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4"/>
  </p:notesMasterIdLst>
  <p:sldIdLst>
    <p:sldId id="256" r:id="rId2"/>
    <p:sldId id="261" r:id="rId3"/>
    <p:sldId id="262" r:id="rId4"/>
    <p:sldId id="263" r:id="rId5"/>
    <p:sldId id="264" r:id="rId6"/>
    <p:sldId id="257" r:id="rId7"/>
    <p:sldId id="265" r:id="rId8"/>
    <p:sldId id="267" r:id="rId9"/>
    <p:sldId id="268" r:id="rId10"/>
    <p:sldId id="270" r:id="rId11"/>
    <p:sldId id="271" r:id="rId12"/>
    <p:sldId id="259" r:id="rId13"/>
    <p:sldId id="272" r:id="rId14"/>
    <p:sldId id="273" r:id="rId15"/>
    <p:sldId id="278" r:id="rId16"/>
    <p:sldId id="274" r:id="rId17"/>
    <p:sldId id="275" r:id="rId18"/>
    <p:sldId id="276" r:id="rId19"/>
    <p:sldId id="277" r:id="rId20"/>
    <p:sldId id="266" r:id="rId21"/>
    <p:sldId id="279" r:id="rId22"/>
    <p:sldId id="26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57032" autoAdjust="0"/>
  </p:normalViewPr>
  <p:slideViewPr>
    <p:cSldViewPr snapToGrid="0">
      <p:cViewPr varScale="1">
        <p:scale>
          <a:sx n="47" d="100"/>
          <a:sy n="47" d="100"/>
        </p:scale>
        <p:origin x="2064"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10.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8.svg"/></Relationships>
</file>

<file path=ppt/diagrams/_rels/data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ata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ata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30.svg"/></Relationships>
</file>

<file path=ppt/diagrams/_rels/data8.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2.png"/><Relationship Id="rId7" Type="http://schemas.openxmlformats.org/officeDocument/2006/relationships/image" Target="../media/image31.png"/><Relationship Id="rId2" Type="http://schemas.openxmlformats.org/officeDocument/2006/relationships/image" Target="../media/image61.svg"/><Relationship Id="rId1" Type="http://schemas.openxmlformats.org/officeDocument/2006/relationships/image" Target="../media/image57.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ata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_rels/drawing10.xml.rels><?xml version="1.0" encoding="UTF-8" standalone="yes"?>
<Relationships xmlns="http://schemas.openxmlformats.org/package/2006/relationships"><Relationship Id="rId8" Type="http://schemas.openxmlformats.org/officeDocument/2006/relationships/image" Target="../media/image80.svg"/><Relationship Id="rId3" Type="http://schemas.openxmlformats.org/officeDocument/2006/relationships/image" Target="../media/image77.png"/><Relationship Id="rId7" Type="http://schemas.openxmlformats.org/officeDocument/2006/relationships/image" Target="../media/image79.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30.svg"/></Relationships>
</file>

<file path=ppt/diagrams/_rels/drawing8.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image" Target="../media/image62.png"/><Relationship Id="rId7" Type="http://schemas.openxmlformats.org/officeDocument/2006/relationships/image" Target="../media/image31.png"/><Relationship Id="rId2" Type="http://schemas.openxmlformats.org/officeDocument/2006/relationships/image" Target="../media/image61.svg"/><Relationship Id="rId1" Type="http://schemas.openxmlformats.org/officeDocument/2006/relationships/image" Target="../media/image57.png"/><Relationship Id="rId6" Type="http://schemas.openxmlformats.org/officeDocument/2006/relationships/image" Target="../media/image65.svg"/><Relationship Id="rId5" Type="http://schemas.openxmlformats.org/officeDocument/2006/relationships/image" Target="../media/image64.png"/><Relationship Id="rId4" Type="http://schemas.openxmlformats.org/officeDocument/2006/relationships/image" Target="../media/image63.svg"/></Relationships>
</file>

<file path=ppt/diagrams/_rels/drawing9.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svg"/><Relationship Id="rId1" Type="http://schemas.openxmlformats.org/officeDocument/2006/relationships/image" Target="../media/image67.png"/><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D3C8B44-BF80-41A1-9F22-616C80B14B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5F5297B-F6AB-4AC7-B5A5-626246A87162}">
      <dgm:prSet/>
      <dgm:spPr/>
      <dgm:t>
        <a:bodyPr/>
        <a:lstStyle/>
        <a:p>
          <a:r>
            <a:rPr lang="en-GB" dirty="0"/>
            <a:t>Heavy machinery</a:t>
          </a:r>
          <a:endParaRPr lang="en-US" dirty="0"/>
        </a:p>
      </dgm:t>
    </dgm:pt>
    <dgm:pt modelId="{6F214532-2ED0-4ADA-B220-BB2D944A83FF}" type="parTrans" cxnId="{816F9A1C-717C-4021-B7A1-541762CC1D71}">
      <dgm:prSet/>
      <dgm:spPr/>
      <dgm:t>
        <a:bodyPr/>
        <a:lstStyle/>
        <a:p>
          <a:endParaRPr lang="en-US"/>
        </a:p>
      </dgm:t>
    </dgm:pt>
    <dgm:pt modelId="{2C0A1C20-764C-45B6-9485-D73B3B4FFC03}" type="sibTrans" cxnId="{816F9A1C-717C-4021-B7A1-541762CC1D71}">
      <dgm:prSet/>
      <dgm:spPr/>
      <dgm:t>
        <a:bodyPr/>
        <a:lstStyle/>
        <a:p>
          <a:endParaRPr lang="en-US"/>
        </a:p>
      </dgm:t>
    </dgm:pt>
    <dgm:pt modelId="{B9F78997-C6D5-468A-A5B3-213CC76DF3C0}">
      <dgm:prSet/>
      <dgm:spPr/>
      <dgm:t>
        <a:bodyPr/>
        <a:lstStyle/>
        <a:p>
          <a:r>
            <a:rPr lang="en-GB" dirty="0"/>
            <a:t> Chemical pesticides and fertilisers</a:t>
          </a:r>
          <a:endParaRPr lang="en-US" dirty="0"/>
        </a:p>
      </dgm:t>
    </dgm:pt>
    <dgm:pt modelId="{636564C5-3091-4D7C-BCBD-78A3C128B6B7}" type="parTrans" cxnId="{B0AE02F8-53B5-4400-9E7B-4F89438AB8B8}">
      <dgm:prSet/>
      <dgm:spPr/>
      <dgm:t>
        <a:bodyPr/>
        <a:lstStyle/>
        <a:p>
          <a:endParaRPr lang="en-US"/>
        </a:p>
      </dgm:t>
    </dgm:pt>
    <dgm:pt modelId="{C3C49DA8-E426-485F-A763-7A4686F734B5}" type="sibTrans" cxnId="{B0AE02F8-53B5-4400-9E7B-4F89438AB8B8}">
      <dgm:prSet/>
      <dgm:spPr/>
      <dgm:t>
        <a:bodyPr/>
        <a:lstStyle/>
        <a:p>
          <a:endParaRPr lang="en-US"/>
        </a:p>
      </dgm:t>
    </dgm:pt>
    <dgm:pt modelId="{638C42AD-9C4E-449C-BF6D-AAEEEBD4B4A4}">
      <dgm:prSet/>
      <dgm:spPr/>
      <dgm:t>
        <a:bodyPr/>
        <a:lstStyle/>
        <a:p>
          <a:r>
            <a:rPr lang="en-GB"/>
            <a:t>Overirrigation</a:t>
          </a:r>
          <a:endParaRPr lang="en-US"/>
        </a:p>
      </dgm:t>
    </dgm:pt>
    <dgm:pt modelId="{D2E7456E-78D4-4916-825A-9448E93602F2}" type="parTrans" cxnId="{36FE8CD2-E76F-4B66-A3DE-920CDD9F78CE}">
      <dgm:prSet/>
      <dgm:spPr/>
      <dgm:t>
        <a:bodyPr/>
        <a:lstStyle/>
        <a:p>
          <a:endParaRPr lang="en-US"/>
        </a:p>
      </dgm:t>
    </dgm:pt>
    <dgm:pt modelId="{28B0B457-1A05-477C-99AA-E73357DCFA19}" type="sibTrans" cxnId="{36FE8CD2-E76F-4B66-A3DE-920CDD9F78CE}">
      <dgm:prSet/>
      <dgm:spPr/>
      <dgm:t>
        <a:bodyPr/>
        <a:lstStyle/>
        <a:p>
          <a:endParaRPr lang="en-US"/>
        </a:p>
      </dgm:t>
    </dgm:pt>
    <dgm:pt modelId="{3D644648-7783-4FB5-936C-27FDF0202599}">
      <dgm:prSet/>
      <dgm:spPr/>
      <dgm:t>
        <a:bodyPr/>
        <a:lstStyle/>
        <a:p>
          <a:r>
            <a:rPr lang="en-GB"/>
            <a:t>Tilling</a:t>
          </a:r>
          <a:endParaRPr lang="en-US"/>
        </a:p>
      </dgm:t>
    </dgm:pt>
    <dgm:pt modelId="{49262DB6-A7CE-48C5-A306-2EA5742FF198}" type="parTrans" cxnId="{7C4DDBEF-209F-4182-96A0-4880C8E07E8B}">
      <dgm:prSet/>
      <dgm:spPr/>
      <dgm:t>
        <a:bodyPr/>
        <a:lstStyle/>
        <a:p>
          <a:endParaRPr lang="en-US"/>
        </a:p>
      </dgm:t>
    </dgm:pt>
    <dgm:pt modelId="{33AB13D1-67F6-41CC-909C-03C845F6302D}" type="sibTrans" cxnId="{7C4DDBEF-209F-4182-96A0-4880C8E07E8B}">
      <dgm:prSet/>
      <dgm:spPr/>
      <dgm:t>
        <a:bodyPr/>
        <a:lstStyle/>
        <a:p>
          <a:endParaRPr lang="en-US"/>
        </a:p>
      </dgm:t>
    </dgm:pt>
    <dgm:pt modelId="{CE342401-F6D5-432A-A920-8D49023F6135}">
      <dgm:prSet/>
      <dgm:spPr/>
      <dgm:t>
        <a:bodyPr/>
        <a:lstStyle/>
        <a:p>
          <a:r>
            <a:rPr lang="en-GB"/>
            <a:t>Monoculture</a:t>
          </a:r>
          <a:endParaRPr lang="en-US"/>
        </a:p>
      </dgm:t>
    </dgm:pt>
    <dgm:pt modelId="{2D9D4D7E-312D-4492-A7F9-5BD87D7E462D}" type="parTrans" cxnId="{2523E5F3-8C42-4922-A585-355E5BA69CBB}">
      <dgm:prSet/>
      <dgm:spPr/>
      <dgm:t>
        <a:bodyPr/>
        <a:lstStyle/>
        <a:p>
          <a:endParaRPr lang="en-US"/>
        </a:p>
      </dgm:t>
    </dgm:pt>
    <dgm:pt modelId="{DDBE2BA7-5AD1-4377-84AE-AFD95B31E526}" type="sibTrans" cxnId="{2523E5F3-8C42-4922-A585-355E5BA69CBB}">
      <dgm:prSet/>
      <dgm:spPr/>
      <dgm:t>
        <a:bodyPr/>
        <a:lstStyle/>
        <a:p>
          <a:endParaRPr lang="en-US"/>
        </a:p>
      </dgm:t>
    </dgm:pt>
    <dgm:pt modelId="{DFA0E77A-4304-46FD-8C82-07C512890F3A}" type="pres">
      <dgm:prSet presAssocID="{DD3C8B44-BF80-41A1-9F22-616C80B14B42}" presName="linear" presStyleCnt="0">
        <dgm:presLayoutVars>
          <dgm:animLvl val="lvl"/>
          <dgm:resizeHandles val="exact"/>
        </dgm:presLayoutVars>
      </dgm:prSet>
      <dgm:spPr/>
    </dgm:pt>
    <dgm:pt modelId="{10C08433-1103-4F17-AF21-38D0F48458F2}" type="pres">
      <dgm:prSet presAssocID="{F5F5297B-F6AB-4AC7-B5A5-626246A87162}" presName="parentText" presStyleLbl="node1" presStyleIdx="0" presStyleCnt="5">
        <dgm:presLayoutVars>
          <dgm:chMax val="0"/>
          <dgm:bulletEnabled val="1"/>
        </dgm:presLayoutVars>
      </dgm:prSet>
      <dgm:spPr/>
    </dgm:pt>
    <dgm:pt modelId="{1DE0641B-2C57-432B-8FF1-62BC71F96D82}" type="pres">
      <dgm:prSet presAssocID="{2C0A1C20-764C-45B6-9485-D73B3B4FFC03}" presName="spacer" presStyleCnt="0"/>
      <dgm:spPr/>
    </dgm:pt>
    <dgm:pt modelId="{7FC02332-F5C1-48A6-B869-7E0CC4C4ADEB}" type="pres">
      <dgm:prSet presAssocID="{B9F78997-C6D5-468A-A5B3-213CC76DF3C0}" presName="parentText" presStyleLbl="node1" presStyleIdx="1" presStyleCnt="5">
        <dgm:presLayoutVars>
          <dgm:chMax val="0"/>
          <dgm:bulletEnabled val="1"/>
        </dgm:presLayoutVars>
      </dgm:prSet>
      <dgm:spPr/>
    </dgm:pt>
    <dgm:pt modelId="{49C29A3C-EC95-495E-A7E7-ED1B6AB78D3C}" type="pres">
      <dgm:prSet presAssocID="{C3C49DA8-E426-485F-A763-7A4686F734B5}" presName="spacer" presStyleCnt="0"/>
      <dgm:spPr/>
    </dgm:pt>
    <dgm:pt modelId="{5F07CC26-2ADC-4487-BB00-89CBC3F077D4}" type="pres">
      <dgm:prSet presAssocID="{638C42AD-9C4E-449C-BF6D-AAEEEBD4B4A4}" presName="parentText" presStyleLbl="node1" presStyleIdx="2" presStyleCnt="5">
        <dgm:presLayoutVars>
          <dgm:chMax val="0"/>
          <dgm:bulletEnabled val="1"/>
        </dgm:presLayoutVars>
      </dgm:prSet>
      <dgm:spPr/>
    </dgm:pt>
    <dgm:pt modelId="{95FB53F6-7BE4-47C7-8D09-28994075A45C}" type="pres">
      <dgm:prSet presAssocID="{28B0B457-1A05-477C-99AA-E73357DCFA19}" presName="spacer" presStyleCnt="0"/>
      <dgm:spPr/>
    </dgm:pt>
    <dgm:pt modelId="{B0210D34-B1B3-46AC-890C-14A466F4CED0}" type="pres">
      <dgm:prSet presAssocID="{3D644648-7783-4FB5-936C-27FDF0202599}" presName="parentText" presStyleLbl="node1" presStyleIdx="3" presStyleCnt="5">
        <dgm:presLayoutVars>
          <dgm:chMax val="0"/>
          <dgm:bulletEnabled val="1"/>
        </dgm:presLayoutVars>
      </dgm:prSet>
      <dgm:spPr/>
    </dgm:pt>
    <dgm:pt modelId="{3DB39617-D0FE-4CE0-AE22-4C658C996C92}" type="pres">
      <dgm:prSet presAssocID="{33AB13D1-67F6-41CC-909C-03C845F6302D}" presName="spacer" presStyleCnt="0"/>
      <dgm:spPr/>
    </dgm:pt>
    <dgm:pt modelId="{306D40A3-9ACA-4A1D-A59D-ABC597ECC34A}" type="pres">
      <dgm:prSet presAssocID="{CE342401-F6D5-432A-A920-8D49023F6135}" presName="parentText" presStyleLbl="node1" presStyleIdx="4" presStyleCnt="5">
        <dgm:presLayoutVars>
          <dgm:chMax val="0"/>
          <dgm:bulletEnabled val="1"/>
        </dgm:presLayoutVars>
      </dgm:prSet>
      <dgm:spPr/>
    </dgm:pt>
  </dgm:ptLst>
  <dgm:cxnLst>
    <dgm:cxn modelId="{816F9A1C-717C-4021-B7A1-541762CC1D71}" srcId="{DD3C8B44-BF80-41A1-9F22-616C80B14B42}" destId="{F5F5297B-F6AB-4AC7-B5A5-626246A87162}" srcOrd="0" destOrd="0" parTransId="{6F214532-2ED0-4ADA-B220-BB2D944A83FF}" sibTransId="{2C0A1C20-764C-45B6-9485-D73B3B4FFC03}"/>
    <dgm:cxn modelId="{95EA7C24-8056-466D-A359-E1B34B226200}" type="presOf" srcId="{CE342401-F6D5-432A-A920-8D49023F6135}" destId="{306D40A3-9ACA-4A1D-A59D-ABC597ECC34A}" srcOrd="0" destOrd="0" presId="urn:microsoft.com/office/officeart/2005/8/layout/vList2"/>
    <dgm:cxn modelId="{BBD79C39-C0C9-4F5D-A171-162D4E89C25F}" type="presOf" srcId="{F5F5297B-F6AB-4AC7-B5A5-626246A87162}" destId="{10C08433-1103-4F17-AF21-38D0F48458F2}" srcOrd="0" destOrd="0" presId="urn:microsoft.com/office/officeart/2005/8/layout/vList2"/>
    <dgm:cxn modelId="{B3C564C2-0703-4A6A-8C06-4159F58BE50D}" type="presOf" srcId="{638C42AD-9C4E-449C-BF6D-AAEEEBD4B4A4}" destId="{5F07CC26-2ADC-4487-BB00-89CBC3F077D4}" srcOrd="0" destOrd="0" presId="urn:microsoft.com/office/officeart/2005/8/layout/vList2"/>
    <dgm:cxn modelId="{F11C04CF-1C7F-449F-856B-F43A71A5C40A}" type="presOf" srcId="{DD3C8B44-BF80-41A1-9F22-616C80B14B42}" destId="{DFA0E77A-4304-46FD-8C82-07C512890F3A}" srcOrd="0" destOrd="0" presId="urn:microsoft.com/office/officeart/2005/8/layout/vList2"/>
    <dgm:cxn modelId="{36FE8CD2-E76F-4B66-A3DE-920CDD9F78CE}" srcId="{DD3C8B44-BF80-41A1-9F22-616C80B14B42}" destId="{638C42AD-9C4E-449C-BF6D-AAEEEBD4B4A4}" srcOrd="2" destOrd="0" parTransId="{D2E7456E-78D4-4916-825A-9448E93602F2}" sibTransId="{28B0B457-1A05-477C-99AA-E73357DCFA19}"/>
    <dgm:cxn modelId="{050676E9-A4F6-4848-AF77-838FF5E5F8D8}" type="presOf" srcId="{3D644648-7783-4FB5-936C-27FDF0202599}" destId="{B0210D34-B1B3-46AC-890C-14A466F4CED0}" srcOrd="0" destOrd="0" presId="urn:microsoft.com/office/officeart/2005/8/layout/vList2"/>
    <dgm:cxn modelId="{7C4DDBEF-209F-4182-96A0-4880C8E07E8B}" srcId="{DD3C8B44-BF80-41A1-9F22-616C80B14B42}" destId="{3D644648-7783-4FB5-936C-27FDF0202599}" srcOrd="3" destOrd="0" parTransId="{49262DB6-A7CE-48C5-A306-2EA5742FF198}" sibTransId="{33AB13D1-67F6-41CC-909C-03C845F6302D}"/>
    <dgm:cxn modelId="{2523E5F3-8C42-4922-A585-355E5BA69CBB}" srcId="{DD3C8B44-BF80-41A1-9F22-616C80B14B42}" destId="{CE342401-F6D5-432A-A920-8D49023F6135}" srcOrd="4" destOrd="0" parTransId="{2D9D4D7E-312D-4492-A7F9-5BD87D7E462D}" sibTransId="{DDBE2BA7-5AD1-4377-84AE-AFD95B31E526}"/>
    <dgm:cxn modelId="{7C635FF5-19BA-4C6A-B1B5-6038033021AB}" type="presOf" srcId="{B9F78997-C6D5-468A-A5B3-213CC76DF3C0}" destId="{7FC02332-F5C1-48A6-B869-7E0CC4C4ADEB}" srcOrd="0" destOrd="0" presId="urn:microsoft.com/office/officeart/2005/8/layout/vList2"/>
    <dgm:cxn modelId="{B0AE02F8-53B5-4400-9E7B-4F89438AB8B8}" srcId="{DD3C8B44-BF80-41A1-9F22-616C80B14B42}" destId="{B9F78997-C6D5-468A-A5B3-213CC76DF3C0}" srcOrd="1" destOrd="0" parTransId="{636564C5-3091-4D7C-BCBD-78A3C128B6B7}" sibTransId="{C3C49DA8-E426-485F-A763-7A4686F734B5}"/>
    <dgm:cxn modelId="{6EFA0358-F18A-4BED-AD19-BEEDAE892B8E}" type="presParOf" srcId="{DFA0E77A-4304-46FD-8C82-07C512890F3A}" destId="{10C08433-1103-4F17-AF21-38D0F48458F2}" srcOrd="0" destOrd="0" presId="urn:microsoft.com/office/officeart/2005/8/layout/vList2"/>
    <dgm:cxn modelId="{69D2D581-C9F1-4F8F-8B6A-E085AC6444F9}" type="presParOf" srcId="{DFA0E77A-4304-46FD-8C82-07C512890F3A}" destId="{1DE0641B-2C57-432B-8FF1-62BC71F96D82}" srcOrd="1" destOrd="0" presId="urn:microsoft.com/office/officeart/2005/8/layout/vList2"/>
    <dgm:cxn modelId="{3416E0FA-8219-4933-8194-082595E77476}" type="presParOf" srcId="{DFA0E77A-4304-46FD-8C82-07C512890F3A}" destId="{7FC02332-F5C1-48A6-B869-7E0CC4C4ADEB}" srcOrd="2" destOrd="0" presId="urn:microsoft.com/office/officeart/2005/8/layout/vList2"/>
    <dgm:cxn modelId="{215EC8FA-A150-4C0F-BEDA-A220AD369194}" type="presParOf" srcId="{DFA0E77A-4304-46FD-8C82-07C512890F3A}" destId="{49C29A3C-EC95-495E-A7E7-ED1B6AB78D3C}" srcOrd="3" destOrd="0" presId="urn:microsoft.com/office/officeart/2005/8/layout/vList2"/>
    <dgm:cxn modelId="{0635C6A1-406C-4E4A-A75D-DF7763F2F400}" type="presParOf" srcId="{DFA0E77A-4304-46FD-8C82-07C512890F3A}" destId="{5F07CC26-2ADC-4487-BB00-89CBC3F077D4}" srcOrd="4" destOrd="0" presId="urn:microsoft.com/office/officeart/2005/8/layout/vList2"/>
    <dgm:cxn modelId="{A4573ACF-0186-4358-8686-249B060C8950}" type="presParOf" srcId="{DFA0E77A-4304-46FD-8C82-07C512890F3A}" destId="{95FB53F6-7BE4-47C7-8D09-28994075A45C}" srcOrd="5" destOrd="0" presId="urn:microsoft.com/office/officeart/2005/8/layout/vList2"/>
    <dgm:cxn modelId="{4FC65AFA-F302-4274-A8CC-943C6E6D29A3}" type="presParOf" srcId="{DFA0E77A-4304-46FD-8C82-07C512890F3A}" destId="{B0210D34-B1B3-46AC-890C-14A466F4CED0}" srcOrd="6" destOrd="0" presId="urn:microsoft.com/office/officeart/2005/8/layout/vList2"/>
    <dgm:cxn modelId="{57842D53-AA26-488C-A324-8E1CBDAF8FA2}" type="presParOf" srcId="{DFA0E77A-4304-46FD-8C82-07C512890F3A}" destId="{3DB39617-D0FE-4CE0-AE22-4C658C996C92}" srcOrd="7" destOrd="0" presId="urn:microsoft.com/office/officeart/2005/8/layout/vList2"/>
    <dgm:cxn modelId="{1AF345BB-7008-4B06-9665-8F9D776B0D36}" type="presParOf" srcId="{DFA0E77A-4304-46FD-8C82-07C512890F3A}" destId="{306D40A3-9ACA-4A1D-A59D-ABC597ECC34A}"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899953D-D737-4EC2-B84B-79E38067A1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18D98F-562E-4126-A089-76B2522023BB}">
      <dgm:prSet/>
      <dgm:spPr/>
      <dgm:t>
        <a:bodyPr/>
        <a:lstStyle/>
        <a:p>
          <a:pPr>
            <a:lnSpc>
              <a:spcPct val="100000"/>
            </a:lnSpc>
          </a:pPr>
          <a:r>
            <a:rPr lang="en-US" dirty="0"/>
            <a:t>Protects the topsoil and reduces likelihood of erosion</a:t>
          </a:r>
        </a:p>
      </dgm:t>
    </dgm:pt>
    <dgm:pt modelId="{1AC825F1-A166-4E54-B2CE-F862602C3911}" type="parTrans" cxnId="{CA4C77A3-F341-4B02-B53E-356AD1091EBC}">
      <dgm:prSet/>
      <dgm:spPr/>
      <dgm:t>
        <a:bodyPr/>
        <a:lstStyle/>
        <a:p>
          <a:endParaRPr lang="en-US"/>
        </a:p>
      </dgm:t>
    </dgm:pt>
    <dgm:pt modelId="{65F9306F-CD12-4A5C-8C08-9200883A54AC}" type="sibTrans" cxnId="{CA4C77A3-F341-4B02-B53E-356AD1091EBC}">
      <dgm:prSet/>
      <dgm:spPr/>
      <dgm:t>
        <a:bodyPr/>
        <a:lstStyle/>
        <a:p>
          <a:endParaRPr lang="en-US"/>
        </a:p>
      </dgm:t>
    </dgm:pt>
    <dgm:pt modelId="{C0892254-BAA3-4D25-BF6D-B24184044DF3}">
      <dgm:prSet/>
      <dgm:spPr/>
      <dgm:t>
        <a:bodyPr/>
        <a:lstStyle/>
        <a:p>
          <a:pPr>
            <a:lnSpc>
              <a:spcPct val="100000"/>
            </a:lnSpc>
          </a:pPr>
          <a:r>
            <a:rPr lang="en-US" dirty="0"/>
            <a:t>Suppresses growth of weeds</a:t>
          </a:r>
        </a:p>
      </dgm:t>
    </dgm:pt>
    <dgm:pt modelId="{542C8CE3-8E90-4793-A0D7-E52748BF1BC1}" type="parTrans" cxnId="{A71C3ACD-D4D5-4F09-B8A0-9B4AE556F3DB}">
      <dgm:prSet/>
      <dgm:spPr/>
      <dgm:t>
        <a:bodyPr/>
        <a:lstStyle/>
        <a:p>
          <a:endParaRPr lang="en-US"/>
        </a:p>
      </dgm:t>
    </dgm:pt>
    <dgm:pt modelId="{87CFA86C-2F08-446D-8FA0-9B2E06E4EC4D}" type="sibTrans" cxnId="{A71C3ACD-D4D5-4F09-B8A0-9B4AE556F3DB}">
      <dgm:prSet/>
      <dgm:spPr/>
      <dgm:t>
        <a:bodyPr/>
        <a:lstStyle/>
        <a:p>
          <a:endParaRPr lang="en-US"/>
        </a:p>
      </dgm:t>
    </dgm:pt>
    <dgm:pt modelId="{92FD714E-F384-4F80-BB31-5E6256F49A78}">
      <dgm:prSet/>
      <dgm:spPr/>
      <dgm:t>
        <a:bodyPr/>
        <a:lstStyle/>
        <a:p>
          <a:pPr>
            <a:lnSpc>
              <a:spcPct val="100000"/>
            </a:lnSpc>
          </a:pPr>
          <a:r>
            <a:rPr lang="en-US" dirty="0"/>
            <a:t>Improves soil health by adding organic matter and increasing biodiversity</a:t>
          </a:r>
        </a:p>
      </dgm:t>
    </dgm:pt>
    <dgm:pt modelId="{90D1DD72-2A94-431F-8CDB-5FB98E4B2CD7}" type="parTrans" cxnId="{7C42C277-5928-4B80-98FC-51740AD95D55}">
      <dgm:prSet/>
      <dgm:spPr/>
      <dgm:t>
        <a:bodyPr/>
        <a:lstStyle/>
        <a:p>
          <a:endParaRPr lang="en-US"/>
        </a:p>
      </dgm:t>
    </dgm:pt>
    <dgm:pt modelId="{0562FAF1-0532-4145-BF2C-FA9B48A33513}" type="sibTrans" cxnId="{7C42C277-5928-4B80-98FC-51740AD95D55}">
      <dgm:prSet/>
      <dgm:spPr/>
      <dgm:t>
        <a:bodyPr/>
        <a:lstStyle/>
        <a:p>
          <a:endParaRPr lang="en-US"/>
        </a:p>
      </dgm:t>
    </dgm:pt>
    <dgm:pt modelId="{FF8DB88C-8AAD-427B-96B8-CFD4551991AA}">
      <dgm:prSet/>
      <dgm:spPr/>
      <dgm:t>
        <a:bodyPr/>
        <a:lstStyle/>
        <a:p>
          <a:pPr>
            <a:lnSpc>
              <a:spcPct val="100000"/>
            </a:lnSpc>
          </a:pPr>
          <a:r>
            <a:rPr lang="en-US" dirty="0"/>
            <a:t>Enhances nutrients within the soil</a:t>
          </a:r>
        </a:p>
      </dgm:t>
    </dgm:pt>
    <dgm:pt modelId="{0CD60E9A-8601-4FA5-96CA-22E0EA24C03C}" type="parTrans" cxnId="{A49342AC-34A8-4061-A424-10F023544BC2}">
      <dgm:prSet/>
      <dgm:spPr/>
      <dgm:t>
        <a:bodyPr/>
        <a:lstStyle/>
        <a:p>
          <a:endParaRPr lang="en-US"/>
        </a:p>
      </dgm:t>
    </dgm:pt>
    <dgm:pt modelId="{70AF50A7-63D2-4777-B63C-34CA6FD7D95C}" type="sibTrans" cxnId="{A49342AC-34A8-4061-A424-10F023544BC2}">
      <dgm:prSet/>
      <dgm:spPr/>
      <dgm:t>
        <a:bodyPr/>
        <a:lstStyle/>
        <a:p>
          <a:endParaRPr lang="en-US"/>
        </a:p>
      </dgm:t>
    </dgm:pt>
    <dgm:pt modelId="{4CD44B0E-2464-4ECA-8710-6589577F5771}" type="pres">
      <dgm:prSet presAssocID="{4899953D-D737-4EC2-B84B-79E38067A1F6}" presName="root" presStyleCnt="0">
        <dgm:presLayoutVars>
          <dgm:dir/>
          <dgm:resizeHandles val="exact"/>
        </dgm:presLayoutVars>
      </dgm:prSet>
      <dgm:spPr/>
    </dgm:pt>
    <dgm:pt modelId="{028826CC-1E5B-49B5-9BD6-A533BF053F3D}" type="pres">
      <dgm:prSet presAssocID="{FA18D98F-562E-4126-A089-76B2522023BB}" presName="compNode" presStyleCnt="0"/>
      <dgm:spPr/>
    </dgm:pt>
    <dgm:pt modelId="{9D3CDB95-882B-4B67-8FE0-4CC72ADD4C67}" type="pres">
      <dgm:prSet presAssocID="{FA18D98F-562E-4126-A089-76B2522023BB}" presName="bgRect" presStyleLbl="bgShp" presStyleIdx="0" presStyleCnt="4"/>
      <dgm:spPr/>
    </dgm:pt>
    <dgm:pt modelId="{77D3D692-BAA3-4A4D-9FA8-12AF0E80EC9C}" type="pres">
      <dgm:prSet presAssocID="{FA18D98F-562E-4126-A089-76B2522023BB}"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Agriculture with solid fill"/>
        </a:ext>
      </dgm:extLst>
    </dgm:pt>
    <dgm:pt modelId="{9714CBD6-73A4-43FC-A351-D5B0CF5C99B0}" type="pres">
      <dgm:prSet presAssocID="{FA18D98F-562E-4126-A089-76B2522023BB}" presName="spaceRect" presStyleCnt="0"/>
      <dgm:spPr/>
    </dgm:pt>
    <dgm:pt modelId="{CAA85D0C-7E5D-4FD2-860D-7280984F3063}" type="pres">
      <dgm:prSet presAssocID="{FA18D98F-562E-4126-A089-76B2522023BB}" presName="parTx" presStyleLbl="revTx" presStyleIdx="0" presStyleCnt="4">
        <dgm:presLayoutVars>
          <dgm:chMax val="0"/>
          <dgm:chPref val="0"/>
        </dgm:presLayoutVars>
      </dgm:prSet>
      <dgm:spPr/>
    </dgm:pt>
    <dgm:pt modelId="{BADB100A-7741-4197-B391-9D3D55AA4822}" type="pres">
      <dgm:prSet presAssocID="{65F9306F-CD12-4A5C-8C08-9200883A54AC}" presName="sibTrans" presStyleCnt="0"/>
      <dgm:spPr/>
    </dgm:pt>
    <dgm:pt modelId="{45532153-59D5-4843-8403-EFB36BF7829B}" type="pres">
      <dgm:prSet presAssocID="{C0892254-BAA3-4D25-BF6D-B24184044DF3}" presName="compNode" presStyleCnt="0"/>
      <dgm:spPr/>
    </dgm:pt>
    <dgm:pt modelId="{5EE8D965-00D7-4A1B-8D57-0E9E73F033BF}" type="pres">
      <dgm:prSet presAssocID="{C0892254-BAA3-4D25-BF6D-B24184044DF3}" presName="bgRect" presStyleLbl="bgShp" presStyleIdx="1" presStyleCnt="4"/>
      <dgm:spPr/>
    </dgm:pt>
    <dgm:pt modelId="{D3A33F5D-F377-4935-AEB2-33F2E8EFE956}" type="pres">
      <dgm:prSet presAssocID="{C0892254-BAA3-4D25-BF6D-B24184044D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Flower with solid fill"/>
        </a:ext>
      </dgm:extLst>
    </dgm:pt>
    <dgm:pt modelId="{E2AB1F28-3B11-4F28-A823-F1FF8128BB50}" type="pres">
      <dgm:prSet presAssocID="{C0892254-BAA3-4D25-BF6D-B24184044DF3}" presName="spaceRect" presStyleCnt="0"/>
      <dgm:spPr/>
    </dgm:pt>
    <dgm:pt modelId="{0E7745C3-D2F8-4057-BA2E-63C905441C4D}" type="pres">
      <dgm:prSet presAssocID="{C0892254-BAA3-4D25-BF6D-B24184044DF3}" presName="parTx" presStyleLbl="revTx" presStyleIdx="1" presStyleCnt="4">
        <dgm:presLayoutVars>
          <dgm:chMax val="0"/>
          <dgm:chPref val="0"/>
        </dgm:presLayoutVars>
      </dgm:prSet>
      <dgm:spPr/>
    </dgm:pt>
    <dgm:pt modelId="{162179DD-8E80-4438-A9A9-700F045911F1}" type="pres">
      <dgm:prSet presAssocID="{87CFA86C-2F08-446D-8FA0-9B2E06E4EC4D}" presName="sibTrans" presStyleCnt="0"/>
      <dgm:spPr/>
    </dgm:pt>
    <dgm:pt modelId="{05251FAA-09DB-402A-8B38-6423FB80BC53}" type="pres">
      <dgm:prSet presAssocID="{92FD714E-F384-4F80-BB31-5E6256F49A78}" presName="compNode" presStyleCnt="0"/>
      <dgm:spPr/>
    </dgm:pt>
    <dgm:pt modelId="{EEBEF29D-1250-4738-A198-C7F6971C3E2F}" type="pres">
      <dgm:prSet presAssocID="{92FD714E-F384-4F80-BB31-5E6256F49A78}" presName="bgRect" presStyleLbl="bgShp" presStyleIdx="2" presStyleCnt="4"/>
      <dgm:spPr/>
    </dgm:pt>
    <dgm:pt modelId="{A43D1AA2-70E9-43EC-B922-7B7C066F4B4B}" type="pres">
      <dgm:prSet presAssocID="{92FD714E-F384-4F80-BB31-5E6256F49A78}" presName="iconRect" presStyleLbl="node1" presStyleIdx="2" presStyleCnt="4" custLinFactNeighborX="-6412" custLinFactNeighborY="-276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E18E85EA-0CD1-4A8A-81EA-AD09B7453EAE}" type="pres">
      <dgm:prSet presAssocID="{92FD714E-F384-4F80-BB31-5E6256F49A78}" presName="spaceRect" presStyleCnt="0"/>
      <dgm:spPr/>
    </dgm:pt>
    <dgm:pt modelId="{B62D7666-AF71-4BA9-AC95-EA032BB0C55C}" type="pres">
      <dgm:prSet presAssocID="{92FD714E-F384-4F80-BB31-5E6256F49A78}" presName="parTx" presStyleLbl="revTx" presStyleIdx="2" presStyleCnt="4">
        <dgm:presLayoutVars>
          <dgm:chMax val="0"/>
          <dgm:chPref val="0"/>
        </dgm:presLayoutVars>
      </dgm:prSet>
      <dgm:spPr/>
    </dgm:pt>
    <dgm:pt modelId="{472B392B-3DC3-4692-9960-66FE16860442}" type="pres">
      <dgm:prSet presAssocID="{0562FAF1-0532-4145-BF2C-FA9B48A33513}" presName="sibTrans" presStyleCnt="0"/>
      <dgm:spPr/>
    </dgm:pt>
    <dgm:pt modelId="{6DF7CB99-8824-477D-A457-6575D049C339}" type="pres">
      <dgm:prSet presAssocID="{FF8DB88C-8AAD-427B-96B8-CFD4551991AA}" presName="compNode" presStyleCnt="0"/>
      <dgm:spPr/>
    </dgm:pt>
    <dgm:pt modelId="{DAEADC36-F910-4638-8858-640FEE729753}" type="pres">
      <dgm:prSet presAssocID="{FF8DB88C-8AAD-427B-96B8-CFD4551991AA}" presName="bgRect" presStyleLbl="bgShp" presStyleIdx="3" presStyleCnt="4"/>
      <dgm:spPr/>
    </dgm:pt>
    <dgm:pt modelId="{7EB817FE-E994-4BA4-B6EE-D9E31E35C33F}" type="pres">
      <dgm:prSet presAssocID="{FF8DB88C-8AAD-427B-96B8-CFD4551991AA}"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dical with solid fill"/>
        </a:ext>
      </dgm:extLst>
    </dgm:pt>
    <dgm:pt modelId="{5B154884-E6E8-4CF2-8124-5AC5965DD54D}" type="pres">
      <dgm:prSet presAssocID="{FF8DB88C-8AAD-427B-96B8-CFD4551991AA}" presName="spaceRect" presStyleCnt="0"/>
      <dgm:spPr/>
    </dgm:pt>
    <dgm:pt modelId="{67E2BFB8-E899-41BE-A245-ECFDEA3CA4FA}" type="pres">
      <dgm:prSet presAssocID="{FF8DB88C-8AAD-427B-96B8-CFD4551991AA}" presName="parTx" presStyleLbl="revTx" presStyleIdx="3" presStyleCnt="4">
        <dgm:presLayoutVars>
          <dgm:chMax val="0"/>
          <dgm:chPref val="0"/>
        </dgm:presLayoutVars>
      </dgm:prSet>
      <dgm:spPr/>
    </dgm:pt>
  </dgm:ptLst>
  <dgm:cxnLst>
    <dgm:cxn modelId="{9EAE5520-07BC-4942-841D-BBD98BF2285E}" type="presOf" srcId="{FA18D98F-562E-4126-A089-76B2522023BB}" destId="{CAA85D0C-7E5D-4FD2-860D-7280984F3063}" srcOrd="0" destOrd="0" presId="urn:microsoft.com/office/officeart/2018/2/layout/IconVerticalSolidList"/>
    <dgm:cxn modelId="{65ED9A3D-7EE7-4C34-A5F5-3F5069FADFB1}" type="presOf" srcId="{FF8DB88C-8AAD-427B-96B8-CFD4551991AA}" destId="{67E2BFB8-E899-41BE-A245-ECFDEA3CA4FA}" srcOrd="0" destOrd="0" presId="urn:microsoft.com/office/officeart/2018/2/layout/IconVerticalSolidList"/>
    <dgm:cxn modelId="{7C42C277-5928-4B80-98FC-51740AD95D55}" srcId="{4899953D-D737-4EC2-B84B-79E38067A1F6}" destId="{92FD714E-F384-4F80-BB31-5E6256F49A78}" srcOrd="2" destOrd="0" parTransId="{90D1DD72-2A94-431F-8CDB-5FB98E4B2CD7}" sibTransId="{0562FAF1-0532-4145-BF2C-FA9B48A33513}"/>
    <dgm:cxn modelId="{104ABF9C-3103-4D38-8BAD-6562A03F8EA3}" type="presOf" srcId="{92FD714E-F384-4F80-BB31-5E6256F49A78}" destId="{B62D7666-AF71-4BA9-AC95-EA032BB0C55C}" srcOrd="0" destOrd="0" presId="urn:microsoft.com/office/officeart/2018/2/layout/IconVerticalSolidList"/>
    <dgm:cxn modelId="{D38F05A3-0502-4158-87BC-7BC5DB34E317}" type="presOf" srcId="{4899953D-D737-4EC2-B84B-79E38067A1F6}" destId="{4CD44B0E-2464-4ECA-8710-6589577F5771}" srcOrd="0" destOrd="0" presId="urn:microsoft.com/office/officeart/2018/2/layout/IconVerticalSolidList"/>
    <dgm:cxn modelId="{CA4C77A3-F341-4B02-B53E-356AD1091EBC}" srcId="{4899953D-D737-4EC2-B84B-79E38067A1F6}" destId="{FA18D98F-562E-4126-A089-76B2522023BB}" srcOrd="0" destOrd="0" parTransId="{1AC825F1-A166-4E54-B2CE-F862602C3911}" sibTransId="{65F9306F-CD12-4A5C-8C08-9200883A54AC}"/>
    <dgm:cxn modelId="{A49342AC-34A8-4061-A424-10F023544BC2}" srcId="{4899953D-D737-4EC2-B84B-79E38067A1F6}" destId="{FF8DB88C-8AAD-427B-96B8-CFD4551991AA}" srcOrd="3" destOrd="0" parTransId="{0CD60E9A-8601-4FA5-96CA-22E0EA24C03C}" sibTransId="{70AF50A7-63D2-4777-B63C-34CA6FD7D95C}"/>
    <dgm:cxn modelId="{C31D6FBF-AFBF-4B66-AD1F-AE1FA1C54397}" type="presOf" srcId="{C0892254-BAA3-4D25-BF6D-B24184044DF3}" destId="{0E7745C3-D2F8-4057-BA2E-63C905441C4D}" srcOrd="0" destOrd="0" presId="urn:microsoft.com/office/officeart/2018/2/layout/IconVerticalSolidList"/>
    <dgm:cxn modelId="{A71C3ACD-D4D5-4F09-B8A0-9B4AE556F3DB}" srcId="{4899953D-D737-4EC2-B84B-79E38067A1F6}" destId="{C0892254-BAA3-4D25-BF6D-B24184044DF3}" srcOrd="1" destOrd="0" parTransId="{542C8CE3-8E90-4793-A0D7-E52748BF1BC1}" sibTransId="{87CFA86C-2F08-446D-8FA0-9B2E06E4EC4D}"/>
    <dgm:cxn modelId="{992F04B2-A41D-438B-9EC8-46787688A8F4}" type="presParOf" srcId="{4CD44B0E-2464-4ECA-8710-6589577F5771}" destId="{028826CC-1E5B-49B5-9BD6-A533BF053F3D}" srcOrd="0" destOrd="0" presId="urn:microsoft.com/office/officeart/2018/2/layout/IconVerticalSolidList"/>
    <dgm:cxn modelId="{6D9DB8D5-579F-43CD-8CB7-51AB24E2B28C}" type="presParOf" srcId="{028826CC-1E5B-49B5-9BD6-A533BF053F3D}" destId="{9D3CDB95-882B-4B67-8FE0-4CC72ADD4C67}" srcOrd="0" destOrd="0" presId="urn:microsoft.com/office/officeart/2018/2/layout/IconVerticalSolidList"/>
    <dgm:cxn modelId="{07498124-1284-4667-8FC2-A9C681EF258A}" type="presParOf" srcId="{028826CC-1E5B-49B5-9BD6-A533BF053F3D}" destId="{77D3D692-BAA3-4A4D-9FA8-12AF0E80EC9C}" srcOrd="1" destOrd="0" presId="urn:microsoft.com/office/officeart/2018/2/layout/IconVerticalSolidList"/>
    <dgm:cxn modelId="{FBC6E4AA-30E4-41D1-ADE9-53A326791E32}" type="presParOf" srcId="{028826CC-1E5B-49B5-9BD6-A533BF053F3D}" destId="{9714CBD6-73A4-43FC-A351-D5B0CF5C99B0}" srcOrd="2" destOrd="0" presId="urn:microsoft.com/office/officeart/2018/2/layout/IconVerticalSolidList"/>
    <dgm:cxn modelId="{9729BF11-F905-4E28-A993-64FFF1450ACE}" type="presParOf" srcId="{028826CC-1E5B-49B5-9BD6-A533BF053F3D}" destId="{CAA85D0C-7E5D-4FD2-860D-7280984F3063}" srcOrd="3" destOrd="0" presId="urn:microsoft.com/office/officeart/2018/2/layout/IconVerticalSolidList"/>
    <dgm:cxn modelId="{99096051-56EB-4B55-B0E8-A619290562D2}" type="presParOf" srcId="{4CD44B0E-2464-4ECA-8710-6589577F5771}" destId="{BADB100A-7741-4197-B391-9D3D55AA4822}" srcOrd="1" destOrd="0" presId="urn:microsoft.com/office/officeart/2018/2/layout/IconVerticalSolidList"/>
    <dgm:cxn modelId="{22A29957-38DA-4779-9233-EC616D6B29CD}" type="presParOf" srcId="{4CD44B0E-2464-4ECA-8710-6589577F5771}" destId="{45532153-59D5-4843-8403-EFB36BF7829B}" srcOrd="2" destOrd="0" presId="urn:microsoft.com/office/officeart/2018/2/layout/IconVerticalSolidList"/>
    <dgm:cxn modelId="{570BB083-0687-48DA-8C4B-02BD6C3A4980}" type="presParOf" srcId="{45532153-59D5-4843-8403-EFB36BF7829B}" destId="{5EE8D965-00D7-4A1B-8D57-0E9E73F033BF}" srcOrd="0" destOrd="0" presId="urn:microsoft.com/office/officeart/2018/2/layout/IconVerticalSolidList"/>
    <dgm:cxn modelId="{1196DB07-A930-49F2-BC5D-3496740956CC}" type="presParOf" srcId="{45532153-59D5-4843-8403-EFB36BF7829B}" destId="{D3A33F5D-F377-4935-AEB2-33F2E8EFE956}" srcOrd="1" destOrd="0" presId="urn:microsoft.com/office/officeart/2018/2/layout/IconVerticalSolidList"/>
    <dgm:cxn modelId="{75B64A06-4624-40B3-AF6A-BDACE4BB8B15}" type="presParOf" srcId="{45532153-59D5-4843-8403-EFB36BF7829B}" destId="{E2AB1F28-3B11-4F28-A823-F1FF8128BB50}" srcOrd="2" destOrd="0" presId="urn:microsoft.com/office/officeart/2018/2/layout/IconVerticalSolidList"/>
    <dgm:cxn modelId="{E2FCE802-0058-47D5-A230-F8C79018E1A4}" type="presParOf" srcId="{45532153-59D5-4843-8403-EFB36BF7829B}" destId="{0E7745C3-D2F8-4057-BA2E-63C905441C4D}" srcOrd="3" destOrd="0" presId="urn:microsoft.com/office/officeart/2018/2/layout/IconVerticalSolidList"/>
    <dgm:cxn modelId="{4B57150F-3E58-425C-A6DF-ED3B4C4ABD34}" type="presParOf" srcId="{4CD44B0E-2464-4ECA-8710-6589577F5771}" destId="{162179DD-8E80-4438-A9A9-700F045911F1}" srcOrd="3" destOrd="0" presId="urn:microsoft.com/office/officeart/2018/2/layout/IconVerticalSolidList"/>
    <dgm:cxn modelId="{20036DB1-6A10-489F-8B9A-FB00A3800243}" type="presParOf" srcId="{4CD44B0E-2464-4ECA-8710-6589577F5771}" destId="{05251FAA-09DB-402A-8B38-6423FB80BC53}" srcOrd="4" destOrd="0" presId="urn:microsoft.com/office/officeart/2018/2/layout/IconVerticalSolidList"/>
    <dgm:cxn modelId="{9BB3FC4F-4170-45E8-BC3B-ED275E82D8A0}" type="presParOf" srcId="{05251FAA-09DB-402A-8B38-6423FB80BC53}" destId="{EEBEF29D-1250-4738-A198-C7F6971C3E2F}" srcOrd="0" destOrd="0" presId="urn:microsoft.com/office/officeart/2018/2/layout/IconVerticalSolidList"/>
    <dgm:cxn modelId="{8D386D87-B0AC-402C-8CE9-C698A3F9E336}" type="presParOf" srcId="{05251FAA-09DB-402A-8B38-6423FB80BC53}" destId="{A43D1AA2-70E9-43EC-B922-7B7C066F4B4B}" srcOrd="1" destOrd="0" presId="urn:microsoft.com/office/officeart/2018/2/layout/IconVerticalSolidList"/>
    <dgm:cxn modelId="{821081A1-6327-4D42-9527-8E5FB05D0802}" type="presParOf" srcId="{05251FAA-09DB-402A-8B38-6423FB80BC53}" destId="{E18E85EA-0CD1-4A8A-81EA-AD09B7453EAE}" srcOrd="2" destOrd="0" presId="urn:microsoft.com/office/officeart/2018/2/layout/IconVerticalSolidList"/>
    <dgm:cxn modelId="{4AA0073B-8ADA-42CE-A271-F83F1FC1EF8B}" type="presParOf" srcId="{05251FAA-09DB-402A-8B38-6423FB80BC53}" destId="{B62D7666-AF71-4BA9-AC95-EA032BB0C55C}" srcOrd="3" destOrd="0" presId="urn:microsoft.com/office/officeart/2018/2/layout/IconVerticalSolidList"/>
    <dgm:cxn modelId="{1F466AA5-70F6-48CF-B070-4AA705C82100}" type="presParOf" srcId="{4CD44B0E-2464-4ECA-8710-6589577F5771}" destId="{472B392B-3DC3-4692-9960-66FE16860442}" srcOrd="5" destOrd="0" presId="urn:microsoft.com/office/officeart/2018/2/layout/IconVerticalSolidList"/>
    <dgm:cxn modelId="{F30253C9-54C6-4B6C-B422-7A33A79781ED}" type="presParOf" srcId="{4CD44B0E-2464-4ECA-8710-6589577F5771}" destId="{6DF7CB99-8824-477D-A457-6575D049C339}" srcOrd="6" destOrd="0" presId="urn:microsoft.com/office/officeart/2018/2/layout/IconVerticalSolidList"/>
    <dgm:cxn modelId="{ED0C7D17-E393-4D99-A3F5-8081C3FACA76}" type="presParOf" srcId="{6DF7CB99-8824-477D-A457-6575D049C339}" destId="{DAEADC36-F910-4638-8858-640FEE729753}" srcOrd="0" destOrd="0" presId="urn:microsoft.com/office/officeart/2018/2/layout/IconVerticalSolidList"/>
    <dgm:cxn modelId="{E80BFA2A-0E24-4999-B68F-322C375E37D3}" type="presParOf" srcId="{6DF7CB99-8824-477D-A457-6575D049C339}" destId="{7EB817FE-E994-4BA4-B6EE-D9E31E35C33F}" srcOrd="1" destOrd="0" presId="urn:microsoft.com/office/officeart/2018/2/layout/IconVerticalSolidList"/>
    <dgm:cxn modelId="{9CD6A743-620B-491C-A8F9-42FEF335033F}" type="presParOf" srcId="{6DF7CB99-8824-477D-A457-6575D049C339}" destId="{5B154884-E6E8-4CF2-8124-5AC5965DD54D}" srcOrd="2" destOrd="0" presId="urn:microsoft.com/office/officeart/2018/2/layout/IconVerticalSolidList"/>
    <dgm:cxn modelId="{C3C4F88B-B780-45F8-80CE-5629F21FCC4A}" type="presParOf" srcId="{6DF7CB99-8824-477D-A457-6575D049C339}" destId="{67E2BFB8-E899-41BE-A245-ECFDEA3CA4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7E0E68C-A326-40CF-AA3A-7AF85274A0C9}"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en-US"/>
        </a:p>
      </dgm:t>
    </dgm:pt>
    <dgm:pt modelId="{26543EFF-DBBE-476A-BE9D-A38EE18415FC}">
      <dgm:prSet/>
      <dgm:spPr/>
      <dgm:t>
        <a:bodyPr/>
        <a:lstStyle/>
        <a:p>
          <a:r>
            <a:rPr lang="en-GB" dirty="0"/>
            <a:t>Aggressive VS Sustainable Agriculture; make a poster explaining what they are and the pros and cons of each</a:t>
          </a:r>
          <a:endParaRPr lang="en-US" dirty="0"/>
        </a:p>
      </dgm:t>
    </dgm:pt>
    <dgm:pt modelId="{401A20B7-3FE5-4330-8FA8-3CA0F3951844}" type="parTrans" cxnId="{9F5A55A2-7A12-4B01-BD31-FFF1523A1B13}">
      <dgm:prSet/>
      <dgm:spPr/>
      <dgm:t>
        <a:bodyPr/>
        <a:lstStyle/>
        <a:p>
          <a:endParaRPr lang="en-US"/>
        </a:p>
      </dgm:t>
    </dgm:pt>
    <dgm:pt modelId="{5A8F48DD-044A-4619-A2BE-61756041D506}" type="sibTrans" cxnId="{9F5A55A2-7A12-4B01-BD31-FFF1523A1B13}">
      <dgm:prSet/>
      <dgm:spPr/>
      <dgm:t>
        <a:bodyPr/>
        <a:lstStyle/>
        <a:p>
          <a:endParaRPr lang="en-US"/>
        </a:p>
      </dgm:t>
    </dgm:pt>
    <dgm:pt modelId="{21A569F7-D30D-4A8D-9780-DFF1FA993D49}">
      <dgm:prSet/>
      <dgm:spPr/>
      <dgm:t>
        <a:bodyPr/>
        <a:lstStyle/>
        <a:p>
          <a:r>
            <a:rPr lang="en-GB" dirty="0"/>
            <a:t>Explain how unsustainable soil usage will have negative impacts on future generations</a:t>
          </a:r>
          <a:endParaRPr lang="en-US" dirty="0"/>
        </a:p>
      </dgm:t>
    </dgm:pt>
    <dgm:pt modelId="{A286A435-7F6A-42FB-8942-E15739369665}" type="parTrans" cxnId="{11737110-A285-4229-845B-9AB1090D3E04}">
      <dgm:prSet/>
      <dgm:spPr/>
      <dgm:t>
        <a:bodyPr/>
        <a:lstStyle/>
        <a:p>
          <a:endParaRPr lang="en-US"/>
        </a:p>
      </dgm:t>
    </dgm:pt>
    <dgm:pt modelId="{60161596-8862-4A1A-BFEF-AE337D95F178}" type="sibTrans" cxnId="{11737110-A285-4229-845B-9AB1090D3E04}">
      <dgm:prSet/>
      <dgm:spPr/>
      <dgm:t>
        <a:bodyPr/>
        <a:lstStyle/>
        <a:p>
          <a:endParaRPr lang="en-US"/>
        </a:p>
      </dgm:t>
    </dgm:pt>
    <dgm:pt modelId="{702AA4FE-C554-4B7D-B0C6-05B2D0AF5092}">
      <dgm:prSet/>
      <dgm:spPr/>
      <dgm:t>
        <a:bodyPr/>
        <a:lstStyle/>
        <a:p>
          <a:r>
            <a:rPr lang="en-GB"/>
            <a:t>Consider how soil properties would likely differ in the UK and in Sub-Saharan Africa;</a:t>
          </a:r>
          <a:endParaRPr lang="en-US"/>
        </a:p>
      </dgm:t>
    </dgm:pt>
    <dgm:pt modelId="{5D1B7955-B7C3-42BA-A53C-B10152CAA632}" type="parTrans" cxnId="{681C4B33-B1C0-424A-8201-96351CE2FD37}">
      <dgm:prSet/>
      <dgm:spPr/>
      <dgm:t>
        <a:bodyPr/>
        <a:lstStyle/>
        <a:p>
          <a:endParaRPr lang="en-US"/>
        </a:p>
      </dgm:t>
    </dgm:pt>
    <dgm:pt modelId="{36D88CC0-B46C-4C35-A158-B2DCE9FFB0B6}" type="sibTrans" cxnId="{681C4B33-B1C0-424A-8201-96351CE2FD37}">
      <dgm:prSet/>
      <dgm:spPr/>
      <dgm:t>
        <a:bodyPr/>
        <a:lstStyle/>
        <a:p>
          <a:endParaRPr lang="en-US"/>
        </a:p>
      </dgm:t>
    </dgm:pt>
    <dgm:pt modelId="{B797B3F4-D2FF-4232-9A7A-5FF0401CD6B5}">
      <dgm:prSet/>
      <dgm:spPr/>
      <dgm:t>
        <a:bodyPr/>
        <a:lstStyle/>
        <a:p>
          <a:r>
            <a:rPr lang="en-GB" dirty="0"/>
            <a:t>And, the effect that this would have on food security and agricultural practices in these places</a:t>
          </a:r>
          <a:endParaRPr lang="en-US" dirty="0"/>
        </a:p>
      </dgm:t>
    </dgm:pt>
    <dgm:pt modelId="{FD3E2969-582E-47A9-9A99-E2BADC74409B}" type="parTrans" cxnId="{306C892E-E971-4A28-81BC-C76D7A940AE2}">
      <dgm:prSet/>
      <dgm:spPr/>
      <dgm:t>
        <a:bodyPr/>
        <a:lstStyle/>
        <a:p>
          <a:endParaRPr lang="en-US"/>
        </a:p>
      </dgm:t>
    </dgm:pt>
    <dgm:pt modelId="{60018480-49A2-4F7C-9EED-06DA462CD276}" type="sibTrans" cxnId="{306C892E-E971-4A28-81BC-C76D7A940AE2}">
      <dgm:prSet/>
      <dgm:spPr/>
      <dgm:t>
        <a:bodyPr/>
        <a:lstStyle/>
        <a:p>
          <a:endParaRPr lang="en-US"/>
        </a:p>
      </dgm:t>
    </dgm:pt>
    <dgm:pt modelId="{7F033D46-260B-4DF9-9C49-D5CA32AB4F38}" type="pres">
      <dgm:prSet presAssocID="{C7E0E68C-A326-40CF-AA3A-7AF85274A0C9}" presName="outerComposite" presStyleCnt="0">
        <dgm:presLayoutVars>
          <dgm:chMax val="5"/>
          <dgm:dir/>
          <dgm:resizeHandles val="exact"/>
        </dgm:presLayoutVars>
      </dgm:prSet>
      <dgm:spPr/>
    </dgm:pt>
    <dgm:pt modelId="{B1F40E65-5D45-41C7-9145-30B1AED9CA02}" type="pres">
      <dgm:prSet presAssocID="{C7E0E68C-A326-40CF-AA3A-7AF85274A0C9}" presName="dummyMaxCanvas" presStyleCnt="0">
        <dgm:presLayoutVars/>
      </dgm:prSet>
      <dgm:spPr/>
    </dgm:pt>
    <dgm:pt modelId="{14D1604F-0080-4C58-B296-A8F9CE0C7E1C}" type="pres">
      <dgm:prSet presAssocID="{C7E0E68C-A326-40CF-AA3A-7AF85274A0C9}" presName="FourNodes_1" presStyleLbl="node1" presStyleIdx="0" presStyleCnt="4">
        <dgm:presLayoutVars>
          <dgm:bulletEnabled val="1"/>
        </dgm:presLayoutVars>
      </dgm:prSet>
      <dgm:spPr/>
    </dgm:pt>
    <dgm:pt modelId="{1743BCF8-6B28-496F-8554-59A583454FB4}" type="pres">
      <dgm:prSet presAssocID="{C7E0E68C-A326-40CF-AA3A-7AF85274A0C9}" presName="FourNodes_2" presStyleLbl="node1" presStyleIdx="1" presStyleCnt="4">
        <dgm:presLayoutVars>
          <dgm:bulletEnabled val="1"/>
        </dgm:presLayoutVars>
      </dgm:prSet>
      <dgm:spPr/>
    </dgm:pt>
    <dgm:pt modelId="{9D33F9BB-7EA8-498C-86EE-901059074841}" type="pres">
      <dgm:prSet presAssocID="{C7E0E68C-A326-40CF-AA3A-7AF85274A0C9}" presName="FourNodes_3" presStyleLbl="node1" presStyleIdx="2" presStyleCnt="4">
        <dgm:presLayoutVars>
          <dgm:bulletEnabled val="1"/>
        </dgm:presLayoutVars>
      </dgm:prSet>
      <dgm:spPr/>
    </dgm:pt>
    <dgm:pt modelId="{857FE90B-E663-438E-B95D-CAAD98E3D593}" type="pres">
      <dgm:prSet presAssocID="{C7E0E68C-A326-40CF-AA3A-7AF85274A0C9}" presName="FourNodes_4" presStyleLbl="node1" presStyleIdx="3" presStyleCnt="4">
        <dgm:presLayoutVars>
          <dgm:bulletEnabled val="1"/>
        </dgm:presLayoutVars>
      </dgm:prSet>
      <dgm:spPr/>
    </dgm:pt>
    <dgm:pt modelId="{89EDE847-6132-4A23-8BED-97F4D7B30101}" type="pres">
      <dgm:prSet presAssocID="{C7E0E68C-A326-40CF-AA3A-7AF85274A0C9}" presName="FourConn_1-2" presStyleLbl="fgAccFollowNode1" presStyleIdx="0" presStyleCnt="3">
        <dgm:presLayoutVars>
          <dgm:bulletEnabled val="1"/>
        </dgm:presLayoutVars>
      </dgm:prSet>
      <dgm:spPr/>
    </dgm:pt>
    <dgm:pt modelId="{04C86FC5-BD5E-42C1-B110-C70F2D6E8D30}" type="pres">
      <dgm:prSet presAssocID="{C7E0E68C-A326-40CF-AA3A-7AF85274A0C9}" presName="FourConn_2-3" presStyleLbl="fgAccFollowNode1" presStyleIdx="1" presStyleCnt="3">
        <dgm:presLayoutVars>
          <dgm:bulletEnabled val="1"/>
        </dgm:presLayoutVars>
      </dgm:prSet>
      <dgm:spPr/>
    </dgm:pt>
    <dgm:pt modelId="{3BB14733-BCC2-41F8-8CF7-D4FBE6AF850A}" type="pres">
      <dgm:prSet presAssocID="{C7E0E68C-A326-40CF-AA3A-7AF85274A0C9}" presName="FourConn_3-4" presStyleLbl="fgAccFollowNode1" presStyleIdx="2" presStyleCnt="3">
        <dgm:presLayoutVars>
          <dgm:bulletEnabled val="1"/>
        </dgm:presLayoutVars>
      </dgm:prSet>
      <dgm:spPr/>
    </dgm:pt>
    <dgm:pt modelId="{85625B37-12AF-48C4-8281-E5A5CF9C5F85}" type="pres">
      <dgm:prSet presAssocID="{C7E0E68C-A326-40CF-AA3A-7AF85274A0C9}" presName="FourNodes_1_text" presStyleLbl="node1" presStyleIdx="3" presStyleCnt="4">
        <dgm:presLayoutVars>
          <dgm:bulletEnabled val="1"/>
        </dgm:presLayoutVars>
      </dgm:prSet>
      <dgm:spPr/>
    </dgm:pt>
    <dgm:pt modelId="{3A3DA9AF-A533-49C6-B631-F60324BC481C}" type="pres">
      <dgm:prSet presAssocID="{C7E0E68C-A326-40CF-AA3A-7AF85274A0C9}" presName="FourNodes_2_text" presStyleLbl="node1" presStyleIdx="3" presStyleCnt="4">
        <dgm:presLayoutVars>
          <dgm:bulletEnabled val="1"/>
        </dgm:presLayoutVars>
      </dgm:prSet>
      <dgm:spPr/>
    </dgm:pt>
    <dgm:pt modelId="{0EAC64F2-0141-46D1-AB23-DEB5A3717FDB}" type="pres">
      <dgm:prSet presAssocID="{C7E0E68C-A326-40CF-AA3A-7AF85274A0C9}" presName="FourNodes_3_text" presStyleLbl="node1" presStyleIdx="3" presStyleCnt="4">
        <dgm:presLayoutVars>
          <dgm:bulletEnabled val="1"/>
        </dgm:presLayoutVars>
      </dgm:prSet>
      <dgm:spPr/>
    </dgm:pt>
    <dgm:pt modelId="{DFD87CC2-CE60-4555-A8E9-9125BA90C067}" type="pres">
      <dgm:prSet presAssocID="{C7E0E68C-A326-40CF-AA3A-7AF85274A0C9}" presName="FourNodes_4_text" presStyleLbl="node1" presStyleIdx="3" presStyleCnt="4">
        <dgm:presLayoutVars>
          <dgm:bulletEnabled val="1"/>
        </dgm:presLayoutVars>
      </dgm:prSet>
      <dgm:spPr/>
    </dgm:pt>
  </dgm:ptLst>
  <dgm:cxnLst>
    <dgm:cxn modelId="{11737110-A285-4229-845B-9AB1090D3E04}" srcId="{C7E0E68C-A326-40CF-AA3A-7AF85274A0C9}" destId="{21A569F7-D30D-4A8D-9780-DFF1FA993D49}" srcOrd="1" destOrd="0" parTransId="{A286A435-7F6A-42FB-8942-E15739369665}" sibTransId="{60161596-8862-4A1A-BFEF-AE337D95F178}"/>
    <dgm:cxn modelId="{264E162C-B854-4507-8DD6-63746518B1A3}" type="presOf" srcId="{B797B3F4-D2FF-4232-9A7A-5FF0401CD6B5}" destId="{857FE90B-E663-438E-B95D-CAAD98E3D593}" srcOrd="0" destOrd="0" presId="urn:microsoft.com/office/officeart/2005/8/layout/vProcess5"/>
    <dgm:cxn modelId="{306C892E-E971-4A28-81BC-C76D7A940AE2}" srcId="{C7E0E68C-A326-40CF-AA3A-7AF85274A0C9}" destId="{B797B3F4-D2FF-4232-9A7A-5FF0401CD6B5}" srcOrd="3" destOrd="0" parTransId="{FD3E2969-582E-47A9-9A99-E2BADC74409B}" sibTransId="{60018480-49A2-4F7C-9EED-06DA462CD276}"/>
    <dgm:cxn modelId="{5B129C2F-D19C-4636-98B4-D7339D95C3E8}" type="presOf" srcId="{702AA4FE-C554-4B7D-B0C6-05B2D0AF5092}" destId="{0EAC64F2-0141-46D1-AB23-DEB5A3717FDB}" srcOrd="1" destOrd="0" presId="urn:microsoft.com/office/officeart/2005/8/layout/vProcess5"/>
    <dgm:cxn modelId="{681C4B33-B1C0-424A-8201-96351CE2FD37}" srcId="{C7E0E68C-A326-40CF-AA3A-7AF85274A0C9}" destId="{702AA4FE-C554-4B7D-B0C6-05B2D0AF5092}" srcOrd="2" destOrd="0" parTransId="{5D1B7955-B7C3-42BA-A53C-B10152CAA632}" sibTransId="{36D88CC0-B46C-4C35-A158-B2DCE9FFB0B6}"/>
    <dgm:cxn modelId="{ACEE746A-B53A-44B7-8BDF-6B96CFBDBEA9}" type="presOf" srcId="{36D88CC0-B46C-4C35-A158-B2DCE9FFB0B6}" destId="{3BB14733-BCC2-41F8-8CF7-D4FBE6AF850A}" srcOrd="0" destOrd="0" presId="urn:microsoft.com/office/officeart/2005/8/layout/vProcess5"/>
    <dgm:cxn modelId="{732F6B95-B3BA-4222-8B68-703DA93C5BD3}" type="presOf" srcId="{21A569F7-D30D-4A8D-9780-DFF1FA993D49}" destId="{1743BCF8-6B28-496F-8554-59A583454FB4}" srcOrd="0" destOrd="0" presId="urn:microsoft.com/office/officeart/2005/8/layout/vProcess5"/>
    <dgm:cxn modelId="{9F5A55A2-7A12-4B01-BD31-FFF1523A1B13}" srcId="{C7E0E68C-A326-40CF-AA3A-7AF85274A0C9}" destId="{26543EFF-DBBE-476A-BE9D-A38EE18415FC}" srcOrd="0" destOrd="0" parTransId="{401A20B7-3FE5-4330-8FA8-3CA0F3951844}" sibTransId="{5A8F48DD-044A-4619-A2BE-61756041D506}"/>
    <dgm:cxn modelId="{9A939BBB-7390-4117-92AD-010F5784CE7D}" type="presOf" srcId="{60161596-8862-4A1A-BFEF-AE337D95F178}" destId="{04C86FC5-BD5E-42C1-B110-C70F2D6E8D30}" srcOrd="0" destOrd="0" presId="urn:microsoft.com/office/officeart/2005/8/layout/vProcess5"/>
    <dgm:cxn modelId="{E8AAC6C2-C4D9-4CC8-A285-F30A4B18AEA2}" type="presOf" srcId="{C7E0E68C-A326-40CF-AA3A-7AF85274A0C9}" destId="{7F033D46-260B-4DF9-9C49-D5CA32AB4F38}" srcOrd="0" destOrd="0" presId="urn:microsoft.com/office/officeart/2005/8/layout/vProcess5"/>
    <dgm:cxn modelId="{8A3553D3-AFB0-430C-AFC8-9DE1195EFD59}" type="presOf" srcId="{26543EFF-DBBE-476A-BE9D-A38EE18415FC}" destId="{85625B37-12AF-48C4-8281-E5A5CF9C5F85}" srcOrd="1" destOrd="0" presId="urn:microsoft.com/office/officeart/2005/8/layout/vProcess5"/>
    <dgm:cxn modelId="{3D7F45DC-9318-46F6-87F5-12245A3E00E7}" type="presOf" srcId="{702AA4FE-C554-4B7D-B0C6-05B2D0AF5092}" destId="{9D33F9BB-7EA8-498C-86EE-901059074841}" srcOrd="0" destOrd="0" presId="urn:microsoft.com/office/officeart/2005/8/layout/vProcess5"/>
    <dgm:cxn modelId="{D59E63E3-8E9E-490B-84F7-D56AC9CE1838}" type="presOf" srcId="{26543EFF-DBBE-476A-BE9D-A38EE18415FC}" destId="{14D1604F-0080-4C58-B296-A8F9CE0C7E1C}" srcOrd="0" destOrd="0" presId="urn:microsoft.com/office/officeart/2005/8/layout/vProcess5"/>
    <dgm:cxn modelId="{C09CC8E6-5C34-45E8-8038-835650805357}" type="presOf" srcId="{B797B3F4-D2FF-4232-9A7A-5FF0401CD6B5}" destId="{DFD87CC2-CE60-4555-A8E9-9125BA90C067}" srcOrd="1" destOrd="0" presId="urn:microsoft.com/office/officeart/2005/8/layout/vProcess5"/>
    <dgm:cxn modelId="{51286CEB-A771-4146-BE4A-7553B005575C}" type="presOf" srcId="{21A569F7-D30D-4A8D-9780-DFF1FA993D49}" destId="{3A3DA9AF-A533-49C6-B631-F60324BC481C}" srcOrd="1" destOrd="0" presId="urn:microsoft.com/office/officeart/2005/8/layout/vProcess5"/>
    <dgm:cxn modelId="{0FCF12EC-D8FC-4BC2-9B35-A8E0AC6E3B16}" type="presOf" srcId="{5A8F48DD-044A-4619-A2BE-61756041D506}" destId="{89EDE847-6132-4A23-8BED-97F4D7B30101}" srcOrd="0" destOrd="0" presId="urn:microsoft.com/office/officeart/2005/8/layout/vProcess5"/>
    <dgm:cxn modelId="{9F1E6C74-C17C-4E0E-B96F-F052D92D8A46}" type="presParOf" srcId="{7F033D46-260B-4DF9-9C49-D5CA32AB4F38}" destId="{B1F40E65-5D45-41C7-9145-30B1AED9CA02}" srcOrd="0" destOrd="0" presId="urn:microsoft.com/office/officeart/2005/8/layout/vProcess5"/>
    <dgm:cxn modelId="{F58AA65E-A5E5-478C-8448-3D7AAE554CF4}" type="presParOf" srcId="{7F033D46-260B-4DF9-9C49-D5CA32AB4F38}" destId="{14D1604F-0080-4C58-B296-A8F9CE0C7E1C}" srcOrd="1" destOrd="0" presId="urn:microsoft.com/office/officeart/2005/8/layout/vProcess5"/>
    <dgm:cxn modelId="{AD078238-3827-43A6-80C7-51BADE87392C}" type="presParOf" srcId="{7F033D46-260B-4DF9-9C49-D5CA32AB4F38}" destId="{1743BCF8-6B28-496F-8554-59A583454FB4}" srcOrd="2" destOrd="0" presId="urn:microsoft.com/office/officeart/2005/8/layout/vProcess5"/>
    <dgm:cxn modelId="{48E82928-1698-4526-B482-826015C90E6D}" type="presParOf" srcId="{7F033D46-260B-4DF9-9C49-D5CA32AB4F38}" destId="{9D33F9BB-7EA8-498C-86EE-901059074841}" srcOrd="3" destOrd="0" presId="urn:microsoft.com/office/officeart/2005/8/layout/vProcess5"/>
    <dgm:cxn modelId="{970BA8F2-A5C1-4320-A3B7-BF653C2A5E71}" type="presParOf" srcId="{7F033D46-260B-4DF9-9C49-D5CA32AB4F38}" destId="{857FE90B-E663-438E-B95D-CAAD98E3D593}" srcOrd="4" destOrd="0" presId="urn:microsoft.com/office/officeart/2005/8/layout/vProcess5"/>
    <dgm:cxn modelId="{A7C55F3C-DEBB-4EC8-92F5-799D96F624F6}" type="presParOf" srcId="{7F033D46-260B-4DF9-9C49-D5CA32AB4F38}" destId="{89EDE847-6132-4A23-8BED-97F4D7B30101}" srcOrd="5" destOrd="0" presId="urn:microsoft.com/office/officeart/2005/8/layout/vProcess5"/>
    <dgm:cxn modelId="{665F1F80-EBC7-4157-AC2B-4E67E6C21014}" type="presParOf" srcId="{7F033D46-260B-4DF9-9C49-D5CA32AB4F38}" destId="{04C86FC5-BD5E-42C1-B110-C70F2D6E8D30}" srcOrd="6" destOrd="0" presId="urn:microsoft.com/office/officeart/2005/8/layout/vProcess5"/>
    <dgm:cxn modelId="{01ACBA58-E8E0-4CA9-91D5-791A6440B7AA}" type="presParOf" srcId="{7F033D46-260B-4DF9-9C49-D5CA32AB4F38}" destId="{3BB14733-BCC2-41F8-8CF7-D4FBE6AF850A}" srcOrd="7" destOrd="0" presId="urn:microsoft.com/office/officeart/2005/8/layout/vProcess5"/>
    <dgm:cxn modelId="{7DD6E456-D3A6-438F-A372-1893B1CEAF61}" type="presParOf" srcId="{7F033D46-260B-4DF9-9C49-D5CA32AB4F38}" destId="{85625B37-12AF-48C4-8281-E5A5CF9C5F85}" srcOrd="8" destOrd="0" presId="urn:microsoft.com/office/officeart/2005/8/layout/vProcess5"/>
    <dgm:cxn modelId="{10418C07-638A-455B-AD1A-38475FC2CDE0}" type="presParOf" srcId="{7F033D46-260B-4DF9-9C49-D5CA32AB4F38}" destId="{3A3DA9AF-A533-49C6-B631-F60324BC481C}" srcOrd="9" destOrd="0" presId="urn:microsoft.com/office/officeart/2005/8/layout/vProcess5"/>
    <dgm:cxn modelId="{BCAE6F4D-CF5A-4129-83DB-A24E80CDE48D}" type="presParOf" srcId="{7F033D46-260B-4DF9-9C49-D5CA32AB4F38}" destId="{0EAC64F2-0141-46D1-AB23-DEB5A3717FDB}" srcOrd="10" destOrd="0" presId="urn:microsoft.com/office/officeart/2005/8/layout/vProcess5"/>
    <dgm:cxn modelId="{7227EB25-322E-4118-8ACA-C2A5DAB014F1}" type="presParOf" srcId="{7F033D46-260B-4DF9-9C49-D5CA32AB4F38}" destId="{DFD87CC2-CE60-4555-A8E9-9125BA90C067}"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31A969E-EAE4-4C68-B4DD-0904339202A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1A05E1D-0B23-4454-AB34-25C58A15B4E6}">
      <dgm:prSet/>
      <dgm:spPr/>
      <dgm:t>
        <a:bodyPr/>
        <a:lstStyle/>
        <a:p>
          <a:r>
            <a:rPr lang="en-GB"/>
            <a:t>There are many different geoscience disciplines and areas of study which involve Soils! If soil science is of interest to you, perhaps you may be interested in:</a:t>
          </a:r>
          <a:endParaRPr lang="en-US"/>
        </a:p>
      </dgm:t>
    </dgm:pt>
    <dgm:pt modelId="{7DAD6691-DDB7-4EF7-BC1D-2D972263590A}" type="parTrans" cxnId="{2F499D41-E986-4EB3-96CB-33F956029392}">
      <dgm:prSet/>
      <dgm:spPr/>
      <dgm:t>
        <a:bodyPr/>
        <a:lstStyle/>
        <a:p>
          <a:endParaRPr lang="en-US"/>
        </a:p>
      </dgm:t>
    </dgm:pt>
    <dgm:pt modelId="{8734A23C-76F4-4713-BFCF-4E8C367C7A04}" type="sibTrans" cxnId="{2F499D41-E986-4EB3-96CB-33F956029392}">
      <dgm:prSet/>
      <dgm:spPr/>
      <dgm:t>
        <a:bodyPr/>
        <a:lstStyle/>
        <a:p>
          <a:endParaRPr lang="en-US"/>
        </a:p>
      </dgm:t>
    </dgm:pt>
    <dgm:pt modelId="{6E9E9EA4-A8C4-4FE4-A892-BE8FA5DE8452}">
      <dgm:prSet/>
      <dgm:spPr/>
      <dgm:t>
        <a:bodyPr/>
        <a:lstStyle/>
        <a:p>
          <a:r>
            <a:rPr lang="en-GB" b="1" dirty="0"/>
            <a:t>Geomicrobiology-</a:t>
          </a:r>
          <a:r>
            <a:rPr lang="en-GB" dirty="0"/>
            <a:t> </a:t>
          </a:r>
          <a:r>
            <a:rPr lang="en-US" dirty="0"/>
            <a:t>the study of the interactions between microorganisms and the Earth's geological processes and materials.</a:t>
          </a:r>
        </a:p>
      </dgm:t>
    </dgm:pt>
    <dgm:pt modelId="{D37F2866-374D-4F97-85EE-D28A9D64C562}" type="parTrans" cxnId="{EBB3BF6D-9491-43EC-AC70-C43DD6646D50}">
      <dgm:prSet/>
      <dgm:spPr/>
      <dgm:t>
        <a:bodyPr/>
        <a:lstStyle/>
        <a:p>
          <a:endParaRPr lang="en-US"/>
        </a:p>
      </dgm:t>
    </dgm:pt>
    <dgm:pt modelId="{B81D74B5-C27F-470C-80A5-0EE445EEE603}" type="sibTrans" cxnId="{EBB3BF6D-9491-43EC-AC70-C43DD6646D50}">
      <dgm:prSet/>
      <dgm:spPr/>
      <dgm:t>
        <a:bodyPr/>
        <a:lstStyle/>
        <a:p>
          <a:endParaRPr lang="en-US"/>
        </a:p>
      </dgm:t>
    </dgm:pt>
    <dgm:pt modelId="{F7EC17A5-B429-42A9-8E5E-D9D5DE126819}">
      <dgm:prSet/>
      <dgm:spPr/>
      <dgm:t>
        <a:bodyPr/>
        <a:lstStyle/>
        <a:p>
          <a:r>
            <a:rPr lang="en-GB" b="1"/>
            <a:t>DEFRA-</a:t>
          </a:r>
          <a:r>
            <a:rPr lang="en-GB"/>
            <a:t> the UK government Department for the Environment, Food, and Rural Affairs. </a:t>
          </a:r>
          <a:r>
            <a:rPr lang="en-US"/>
            <a:t>Play a central role in shaping and implementing policies to protect the environment, promote sustainable agriculture and fisheries, and support rural communities in the UK</a:t>
          </a:r>
        </a:p>
      </dgm:t>
    </dgm:pt>
    <dgm:pt modelId="{817DA5B7-2315-45FA-9B37-CA33CB557045}" type="parTrans" cxnId="{F623C0AF-EF83-48AC-9049-F09C344699DC}">
      <dgm:prSet/>
      <dgm:spPr/>
      <dgm:t>
        <a:bodyPr/>
        <a:lstStyle/>
        <a:p>
          <a:endParaRPr lang="en-US"/>
        </a:p>
      </dgm:t>
    </dgm:pt>
    <dgm:pt modelId="{C44A53FB-EC7E-45E2-8AB5-78D19DDC5D4F}" type="sibTrans" cxnId="{F623C0AF-EF83-48AC-9049-F09C344699DC}">
      <dgm:prSet/>
      <dgm:spPr/>
      <dgm:t>
        <a:bodyPr/>
        <a:lstStyle/>
        <a:p>
          <a:endParaRPr lang="en-US"/>
        </a:p>
      </dgm:t>
    </dgm:pt>
    <dgm:pt modelId="{B63D8668-DA8D-465F-A450-E050704B747D}">
      <dgm:prSet/>
      <dgm:spPr/>
      <dgm:t>
        <a:bodyPr/>
        <a:lstStyle/>
        <a:p>
          <a:r>
            <a:rPr lang="en-GB" b="1"/>
            <a:t>Geotechnical Engineer- </a:t>
          </a:r>
          <a:r>
            <a:rPr lang="en-US"/>
            <a:t>assess soil properties for construction projects. They determine soil stability and design foundations for buildings, bridges, and other infrastructure.</a:t>
          </a:r>
        </a:p>
      </dgm:t>
    </dgm:pt>
    <dgm:pt modelId="{A1B5AA65-3327-4E53-9A60-D1DCAADF20CD}" type="parTrans" cxnId="{BB21CD4F-AB68-4B2E-98CD-7A1B8B0C94CF}">
      <dgm:prSet/>
      <dgm:spPr/>
      <dgm:t>
        <a:bodyPr/>
        <a:lstStyle/>
        <a:p>
          <a:endParaRPr lang="en-US"/>
        </a:p>
      </dgm:t>
    </dgm:pt>
    <dgm:pt modelId="{BE8D9507-E4AA-4BFD-B0D9-875B817DB4E2}" type="sibTrans" cxnId="{BB21CD4F-AB68-4B2E-98CD-7A1B8B0C94CF}">
      <dgm:prSet/>
      <dgm:spPr/>
      <dgm:t>
        <a:bodyPr/>
        <a:lstStyle/>
        <a:p>
          <a:endParaRPr lang="en-US"/>
        </a:p>
      </dgm:t>
    </dgm:pt>
    <dgm:pt modelId="{8E5E2EBD-0B7E-4A0B-AC73-9D6DE7A18E46}">
      <dgm:prSet/>
      <dgm:spPr/>
      <dgm:t>
        <a:bodyPr/>
        <a:lstStyle/>
        <a:p>
          <a:r>
            <a:rPr lang="en-GB" b="1"/>
            <a:t>Agricultural Scientist- </a:t>
          </a:r>
          <a:r>
            <a:rPr lang="en-US"/>
            <a:t>studying soil composition, fertility, and most importantly, its interaction with crops. They work on improving agricultural productivity and sustainability practices.</a:t>
          </a:r>
        </a:p>
      </dgm:t>
    </dgm:pt>
    <dgm:pt modelId="{CE5FA06F-DDC2-42B7-8FFC-DE5AC622B4B5}" type="parTrans" cxnId="{A1B69F51-3141-4A3D-9BD3-6FE56C2E76ED}">
      <dgm:prSet/>
      <dgm:spPr/>
      <dgm:t>
        <a:bodyPr/>
        <a:lstStyle/>
        <a:p>
          <a:endParaRPr lang="en-US"/>
        </a:p>
      </dgm:t>
    </dgm:pt>
    <dgm:pt modelId="{5C8463C5-1713-48C0-BBA8-0E545C18A279}" type="sibTrans" cxnId="{A1B69F51-3141-4A3D-9BD3-6FE56C2E76ED}">
      <dgm:prSet/>
      <dgm:spPr/>
      <dgm:t>
        <a:bodyPr/>
        <a:lstStyle/>
        <a:p>
          <a:endParaRPr lang="en-US"/>
        </a:p>
      </dgm:t>
    </dgm:pt>
    <dgm:pt modelId="{D9A72D3A-3928-4A04-B36D-8938B707AEE0}">
      <dgm:prSet/>
      <dgm:spPr/>
      <dgm:t>
        <a:bodyPr/>
        <a:lstStyle/>
        <a:p>
          <a:r>
            <a:rPr lang="en-US"/>
            <a:t>As you can see, Soil influences many different practices of life and different career paths! From the food we eat, to the ground we build our houses on. Soil is important!</a:t>
          </a:r>
        </a:p>
      </dgm:t>
    </dgm:pt>
    <dgm:pt modelId="{DA2DFFC9-63AC-4541-99F9-3B2967517E44}" type="parTrans" cxnId="{E9082720-5286-4086-BCDE-D4572BAB8B30}">
      <dgm:prSet/>
      <dgm:spPr/>
      <dgm:t>
        <a:bodyPr/>
        <a:lstStyle/>
        <a:p>
          <a:endParaRPr lang="en-US"/>
        </a:p>
      </dgm:t>
    </dgm:pt>
    <dgm:pt modelId="{68BF5B02-3D8F-4025-BAA3-ADDF7EC9BAAC}" type="sibTrans" cxnId="{E9082720-5286-4086-BCDE-D4572BAB8B30}">
      <dgm:prSet/>
      <dgm:spPr/>
      <dgm:t>
        <a:bodyPr/>
        <a:lstStyle/>
        <a:p>
          <a:endParaRPr lang="en-US"/>
        </a:p>
      </dgm:t>
    </dgm:pt>
    <dgm:pt modelId="{1CAFFED5-E76A-4E0E-A9EA-A26B81736E86}" type="pres">
      <dgm:prSet presAssocID="{831A969E-EAE4-4C68-B4DD-0904339202A5}" presName="linear" presStyleCnt="0">
        <dgm:presLayoutVars>
          <dgm:animLvl val="lvl"/>
          <dgm:resizeHandles val="exact"/>
        </dgm:presLayoutVars>
      </dgm:prSet>
      <dgm:spPr/>
    </dgm:pt>
    <dgm:pt modelId="{6398E169-8680-4412-BFB5-F0834BC43AFE}" type="pres">
      <dgm:prSet presAssocID="{81A05E1D-0B23-4454-AB34-25C58A15B4E6}" presName="parentText" presStyleLbl="node1" presStyleIdx="0" presStyleCnt="2">
        <dgm:presLayoutVars>
          <dgm:chMax val="0"/>
          <dgm:bulletEnabled val="1"/>
        </dgm:presLayoutVars>
      </dgm:prSet>
      <dgm:spPr/>
    </dgm:pt>
    <dgm:pt modelId="{091D1BAA-E748-42C0-85BF-147993823CE6}" type="pres">
      <dgm:prSet presAssocID="{81A05E1D-0B23-4454-AB34-25C58A15B4E6}" presName="childText" presStyleLbl="revTx" presStyleIdx="0" presStyleCnt="1">
        <dgm:presLayoutVars>
          <dgm:bulletEnabled val="1"/>
        </dgm:presLayoutVars>
      </dgm:prSet>
      <dgm:spPr/>
    </dgm:pt>
    <dgm:pt modelId="{6D6DD2ED-7C11-48F0-9DAD-C96D8EF359CF}" type="pres">
      <dgm:prSet presAssocID="{D9A72D3A-3928-4A04-B36D-8938B707AEE0}" presName="parentText" presStyleLbl="node1" presStyleIdx="1" presStyleCnt="2">
        <dgm:presLayoutVars>
          <dgm:chMax val="0"/>
          <dgm:bulletEnabled val="1"/>
        </dgm:presLayoutVars>
      </dgm:prSet>
      <dgm:spPr/>
    </dgm:pt>
  </dgm:ptLst>
  <dgm:cxnLst>
    <dgm:cxn modelId="{E9082720-5286-4086-BCDE-D4572BAB8B30}" srcId="{831A969E-EAE4-4C68-B4DD-0904339202A5}" destId="{D9A72D3A-3928-4A04-B36D-8938B707AEE0}" srcOrd="1" destOrd="0" parTransId="{DA2DFFC9-63AC-4541-99F9-3B2967517E44}" sibTransId="{68BF5B02-3D8F-4025-BAA3-ADDF7EC9BAAC}"/>
    <dgm:cxn modelId="{92E55630-114A-4138-BE98-015BFF739E92}" type="presOf" srcId="{B63D8668-DA8D-465F-A450-E050704B747D}" destId="{091D1BAA-E748-42C0-85BF-147993823CE6}" srcOrd="0" destOrd="2" presId="urn:microsoft.com/office/officeart/2005/8/layout/vList2"/>
    <dgm:cxn modelId="{2F499D41-E986-4EB3-96CB-33F956029392}" srcId="{831A969E-EAE4-4C68-B4DD-0904339202A5}" destId="{81A05E1D-0B23-4454-AB34-25C58A15B4E6}" srcOrd="0" destOrd="0" parTransId="{7DAD6691-DDB7-4EF7-BC1D-2D972263590A}" sibTransId="{8734A23C-76F4-4713-BFCF-4E8C367C7A04}"/>
    <dgm:cxn modelId="{EBB3BF6D-9491-43EC-AC70-C43DD6646D50}" srcId="{81A05E1D-0B23-4454-AB34-25C58A15B4E6}" destId="{6E9E9EA4-A8C4-4FE4-A892-BE8FA5DE8452}" srcOrd="0" destOrd="0" parTransId="{D37F2866-374D-4F97-85EE-D28A9D64C562}" sibTransId="{B81D74B5-C27F-470C-80A5-0EE445EEE603}"/>
    <dgm:cxn modelId="{BB21CD4F-AB68-4B2E-98CD-7A1B8B0C94CF}" srcId="{81A05E1D-0B23-4454-AB34-25C58A15B4E6}" destId="{B63D8668-DA8D-465F-A450-E050704B747D}" srcOrd="2" destOrd="0" parTransId="{A1B5AA65-3327-4E53-9A60-D1DCAADF20CD}" sibTransId="{BE8D9507-E4AA-4BFD-B0D9-875B817DB4E2}"/>
    <dgm:cxn modelId="{A1B69F51-3141-4A3D-9BD3-6FE56C2E76ED}" srcId="{81A05E1D-0B23-4454-AB34-25C58A15B4E6}" destId="{8E5E2EBD-0B7E-4A0B-AC73-9D6DE7A18E46}" srcOrd="3" destOrd="0" parTransId="{CE5FA06F-DDC2-42B7-8FFC-DE5AC622B4B5}" sibTransId="{5C8463C5-1713-48C0-BBA8-0E545C18A279}"/>
    <dgm:cxn modelId="{1E520E88-6AB0-4D3E-AEC7-F87832390CD5}" type="presOf" srcId="{6E9E9EA4-A8C4-4FE4-A892-BE8FA5DE8452}" destId="{091D1BAA-E748-42C0-85BF-147993823CE6}" srcOrd="0" destOrd="0" presId="urn:microsoft.com/office/officeart/2005/8/layout/vList2"/>
    <dgm:cxn modelId="{0055639E-E929-4BCA-AA29-A694AA0B3FFC}" type="presOf" srcId="{8E5E2EBD-0B7E-4A0B-AC73-9D6DE7A18E46}" destId="{091D1BAA-E748-42C0-85BF-147993823CE6}" srcOrd="0" destOrd="3" presId="urn:microsoft.com/office/officeart/2005/8/layout/vList2"/>
    <dgm:cxn modelId="{F623C0AF-EF83-48AC-9049-F09C344699DC}" srcId="{81A05E1D-0B23-4454-AB34-25C58A15B4E6}" destId="{F7EC17A5-B429-42A9-8E5E-D9D5DE126819}" srcOrd="1" destOrd="0" parTransId="{817DA5B7-2315-45FA-9B37-CA33CB557045}" sibTransId="{C44A53FB-EC7E-45E2-8AB5-78D19DDC5D4F}"/>
    <dgm:cxn modelId="{E837FCB7-B9DD-4213-9358-EDEFB3F76462}" type="presOf" srcId="{831A969E-EAE4-4C68-B4DD-0904339202A5}" destId="{1CAFFED5-E76A-4E0E-A9EA-A26B81736E86}" srcOrd="0" destOrd="0" presId="urn:microsoft.com/office/officeart/2005/8/layout/vList2"/>
    <dgm:cxn modelId="{5E2E7CD5-3B95-4AD7-9769-0AB1F5DD0B9C}" type="presOf" srcId="{F7EC17A5-B429-42A9-8E5E-D9D5DE126819}" destId="{091D1BAA-E748-42C0-85BF-147993823CE6}" srcOrd="0" destOrd="1" presId="urn:microsoft.com/office/officeart/2005/8/layout/vList2"/>
    <dgm:cxn modelId="{00E3AADE-99B7-4341-BA02-50706BE5A176}" type="presOf" srcId="{81A05E1D-0B23-4454-AB34-25C58A15B4E6}" destId="{6398E169-8680-4412-BFB5-F0834BC43AFE}" srcOrd="0" destOrd="0" presId="urn:microsoft.com/office/officeart/2005/8/layout/vList2"/>
    <dgm:cxn modelId="{1B07FDDE-8323-4FFA-93DC-E243823DD61F}" type="presOf" srcId="{D9A72D3A-3928-4A04-B36D-8938B707AEE0}" destId="{6D6DD2ED-7C11-48F0-9DAD-C96D8EF359CF}" srcOrd="0" destOrd="0" presId="urn:microsoft.com/office/officeart/2005/8/layout/vList2"/>
    <dgm:cxn modelId="{F262D1CC-C9B2-4892-A75C-5DF9D979B7B5}" type="presParOf" srcId="{1CAFFED5-E76A-4E0E-A9EA-A26B81736E86}" destId="{6398E169-8680-4412-BFB5-F0834BC43AFE}" srcOrd="0" destOrd="0" presId="urn:microsoft.com/office/officeart/2005/8/layout/vList2"/>
    <dgm:cxn modelId="{BF1BB691-7BF6-49E9-9F38-AFC97D14B2AD}" type="presParOf" srcId="{1CAFFED5-E76A-4E0E-A9EA-A26B81736E86}" destId="{091D1BAA-E748-42C0-85BF-147993823CE6}" srcOrd="1" destOrd="0" presId="urn:microsoft.com/office/officeart/2005/8/layout/vList2"/>
    <dgm:cxn modelId="{6DC25731-F7B3-41A1-B523-30C07574D136}" type="presParOf" srcId="{1CAFFED5-E76A-4E0E-A9EA-A26B81736E86}" destId="{6D6DD2ED-7C11-48F0-9DAD-C96D8EF359C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605FE9-C012-4577-86F2-2D8D737ACE10}"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453BACA6-D775-4ECC-9816-9ABC44B422C0}">
      <dgm:prSet custT="1"/>
      <dgm:spPr/>
      <dgm:t>
        <a:bodyPr/>
        <a:lstStyle/>
        <a:p>
          <a:pPr>
            <a:lnSpc>
              <a:spcPct val="100000"/>
            </a:lnSpc>
          </a:pPr>
          <a:r>
            <a:rPr lang="en-GB" sz="1400" b="1" dirty="0"/>
            <a:t>Nutrient depletion- </a:t>
          </a:r>
          <a:r>
            <a:rPr lang="en-GB" sz="1400" b="0" dirty="0"/>
            <a:t>different plants have different nutritional requirements so take specific nutrients from the soil, continuous growth of the same crop can lead to an imbalance of nutrients within the soil.</a:t>
          </a:r>
          <a:endParaRPr lang="en-US" sz="1400" dirty="0"/>
        </a:p>
      </dgm:t>
    </dgm:pt>
    <dgm:pt modelId="{D26476DE-94B4-4C8B-9EB8-F7EAA2ADBD21}" type="parTrans" cxnId="{987A87E9-8EB8-4317-9A86-700582B3D319}">
      <dgm:prSet/>
      <dgm:spPr/>
      <dgm:t>
        <a:bodyPr/>
        <a:lstStyle/>
        <a:p>
          <a:endParaRPr lang="en-US"/>
        </a:p>
      </dgm:t>
    </dgm:pt>
    <dgm:pt modelId="{0E06DD9F-5869-40DF-A945-E7917FBF0200}" type="sibTrans" cxnId="{987A87E9-8EB8-4317-9A86-700582B3D319}">
      <dgm:prSet/>
      <dgm:spPr/>
      <dgm:t>
        <a:bodyPr/>
        <a:lstStyle/>
        <a:p>
          <a:endParaRPr lang="en-US"/>
        </a:p>
      </dgm:t>
    </dgm:pt>
    <dgm:pt modelId="{129EBEDA-C767-401E-8A92-89B8F58296C7}">
      <dgm:prSet custT="1"/>
      <dgm:spPr/>
      <dgm:t>
        <a:bodyPr/>
        <a:lstStyle/>
        <a:p>
          <a:pPr>
            <a:lnSpc>
              <a:spcPct val="100000"/>
            </a:lnSpc>
          </a:pPr>
          <a:r>
            <a:rPr lang="en-GB" sz="1400" b="1" dirty="0"/>
            <a:t>Decreased biodiversity and organic matter- </a:t>
          </a:r>
          <a:r>
            <a:rPr lang="en-GB" sz="1400" b="0" dirty="0"/>
            <a:t>a more biodiverse crop improves soil health through the range of OM and nutrients they add to the microbiome.</a:t>
          </a:r>
          <a:endParaRPr lang="en-US" sz="1400" dirty="0"/>
        </a:p>
      </dgm:t>
    </dgm:pt>
    <dgm:pt modelId="{7A489478-73AA-45EB-9685-23BBC8641058}" type="parTrans" cxnId="{24B75BB9-9974-4592-A816-BA4023BEE957}">
      <dgm:prSet/>
      <dgm:spPr/>
      <dgm:t>
        <a:bodyPr/>
        <a:lstStyle/>
        <a:p>
          <a:endParaRPr lang="en-US"/>
        </a:p>
      </dgm:t>
    </dgm:pt>
    <dgm:pt modelId="{4084B2D7-82BF-4B91-BAE5-946AA55E66AA}" type="sibTrans" cxnId="{24B75BB9-9974-4592-A816-BA4023BEE957}">
      <dgm:prSet/>
      <dgm:spPr/>
      <dgm:t>
        <a:bodyPr/>
        <a:lstStyle/>
        <a:p>
          <a:endParaRPr lang="en-US"/>
        </a:p>
      </dgm:t>
    </dgm:pt>
    <dgm:pt modelId="{83213DF1-3127-49C9-AA68-DF6B2E2B143A}">
      <dgm:prSet custT="1"/>
      <dgm:spPr/>
      <dgm:t>
        <a:bodyPr/>
        <a:lstStyle/>
        <a:p>
          <a:pPr>
            <a:lnSpc>
              <a:spcPct val="100000"/>
            </a:lnSpc>
          </a:pPr>
          <a:r>
            <a:rPr lang="en-GB" sz="1400" b="1" dirty="0"/>
            <a:t>Increased vulnerability to climate change and extreme weather events- </a:t>
          </a:r>
          <a:r>
            <a:rPr lang="en-GB" sz="1400" b="0" dirty="0"/>
            <a:t>if a single crop is more sensitive to a specific environmental condition like extreme heat or cold, then the whole system is at risk.</a:t>
          </a:r>
          <a:endParaRPr lang="en-US" sz="1400" dirty="0"/>
        </a:p>
      </dgm:t>
    </dgm:pt>
    <dgm:pt modelId="{883D393B-B851-43BB-BC77-417469E4C53B}" type="parTrans" cxnId="{AA6BDFF6-77A7-477D-93D6-0749356E0060}">
      <dgm:prSet/>
      <dgm:spPr/>
      <dgm:t>
        <a:bodyPr/>
        <a:lstStyle/>
        <a:p>
          <a:endParaRPr lang="en-US"/>
        </a:p>
      </dgm:t>
    </dgm:pt>
    <dgm:pt modelId="{3240E1B4-62B6-4E32-931C-9B51437888B3}" type="sibTrans" cxnId="{AA6BDFF6-77A7-477D-93D6-0749356E0060}">
      <dgm:prSet/>
      <dgm:spPr/>
      <dgm:t>
        <a:bodyPr/>
        <a:lstStyle/>
        <a:p>
          <a:endParaRPr lang="en-US"/>
        </a:p>
      </dgm:t>
    </dgm:pt>
    <dgm:pt modelId="{9AAC8CFD-118E-4946-A02E-2B9D751A20F4}" type="pres">
      <dgm:prSet presAssocID="{3D605FE9-C012-4577-86F2-2D8D737ACE10}" presName="root" presStyleCnt="0">
        <dgm:presLayoutVars>
          <dgm:dir/>
          <dgm:resizeHandles val="exact"/>
        </dgm:presLayoutVars>
      </dgm:prSet>
      <dgm:spPr/>
    </dgm:pt>
    <dgm:pt modelId="{DD6694DC-5B83-403A-9892-63B2327C7414}" type="pres">
      <dgm:prSet presAssocID="{453BACA6-D775-4ECC-9816-9ABC44B422C0}" presName="compNode" presStyleCnt="0"/>
      <dgm:spPr/>
    </dgm:pt>
    <dgm:pt modelId="{8CE86CC5-2BFB-4CC5-9F24-364F80A4B867}" type="pres">
      <dgm:prSet presAssocID="{453BACA6-D775-4ECC-9816-9ABC44B422C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ucculent"/>
        </a:ext>
      </dgm:extLst>
    </dgm:pt>
    <dgm:pt modelId="{8D553ACB-7BBC-4FAF-B4F0-9E967CC733A9}" type="pres">
      <dgm:prSet presAssocID="{453BACA6-D775-4ECC-9816-9ABC44B422C0}" presName="spaceRect" presStyleCnt="0"/>
      <dgm:spPr/>
    </dgm:pt>
    <dgm:pt modelId="{0A6B5422-9081-4B13-B524-501268B001D4}" type="pres">
      <dgm:prSet presAssocID="{453BACA6-D775-4ECC-9816-9ABC44B422C0}" presName="textRect" presStyleLbl="revTx" presStyleIdx="0" presStyleCnt="3">
        <dgm:presLayoutVars>
          <dgm:chMax val="1"/>
          <dgm:chPref val="1"/>
        </dgm:presLayoutVars>
      </dgm:prSet>
      <dgm:spPr/>
    </dgm:pt>
    <dgm:pt modelId="{D70E2449-70E6-4E23-9C51-55ECA641EAA7}" type="pres">
      <dgm:prSet presAssocID="{0E06DD9F-5869-40DF-A945-E7917FBF0200}" presName="sibTrans" presStyleCnt="0"/>
      <dgm:spPr/>
    </dgm:pt>
    <dgm:pt modelId="{B8E6DDB1-AABE-4C6D-8994-A794E8396CDD}" type="pres">
      <dgm:prSet presAssocID="{129EBEDA-C767-401E-8A92-89B8F58296C7}" presName="compNode" presStyleCnt="0"/>
      <dgm:spPr/>
    </dgm:pt>
    <dgm:pt modelId="{8223B75B-D172-42F5-81C7-819D2B4B9128}" type="pres">
      <dgm:prSet presAssocID="{129EBEDA-C767-401E-8A92-89B8F58296C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lant"/>
        </a:ext>
      </dgm:extLst>
    </dgm:pt>
    <dgm:pt modelId="{4915D0FF-0DD2-46FB-8C79-A5B142910D02}" type="pres">
      <dgm:prSet presAssocID="{129EBEDA-C767-401E-8A92-89B8F58296C7}" presName="spaceRect" presStyleCnt="0"/>
      <dgm:spPr/>
    </dgm:pt>
    <dgm:pt modelId="{7FFCC321-8883-44BB-890F-5FCFE7F39657}" type="pres">
      <dgm:prSet presAssocID="{129EBEDA-C767-401E-8A92-89B8F58296C7}" presName="textRect" presStyleLbl="revTx" presStyleIdx="1" presStyleCnt="3">
        <dgm:presLayoutVars>
          <dgm:chMax val="1"/>
          <dgm:chPref val="1"/>
        </dgm:presLayoutVars>
      </dgm:prSet>
      <dgm:spPr/>
    </dgm:pt>
    <dgm:pt modelId="{355560DD-578C-4F9D-AAE7-19AA35F4CFAF}" type="pres">
      <dgm:prSet presAssocID="{4084B2D7-82BF-4B91-BAE5-946AA55E66AA}" presName="sibTrans" presStyleCnt="0"/>
      <dgm:spPr/>
    </dgm:pt>
    <dgm:pt modelId="{9B462753-528C-478B-9548-D03FE4CA9AB7}" type="pres">
      <dgm:prSet presAssocID="{83213DF1-3127-49C9-AA68-DF6B2E2B143A}" presName="compNode" presStyleCnt="0"/>
      <dgm:spPr/>
    </dgm:pt>
    <dgm:pt modelId="{728FDB06-2576-4818-96F6-FC831437BBC6}" type="pres">
      <dgm:prSet presAssocID="{83213DF1-3127-49C9-AA68-DF6B2E2B143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ainy scene"/>
        </a:ext>
      </dgm:extLst>
    </dgm:pt>
    <dgm:pt modelId="{DEFE62F5-CF20-452C-9946-D43760667773}" type="pres">
      <dgm:prSet presAssocID="{83213DF1-3127-49C9-AA68-DF6B2E2B143A}" presName="spaceRect" presStyleCnt="0"/>
      <dgm:spPr/>
    </dgm:pt>
    <dgm:pt modelId="{037541C1-5E14-4A05-8E94-ABF5630AC13C}" type="pres">
      <dgm:prSet presAssocID="{83213DF1-3127-49C9-AA68-DF6B2E2B143A}" presName="textRect" presStyleLbl="revTx" presStyleIdx="2" presStyleCnt="3">
        <dgm:presLayoutVars>
          <dgm:chMax val="1"/>
          <dgm:chPref val="1"/>
        </dgm:presLayoutVars>
      </dgm:prSet>
      <dgm:spPr/>
    </dgm:pt>
  </dgm:ptLst>
  <dgm:cxnLst>
    <dgm:cxn modelId="{0D5F0922-BF9E-4A44-9C26-AAFAF4E211B8}" type="presOf" srcId="{83213DF1-3127-49C9-AA68-DF6B2E2B143A}" destId="{037541C1-5E14-4A05-8E94-ABF5630AC13C}" srcOrd="0" destOrd="0" presId="urn:microsoft.com/office/officeart/2018/2/layout/IconLabelList"/>
    <dgm:cxn modelId="{6805C39F-8A56-4F01-BCDB-5E7F5B820A44}" type="presOf" srcId="{3D605FE9-C012-4577-86F2-2D8D737ACE10}" destId="{9AAC8CFD-118E-4946-A02E-2B9D751A20F4}" srcOrd="0" destOrd="0" presId="urn:microsoft.com/office/officeart/2018/2/layout/IconLabelList"/>
    <dgm:cxn modelId="{02F3B6A0-A8D0-44CB-82D4-1B6E7DD35C3C}" type="presOf" srcId="{453BACA6-D775-4ECC-9816-9ABC44B422C0}" destId="{0A6B5422-9081-4B13-B524-501268B001D4}" srcOrd="0" destOrd="0" presId="urn:microsoft.com/office/officeart/2018/2/layout/IconLabelList"/>
    <dgm:cxn modelId="{24B75BB9-9974-4592-A816-BA4023BEE957}" srcId="{3D605FE9-C012-4577-86F2-2D8D737ACE10}" destId="{129EBEDA-C767-401E-8A92-89B8F58296C7}" srcOrd="1" destOrd="0" parTransId="{7A489478-73AA-45EB-9685-23BBC8641058}" sibTransId="{4084B2D7-82BF-4B91-BAE5-946AA55E66AA}"/>
    <dgm:cxn modelId="{C28E42C1-8D68-4E63-960A-0CB9805F729C}" type="presOf" srcId="{129EBEDA-C767-401E-8A92-89B8F58296C7}" destId="{7FFCC321-8883-44BB-890F-5FCFE7F39657}" srcOrd="0" destOrd="0" presId="urn:microsoft.com/office/officeart/2018/2/layout/IconLabelList"/>
    <dgm:cxn modelId="{987A87E9-8EB8-4317-9A86-700582B3D319}" srcId="{3D605FE9-C012-4577-86F2-2D8D737ACE10}" destId="{453BACA6-D775-4ECC-9816-9ABC44B422C0}" srcOrd="0" destOrd="0" parTransId="{D26476DE-94B4-4C8B-9EB8-F7EAA2ADBD21}" sibTransId="{0E06DD9F-5869-40DF-A945-E7917FBF0200}"/>
    <dgm:cxn modelId="{AA6BDFF6-77A7-477D-93D6-0749356E0060}" srcId="{3D605FE9-C012-4577-86F2-2D8D737ACE10}" destId="{83213DF1-3127-49C9-AA68-DF6B2E2B143A}" srcOrd="2" destOrd="0" parTransId="{883D393B-B851-43BB-BC77-417469E4C53B}" sibTransId="{3240E1B4-62B6-4E32-931C-9B51437888B3}"/>
    <dgm:cxn modelId="{27B174DF-AC8C-4646-81D5-988A3A6197F5}" type="presParOf" srcId="{9AAC8CFD-118E-4946-A02E-2B9D751A20F4}" destId="{DD6694DC-5B83-403A-9892-63B2327C7414}" srcOrd="0" destOrd="0" presId="urn:microsoft.com/office/officeart/2018/2/layout/IconLabelList"/>
    <dgm:cxn modelId="{848394A2-1446-4ACA-9DFB-1399B4A03E0F}" type="presParOf" srcId="{DD6694DC-5B83-403A-9892-63B2327C7414}" destId="{8CE86CC5-2BFB-4CC5-9F24-364F80A4B867}" srcOrd="0" destOrd="0" presId="urn:microsoft.com/office/officeart/2018/2/layout/IconLabelList"/>
    <dgm:cxn modelId="{242C6A69-2FBC-42AE-8997-74239403E37C}" type="presParOf" srcId="{DD6694DC-5B83-403A-9892-63B2327C7414}" destId="{8D553ACB-7BBC-4FAF-B4F0-9E967CC733A9}" srcOrd="1" destOrd="0" presId="urn:microsoft.com/office/officeart/2018/2/layout/IconLabelList"/>
    <dgm:cxn modelId="{F0B3EF08-5E54-4F51-A353-1A1F8BCDA6F9}" type="presParOf" srcId="{DD6694DC-5B83-403A-9892-63B2327C7414}" destId="{0A6B5422-9081-4B13-B524-501268B001D4}" srcOrd="2" destOrd="0" presId="urn:microsoft.com/office/officeart/2018/2/layout/IconLabelList"/>
    <dgm:cxn modelId="{5506C24B-D706-4CDA-8242-9A8FF370ED0F}" type="presParOf" srcId="{9AAC8CFD-118E-4946-A02E-2B9D751A20F4}" destId="{D70E2449-70E6-4E23-9C51-55ECA641EAA7}" srcOrd="1" destOrd="0" presId="urn:microsoft.com/office/officeart/2018/2/layout/IconLabelList"/>
    <dgm:cxn modelId="{7A62F7DA-3E27-44AE-998C-32E34850E1F6}" type="presParOf" srcId="{9AAC8CFD-118E-4946-A02E-2B9D751A20F4}" destId="{B8E6DDB1-AABE-4C6D-8994-A794E8396CDD}" srcOrd="2" destOrd="0" presId="urn:microsoft.com/office/officeart/2018/2/layout/IconLabelList"/>
    <dgm:cxn modelId="{AF8DDCDB-EE78-4655-A286-5A18B24790B5}" type="presParOf" srcId="{B8E6DDB1-AABE-4C6D-8994-A794E8396CDD}" destId="{8223B75B-D172-42F5-81C7-819D2B4B9128}" srcOrd="0" destOrd="0" presId="urn:microsoft.com/office/officeart/2018/2/layout/IconLabelList"/>
    <dgm:cxn modelId="{3CFDFC7F-86C7-4FE4-BDAB-AFADFE451D20}" type="presParOf" srcId="{B8E6DDB1-AABE-4C6D-8994-A794E8396CDD}" destId="{4915D0FF-0DD2-46FB-8C79-A5B142910D02}" srcOrd="1" destOrd="0" presId="urn:microsoft.com/office/officeart/2018/2/layout/IconLabelList"/>
    <dgm:cxn modelId="{FE7FE7A9-86D8-44A0-9D86-EC90E458F33E}" type="presParOf" srcId="{B8E6DDB1-AABE-4C6D-8994-A794E8396CDD}" destId="{7FFCC321-8883-44BB-890F-5FCFE7F39657}" srcOrd="2" destOrd="0" presId="urn:microsoft.com/office/officeart/2018/2/layout/IconLabelList"/>
    <dgm:cxn modelId="{D1E8D6C0-8F9B-4B1B-8411-1BE2E76FA80F}" type="presParOf" srcId="{9AAC8CFD-118E-4946-A02E-2B9D751A20F4}" destId="{355560DD-578C-4F9D-AAE7-19AA35F4CFAF}" srcOrd="3" destOrd="0" presId="urn:microsoft.com/office/officeart/2018/2/layout/IconLabelList"/>
    <dgm:cxn modelId="{CB2C26CC-B638-48F8-9C24-70A1CFF06975}" type="presParOf" srcId="{9AAC8CFD-118E-4946-A02E-2B9D751A20F4}" destId="{9B462753-528C-478B-9548-D03FE4CA9AB7}" srcOrd="4" destOrd="0" presId="urn:microsoft.com/office/officeart/2018/2/layout/IconLabelList"/>
    <dgm:cxn modelId="{43C8C67D-5BE8-47B3-BDDE-E56F754BB9F4}" type="presParOf" srcId="{9B462753-528C-478B-9548-D03FE4CA9AB7}" destId="{728FDB06-2576-4818-96F6-FC831437BBC6}" srcOrd="0" destOrd="0" presId="urn:microsoft.com/office/officeart/2018/2/layout/IconLabelList"/>
    <dgm:cxn modelId="{2DF9B36D-8F10-454E-B98D-D9030078BE75}" type="presParOf" srcId="{9B462753-528C-478B-9548-D03FE4CA9AB7}" destId="{DEFE62F5-CF20-452C-9946-D43760667773}" srcOrd="1" destOrd="0" presId="urn:microsoft.com/office/officeart/2018/2/layout/IconLabelList"/>
    <dgm:cxn modelId="{90D93D01-A25E-4DEC-83AF-565C52E10A0C}" type="presParOf" srcId="{9B462753-528C-478B-9548-D03FE4CA9AB7}" destId="{037541C1-5E14-4A05-8E94-ABF5630AC13C}"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899B18-8712-481A-968C-9233DD466E74}"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14D7286-7E26-4C6A-AF0D-EC6EAAF8DBA6}">
      <dgm:prSet/>
      <dgm:spPr/>
      <dgm:t>
        <a:bodyPr/>
        <a:lstStyle/>
        <a:p>
          <a:pPr>
            <a:lnSpc>
              <a:spcPct val="100000"/>
            </a:lnSpc>
          </a:pPr>
          <a:r>
            <a:rPr lang="en-GB"/>
            <a:t>Food insecurity</a:t>
          </a:r>
          <a:endParaRPr lang="en-US"/>
        </a:p>
      </dgm:t>
    </dgm:pt>
    <dgm:pt modelId="{21E7344F-1EF3-4914-9F73-CCB1E72F7F5C}" type="parTrans" cxnId="{4DE8CBEC-619E-46A2-8296-C7BB270FB507}">
      <dgm:prSet/>
      <dgm:spPr/>
      <dgm:t>
        <a:bodyPr/>
        <a:lstStyle/>
        <a:p>
          <a:endParaRPr lang="en-US"/>
        </a:p>
      </dgm:t>
    </dgm:pt>
    <dgm:pt modelId="{CCCC27AB-27A9-44B3-9722-6C84DE006E4B}" type="sibTrans" cxnId="{4DE8CBEC-619E-46A2-8296-C7BB270FB507}">
      <dgm:prSet/>
      <dgm:spPr/>
      <dgm:t>
        <a:bodyPr/>
        <a:lstStyle/>
        <a:p>
          <a:pPr>
            <a:lnSpc>
              <a:spcPct val="100000"/>
            </a:lnSpc>
          </a:pPr>
          <a:endParaRPr lang="en-US"/>
        </a:p>
      </dgm:t>
    </dgm:pt>
    <dgm:pt modelId="{0EB35DC6-9C7B-4873-A64C-79BA81AF1D19}">
      <dgm:prSet/>
      <dgm:spPr/>
      <dgm:t>
        <a:bodyPr/>
        <a:lstStyle/>
        <a:p>
          <a:pPr>
            <a:lnSpc>
              <a:spcPct val="100000"/>
            </a:lnSpc>
          </a:pPr>
          <a:r>
            <a:rPr lang="en-GB"/>
            <a:t>Desertification</a:t>
          </a:r>
          <a:endParaRPr lang="en-US"/>
        </a:p>
      </dgm:t>
    </dgm:pt>
    <dgm:pt modelId="{EB21DE8C-C344-4E58-A8C2-3BDB62AF9C45}" type="parTrans" cxnId="{8F3DD1DA-7EC9-4058-B46D-5C88AA5A9443}">
      <dgm:prSet/>
      <dgm:spPr/>
      <dgm:t>
        <a:bodyPr/>
        <a:lstStyle/>
        <a:p>
          <a:endParaRPr lang="en-US"/>
        </a:p>
      </dgm:t>
    </dgm:pt>
    <dgm:pt modelId="{618EE2FE-DA0E-452C-81F5-B12DAD1CA65F}" type="sibTrans" cxnId="{8F3DD1DA-7EC9-4058-B46D-5C88AA5A9443}">
      <dgm:prSet/>
      <dgm:spPr/>
      <dgm:t>
        <a:bodyPr/>
        <a:lstStyle/>
        <a:p>
          <a:pPr>
            <a:lnSpc>
              <a:spcPct val="100000"/>
            </a:lnSpc>
          </a:pPr>
          <a:endParaRPr lang="en-US"/>
        </a:p>
      </dgm:t>
    </dgm:pt>
    <dgm:pt modelId="{5DCAEB0B-BAFA-43EA-BB19-AA98B0257B7C}">
      <dgm:prSet/>
      <dgm:spPr/>
      <dgm:t>
        <a:bodyPr/>
        <a:lstStyle/>
        <a:p>
          <a:pPr>
            <a:lnSpc>
              <a:spcPct val="100000"/>
            </a:lnSpc>
          </a:pPr>
          <a:r>
            <a:rPr lang="en-GB"/>
            <a:t>Urbanisation</a:t>
          </a:r>
          <a:endParaRPr lang="en-US"/>
        </a:p>
      </dgm:t>
    </dgm:pt>
    <dgm:pt modelId="{C62FB9A8-FDEE-4621-9AD5-E8A7014C3E53}" type="parTrans" cxnId="{C36B2544-9E87-45EA-9143-859B6C25C4BE}">
      <dgm:prSet/>
      <dgm:spPr/>
      <dgm:t>
        <a:bodyPr/>
        <a:lstStyle/>
        <a:p>
          <a:endParaRPr lang="en-US"/>
        </a:p>
      </dgm:t>
    </dgm:pt>
    <dgm:pt modelId="{BA87EEDE-C75E-463C-AF93-FD40C3D0763B}" type="sibTrans" cxnId="{C36B2544-9E87-45EA-9143-859B6C25C4BE}">
      <dgm:prSet/>
      <dgm:spPr/>
      <dgm:t>
        <a:bodyPr/>
        <a:lstStyle/>
        <a:p>
          <a:endParaRPr lang="en-US"/>
        </a:p>
      </dgm:t>
    </dgm:pt>
    <dgm:pt modelId="{FBB9AE94-FFB4-427E-8908-8C613B81040D}" type="pres">
      <dgm:prSet presAssocID="{0B899B18-8712-481A-968C-9233DD466E74}" presName="root" presStyleCnt="0">
        <dgm:presLayoutVars>
          <dgm:dir/>
          <dgm:resizeHandles val="exact"/>
        </dgm:presLayoutVars>
      </dgm:prSet>
      <dgm:spPr/>
    </dgm:pt>
    <dgm:pt modelId="{43C2C5CF-5E02-4065-BBAB-1AFFFD53C5AA}" type="pres">
      <dgm:prSet presAssocID="{0B899B18-8712-481A-968C-9233DD466E74}" presName="container" presStyleCnt="0">
        <dgm:presLayoutVars>
          <dgm:dir/>
          <dgm:resizeHandles val="exact"/>
        </dgm:presLayoutVars>
      </dgm:prSet>
      <dgm:spPr/>
    </dgm:pt>
    <dgm:pt modelId="{A996EA55-F22F-42BB-AE91-BFED31EF6AE0}" type="pres">
      <dgm:prSet presAssocID="{014D7286-7E26-4C6A-AF0D-EC6EAAF8DBA6}" presName="compNode" presStyleCnt="0"/>
      <dgm:spPr/>
    </dgm:pt>
    <dgm:pt modelId="{1C4692E2-6EE8-4B4C-8B2B-CB6C8C6161DA}" type="pres">
      <dgm:prSet presAssocID="{014D7286-7E26-4C6A-AF0D-EC6EAAF8DBA6}" presName="iconBgRect" presStyleLbl="bgShp" presStyleIdx="0" presStyleCnt="3"/>
      <dgm:spPr/>
    </dgm:pt>
    <dgm:pt modelId="{616DDBE6-982E-4B14-B88C-677B2C288234}" type="pres">
      <dgm:prSet presAssocID="{014D7286-7E26-4C6A-AF0D-EC6EAAF8DBA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ork and knife"/>
        </a:ext>
      </dgm:extLst>
    </dgm:pt>
    <dgm:pt modelId="{1FCC16E1-49A0-4616-8764-011F6DA4139F}" type="pres">
      <dgm:prSet presAssocID="{014D7286-7E26-4C6A-AF0D-EC6EAAF8DBA6}" presName="spaceRect" presStyleCnt="0"/>
      <dgm:spPr/>
    </dgm:pt>
    <dgm:pt modelId="{B6FE609E-C821-4A83-8BE2-16474F3AD453}" type="pres">
      <dgm:prSet presAssocID="{014D7286-7E26-4C6A-AF0D-EC6EAAF8DBA6}" presName="textRect" presStyleLbl="revTx" presStyleIdx="0" presStyleCnt="3">
        <dgm:presLayoutVars>
          <dgm:chMax val="1"/>
          <dgm:chPref val="1"/>
        </dgm:presLayoutVars>
      </dgm:prSet>
      <dgm:spPr/>
    </dgm:pt>
    <dgm:pt modelId="{3098E5A6-D28C-4715-9577-ED2EA316EC5F}" type="pres">
      <dgm:prSet presAssocID="{CCCC27AB-27A9-44B3-9722-6C84DE006E4B}" presName="sibTrans" presStyleLbl="sibTrans2D1" presStyleIdx="0" presStyleCnt="0"/>
      <dgm:spPr/>
    </dgm:pt>
    <dgm:pt modelId="{C83E7DE2-6ED2-483C-99E0-634A9F79B23F}" type="pres">
      <dgm:prSet presAssocID="{0EB35DC6-9C7B-4873-A64C-79BA81AF1D19}" presName="compNode" presStyleCnt="0"/>
      <dgm:spPr/>
    </dgm:pt>
    <dgm:pt modelId="{57F2EC5D-8909-4C76-992E-E58DD3A2CAB4}" type="pres">
      <dgm:prSet presAssocID="{0EB35DC6-9C7B-4873-A64C-79BA81AF1D19}" presName="iconBgRect" presStyleLbl="bgShp" presStyleIdx="1" presStyleCnt="3"/>
      <dgm:spPr/>
    </dgm:pt>
    <dgm:pt modelId="{F004A9FA-DF63-433E-90E9-B8137B72922F}" type="pres">
      <dgm:prSet presAssocID="{0EB35DC6-9C7B-4873-A64C-79BA81AF1D1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actus"/>
        </a:ext>
      </dgm:extLst>
    </dgm:pt>
    <dgm:pt modelId="{D5811ABC-12A1-41EE-B96A-41C96D6025EF}" type="pres">
      <dgm:prSet presAssocID="{0EB35DC6-9C7B-4873-A64C-79BA81AF1D19}" presName="spaceRect" presStyleCnt="0"/>
      <dgm:spPr/>
    </dgm:pt>
    <dgm:pt modelId="{7143F7DC-AB6F-49ED-8ABC-114DC8E7E4AD}" type="pres">
      <dgm:prSet presAssocID="{0EB35DC6-9C7B-4873-A64C-79BA81AF1D19}" presName="textRect" presStyleLbl="revTx" presStyleIdx="1" presStyleCnt="3">
        <dgm:presLayoutVars>
          <dgm:chMax val="1"/>
          <dgm:chPref val="1"/>
        </dgm:presLayoutVars>
      </dgm:prSet>
      <dgm:spPr/>
    </dgm:pt>
    <dgm:pt modelId="{ADF71D04-72F5-40FC-8202-8ED8308DF4B2}" type="pres">
      <dgm:prSet presAssocID="{618EE2FE-DA0E-452C-81F5-B12DAD1CA65F}" presName="sibTrans" presStyleLbl="sibTrans2D1" presStyleIdx="0" presStyleCnt="0"/>
      <dgm:spPr/>
    </dgm:pt>
    <dgm:pt modelId="{F6A1C838-6C0A-4651-9077-5C45A0C7ACE1}" type="pres">
      <dgm:prSet presAssocID="{5DCAEB0B-BAFA-43EA-BB19-AA98B0257B7C}" presName="compNode" presStyleCnt="0"/>
      <dgm:spPr/>
    </dgm:pt>
    <dgm:pt modelId="{C3AE97EF-330F-410A-82BB-3CE943C8FE48}" type="pres">
      <dgm:prSet presAssocID="{5DCAEB0B-BAFA-43EA-BB19-AA98B0257B7C}" presName="iconBgRect" presStyleLbl="bgShp" presStyleIdx="2" presStyleCnt="3"/>
      <dgm:spPr/>
    </dgm:pt>
    <dgm:pt modelId="{ACC84D50-356D-4F0D-AE40-64070062FE05}" type="pres">
      <dgm:prSet presAssocID="{5DCAEB0B-BAFA-43EA-BB19-AA98B0257B7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ity"/>
        </a:ext>
      </dgm:extLst>
    </dgm:pt>
    <dgm:pt modelId="{519C889A-3C69-430C-A74E-82FB225E7FAF}" type="pres">
      <dgm:prSet presAssocID="{5DCAEB0B-BAFA-43EA-BB19-AA98B0257B7C}" presName="spaceRect" presStyleCnt="0"/>
      <dgm:spPr/>
    </dgm:pt>
    <dgm:pt modelId="{E9CC7832-5FB0-40BA-811E-DB42CA937207}" type="pres">
      <dgm:prSet presAssocID="{5DCAEB0B-BAFA-43EA-BB19-AA98B0257B7C}" presName="textRect" presStyleLbl="revTx" presStyleIdx="2" presStyleCnt="3">
        <dgm:presLayoutVars>
          <dgm:chMax val="1"/>
          <dgm:chPref val="1"/>
        </dgm:presLayoutVars>
      </dgm:prSet>
      <dgm:spPr/>
    </dgm:pt>
  </dgm:ptLst>
  <dgm:cxnLst>
    <dgm:cxn modelId="{B8655E1A-01D0-4E54-8DD5-DF160564140D}" type="presOf" srcId="{0EB35DC6-9C7B-4873-A64C-79BA81AF1D19}" destId="{7143F7DC-AB6F-49ED-8ABC-114DC8E7E4AD}" srcOrd="0" destOrd="0" presId="urn:microsoft.com/office/officeart/2018/2/layout/IconCircleList"/>
    <dgm:cxn modelId="{9FEBAD32-F56F-4CB5-80A4-2311C14EBEF0}" type="presOf" srcId="{014D7286-7E26-4C6A-AF0D-EC6EAAF8DBA6}" destId="{B6FE609E-C821-4A83-8BE2-16474F3AD453}" srcOrd="0" destOrd="0" presId="urn:microsoft.com/office/officeart/2018/2/layout/IconCircleList"/>
    <dgm:cxn modelId="{C36B2544-9E87-45EA-9143-859B6C25C4BE}" srcId="{0B899B18-8712-481A-968C-9233DD466E74}" destId="{5DCAEB0B-BAFA-43EA-BB19-AA98B0257B7C}" srcOrd="2" destOrd="0" parTransId="{C62FB9A8-FDEE-4621-9AD5-E8A7014C3E53}" sibTransId="{BA87EEDE-C75E-463C-AF93-FD40C3D0763B}"/>
    <dgm:cxn modelId="{5D37BA82-9B09-41EA-856A-28B4E5223739}" type="presOf" srcId="{5DCAEB0B-BAFA-43EA-BB19-AA98B0257B7C}" destId="{E9CC7832-5FB0-40BA-811E-DB42CA937207}" srcOrd="0" destOrd="0" presId="urn:microsoft.com/office/officeart/2018/2/layout/IconCircleList"/>
    <dgm:cxn modelId="{6AE7D593-9E30-472D-9743-3B62057607D0}" type="presOf" srcId="{CCCC27AB-27A9-44B3-9722-6C84DE006E4B}" destId="{3098E5A6-D28C-4715-9577-ED2EA316EC5F}" srcOrd="0" destOrd="0" presId="urn:microsoft.com/office/officeart/2018/2/layout/IconCircleList"/>
    <dgm:cxn modelId="{F2D0CBB3-8515-4DC1-9114-D601A037B1F9}" type="presOf" srcId="{0B899B18-8712-481A-968C-9233DD466E74}" destId="{FBB9AE94-FFB4-427E-8908-8C613B81040D}" srcOrd="0" destOrd="0" presId="urn:microsoft.com/office/officeart/2018/2/layout/IconCircleList"/>
    <dgm:cxn modelId="{3C084DB8-D828-4192-B808-4BBAFD5367B2}" type="presOf" srcId="{618EE2FE-DA0E-452C-81F5-B12DAD1CA65F}" destId="{ADF71D04-72F5-40FC-8202-8ED8308DF4B2}" srcOrd="0" destOrd="0" presId="urn:microsoft.com/office/officeart/2018/2/layout/IconCircleList"/>
    <dgm:cxn modelId="{8F3DD1DA-7EC9-4058-B46D-5C88AA5A9443}" srcId="{0B899B18-8712-481A-968C-9233DD466E74}" destId="{0EB35DC6-9C7B-4873-A64C-79BA81AF1D19}" srcOrd="1" destOrd="0" parTransId="{EB21DE8C-C344-4E58-A8C2-3BDB62AF9C45}" sibTransId="{618EE2FE-DA0E-452C-81F5-B12DAD1CA65F}"/>
    <dgm:cxn modelId="{4DE8CBEC-619E-46A2-8296-C7BB270FB507}" srcId="{0B899B18-8712-481A-968C-9233DD466E74}" destId="{014D7286-7E26-4C6A-AF0D-EC6EAAF8DBA6}" srcOrd="0" destOrd="0" parTransId="{21E7344F-1EF3-4914-9F73-CCB1E72F7F5C}" sibTransId="{CCCC27AB-27A9-44B3-9722-6C84DE006E4B}"/>
    <dgm:cxn modelId="{029358AF-0421-4DD9-BC5E-954B949E1973}" type="presParOf" srcId="{FBB9AE94-FFB4-427E-8908-8C613B81040D}" destId="{43C2C5CF-5E02-4065-BBAB-1AFFFD53C5AA}" srcOrd="0" destOrd="0" presId="urn:microsoft.com/office/officeart/2018/2/layout/IconCircleList"/>
    <dgm:cxn modelId="{FC25DD20-6F8B-4CF0-8BF7-3B8F1A1EDD5C}" type="presParOf" srcId="{43C2C5CF-5E02-4065-BBAB-1AFFFD53C5AA}" destId="{A996EA55-F22F-42BB-AE91-BFED31EF6AE0}" srcOrd="0" destOrd="0" presId="urn:microsoft.com/office/officeart/2018/2/layout/IconCircleList"/>
    <dgm:cxn modelId="{8F1E25F6-B954-41CA-B2B9-5A1A76F62760}" type="presParOf" srcId="{A996EA55-F22F-42BB-AE91-BFED31EF6AE0}" destId="{1C4692E2-6EE8-4B4C-8B2B-CB6C8C6161DA}" srcOrd="0" destOrd="0" presId="urn:microsoft.com/office/officeart/2018/2/layout/IconCircleList"/>
    <dgm:cxn modelId="{91A80927-8266-40BD-B6D8-D452D091A95D}" type="presParOf" srcId="{A996EA55-F22F-42BB-AE91-BFED31EF6AE0}" destId="{616DDBE6-982E-4B14-B88C-677B2C288234}" srcOrd="1" destOrd="0" presId="urn:microsoft.com/office/officeart/2018/2/layout/IconCircleList"/>
    <dgm:cxn modelId="{3D8B3EAF-8A88-4383-B411-282EAA2CA4FD}" type="presParOf" srcId="{A996EA55-F22F-42BB-AE91-BFED31EF6AE0}" destId="{1FCC16E1-49A0-4616-8764-011F6DA4139F}" srcOrd="2" destOrd="0" presId="urn:microsoft.com/office/officeart/2018/2/layout/IconCircleList"/>
    <dgm:cxn modelId="{609D8064-2E62-4ABB-93F7-C3B6BA422FA1}" type="presParOf" srcId="{A996EA55-F22F-42BB-AE91-BFED31EF6AE0}" destId="{B6FE609E-C821-4A83-8BE2-16474F3AD453}" srcOrd="3" destOrd="0" presId="urn:microsoft.com/office/officeart/2018/2/layout/IconCircleList"/>
    <dgm:cxn modelId="{051C52E1-8E33-4858-A911-D5350E5FF435}" type="presParOf" srcId="{43C2C5CF-5E02-4065-BBAB-1AFFFD53C5AA}" destId="{3098E5A6-D28C-4715-9577-ED2EA316EC5F}" srcOrd="1" destOrd="0" presId="urn:microsoft.com/office/officeart/2018/2/layout/IconCircleList"/>
    <dgm:cxn modelId="{7E047A4E-D53A-4520-AA5C-E4B977C6A0DD}" type="presParOf" srcId="{43C2C5CF-5E02-4065-BBAB-1AFFFD53C5AA}" destId="{C83E7DE2-6ED2-483C-99E0-634A9F79B23F}" srcOrd="2" destOrd="0" presId="urn:microsoft.com/office/officeart/2018/2/layout/IconCircleList"/>
    <dgm:cxn modelId="{400D8514-9561-4B28-AFB5-D103BF824416}" type="presParOf" srcId="{C83E7DE2-6ED2-483C-99E0-634A9F79B23F}" destId="{57F2EC5D-8909-4C76-992E-E58DD3A2CAB4}" srcOrd="0" destOrd="0" presId="urn:microsoft.com/office/officeart/2018/2/layout/IconCircleList"/>
    <dgm:cxn modelId="{0DD79760-3A5A-45EB-85D5-A3175C1A8390}" type="presParOf" srcId="{C83E7DE2-6ED2-483C-99E0-634A9F79B23F}" destId="{F004A9FA-DF63-433E-90E9-B8137B72922F}" srcOrd="1" destOrd="0" presId="urn:microsoft.com/office/officeart/2018/2/layout/IconCircleList"/>
    <dgm:cxn modelId="{2D5A2D31-C791-43B1-A316-544DC41BFAC2}" type="presParOf" srcId="{C83E7DE2-6ED2-483C-99E0-634A9F79B23F}" destId="{D5811ABC-12A1-41EE-B96A-41C96D6025EF}" srcOrd="2" destOrd="0" presId="urn:microsoft.com/office/officeart/2018/2/layout/IconCircleList"/>
    <dgm:cxn modelId="{E83CE96B-4C72-4A99-9816-4752DF17F688}" type="presParOf" srcId="{C83E7DE2-6ED2-483C-99E0-634A9F79B23F}" destId="{7143F7DC-AB6F-49ED-8ABC-114DC8E7E4AD}" srcOrd="3" destOrd="0" presId="urn:microsoft.com/office/officeart/2018/2/layout/IconCircleList"/>
    <dgm:cxn modelId="{EF86E29C-C436-4928-B7AC-E2D59507E7FA}" type="presParOf" srcId="{43C2C5CF-5E02-4065-BBAB-1AFFFD53C5AA}" destId="{ADF71D04-72F5-40FC-8202-8ED8308DF4B2}" srcOrd="3" destOrd="0" presId="urn:microsoft.com/office/officeart/2018/2/layout/IconCircleList"/>
    <dgm:cxn modelId="{389D9219-8B5D-4C47-8C89-AC88A7EC28B9}" type="presParOf" srcId="{43C2C5CF-5E02-4065-BBAB-1AFFFD53C5AA}" destId="{F6A1C838-6C0A-4651-9077-5C45A0C7ACE1}" srcOrd="4" destOrd="0" presId="urn:microsoft.com/office/officeart/2018/2/layout/IconCircleList"/>
    <dgm:cxn modelId="{12B25A3E-C430-4BB7-8C42-224B889EBBFC}" type="presParOf" srcId="{F6A1C838-6C0A-4651-9077-5C45A0C7ACE1}" destId="{C3AE97EF-330F-410A-82BB-3CE943C8FE48}" srcOrd="0" destOrd="0" presId="urn:microsoft.com/office/officeart/2018/2/layout/IconCircleList"/>
    <dgm:cxn modelId="{40F76A8A-4CFE-4C36-9037-C8C61CED6B54}" type="presParOf" srcId="{F6A1C838-6C0A-4651-9077-5C45A0C7ACE1}" destId="{ACC84D50-356D-4F0D-AE40-64070062FE05}" srcOrd="1" destOrd="0" presId="urn:microsoft.com/office/officeart/2018/2/layout/IconCircleList"/>
    <dgm:cxn modelId="{6F827428-EE7E-4D67-98C6-6759DF64B5DA}" type="presParOf" srcId="{F6A1C838-6C0A-4651-9077-5C45A0C7ACE1}" destId="{519C889A-3C69-430C-A74E-82FB225E7FAF}" srcOrd="2" destOrd="0" presId="urn:microsoft.com/office/officeart/2018/2/layout/IconCircleList"/>
    <dgm:cxn modelId="{C90DBBD9-07A6-42CD-88A0-9E64FF5029E6}" type="presParOf" srcId="{F6A1C838-6C0A-4651-9077-5C45A0C7ACE1}" destId="{E9CC7832-5FB0-40BA-811E-DB42CA937207}"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3C8B44-BF80-41A1-9F22-616C80B14B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B9F78997-C6D5-468A-A5B3-213CC76DF3C0}">
      <dgm:prSet/>
      <dgm:spPr/>
      <dgm:t>
        <a:bodyPr/>
        <a:lstStyle/>
        <a:p>
          <a:r>
            <a:rPr lang="en-GB" dirty="0"/>
            <a:t> Organic farming</a:t>
          </a:r>
          <a:endParaRPr lang="en-US" dirty="0"/>
        </a:p>
      </dgm:t>
    </dgm:pt>
    <dgm:pt modelId="{636564C5-3091-4D7C-BCBD-78A3C128B6B7}" type="parTrans" cxnId="{B0AE02F8-53B5-4400-9E7B-4F89438AB8B8}">
      <dgm:prSet/>
      <dgm:spPr/>
      <dgm:t>
        <a:bodyPr/>
        <a:lstStyle/>
        <a:p>
          <a:endParaRPr lang="en-US"/>
        </a:p>
      </dgm:t>
    </dgm:pt>
    <dgm:pt modelId="{C3C49DA8-E426-485F-A763-7A4686F734B5}" type="sibTrans" cxnId="{B0AE02F8-53B5-4400-9E7B-4F89438AB8B8}">
      <dgm:prSet/>
      <dgm:spPr/>
      <dgm:t>
        <a:bodyPr/>
        <a:lstStyle/>
        <a:p>
          <a:endParaRPr lang="en-US"/>
        </a:p>
      </dgm:t>
    </dgm:pt>
    <dgm:pt modelId="{638C42AD-9C4E-449C-BF6D-AAEEEBD4B4A4}">
      <dgm:prSet/>
      <dgm:spPr/>
      <dgm:t>
        <a:bodyPr/>
        <a:lstStyle/>
        <a:p>
          <a:r>
            <a:rPr lang="en-GB" dirty="0"/>
            <a:t>Cover Cropping</a:t>
          </a:r>
          <a:endParaRPr lang="en-US" dirty="0"/>
        </a:p>
      </dgm:t>
    </dgm:pt>
    <dgm:pt modelId="{D2E7456E-78D4-4916-825A-9448E93602F2}" type="parTrans" cxnId="{36FE8CD2-E76F-4B66-A3DE-920CDD9F78CE}">
      <dgm:prSet/>
      <dgm:spPr/>
      <dgm:t>
        <a:bodyPr/>
        <a:lstStyle/>
        <a:p>
          <a:endParaRPr lang="en-US"/>
        </a:p>
      </dgm:t>
    </dgm:pt>
    <dgm:pt modelId="{28B0B457-1A05-477C-99AA-E73357DCFA19}" type="sibTrans" cxnId="{36FE8CD2-E76F-4B66-A3DE-920CDD9F78CE}">
      <dgm:prSet/>
      <dgm:spPr/>
      <dgm:t>
        <a:bodyPr/>
        <a:lstStyle/>
        <a:p>
          <a:endParaRPr lang="en-US"/>
        </a:p>
      </dgm:t>
    </dgm:pt>
    <dgm:pt modelId="{3D644648-7783-4FB5-936C-27FDF0202599}">
      <dgm:prSet/>
      <dgm:spPr/>
      <dgm:t>
        <a:bodyPr/>
        <a:lstStyle/>
        <a:p>
          <a:r>
            <a:rPr lang="en-GB" dirty="0"/>
            <a:t>Agroforestry</a:t>
          </a:r>
          <a:endParaRPr lang="en-US" dirty="0"/>
        </a:p>
      </dgm:t>
    </dgm:pt>
    <dgm:pt modelId="{49262DB6-A7CE-48C5-A306-2EA5742FF198}" type="parTrans" cxnId="{7C4DDBEF-209F-4182-96A0-4880C8E07E8B}">
      <dgm:prSet/>
      <dgm:spPr/>
      <dgm:t>
        <a:bodyPr/>
        <a:lstStyle/>
        <a:p>
          <a:endParaRPr lang="en-US"/>
        </a:p>
      </dgm:t>
    </dgm:pt>
    <dgm:pt modelId="{33AB13D1-67F6-41CC-909C-03C845F6302D}" type="sibTrans" cxnId="{7C4DDBEF-209F-4182-96A0-4880C8E07E8B}">
      <dgm:prSet/>
      <dgm:spPr/>
      <dgm:t>
        <a:bodyPr/>
        <a:lstStyle/>
        <a:p>
          <a:endParaRPr lang="en-US"/>
        </a:p>
      </dgm:t>
    </dgm:pt>
    <dgm:pt modelId="{CE342401-F6D5-432A-A920-8D49023F6135}">
      <dgm:prSet/>
      <dgm:spPr/>
      <dgm:t>
        <a:bodyPr/>
        <a:lstStyle/>
        <a:p>
          <a:r>
            <a:rPr lang="en-GB" dirty="0"/>
            <a:t>Crop rotation</a:t>
          </a:r>
          <a:endParaRPr lang="en-US" dirty="0"/>
        </a:p>
      </dgm:t>
    </dgm:pt>
    <dgm:pt modelId="{2D9D4D7E-312D-4492-A7F9-5BD87D7E462D}" type="parTrans" cxnId="{2523E5F3-8C42-4922-A585-355E5BA69CBB}">
      <dgm:prSet/>
      <dgm:spPr/>
      <dgm:t>
        <a:bodyPr/>
        <a:lstStyle/>
        <a:p>
          <a:endParaRPr lang="en-US"/>
        </a:p>
      </dgm:t>
    </dgm:pt>
    <dgm:pt modelId="{DDBE2BA7-5AD1-4377-84AE-AFD95B31E526}" type="sibTrans" cxnId="{2523E5F3-8C42-4922-A585-355E5BA69CBB}">
      <dgm:prSet/>
      <dgm:spPr/>
      <dgm:t>
        <a:bodyPr/>
        <a:lstStyle/>
        <a:p>
          <a:endParaRPr lang="en-US"/>
        </a:p>
      </dgm:t>
    </dgm:pt>
    <dgm:pt modelId="{DFA0E77A-4304-46FD-8C82-07C512890F3A}" type="pres">
      <dgm:prSet presAssocID="{DD3C8B44-BF80-41A1-9F22-616C80B14B42}" presName="linear" presStyleCnt="0">
        <dgm:presLayoutVars>
          <dgm:animLvl val="lvl"/>
          <dgm:resizeHandles val="exact"/>
        </dgm:presLayoutVars>
      </dgm:prSet>
      <dgm:spPr/>
    </dgm:pt>
    <dgm:pt modelId="{7FC02332-F5C1-48A6-B869-7E0CC4C4ADEB}" type="pres">
      <dgm:prSet presAssocID="{B9F78997-C6D5-468A-A5B3-213CC76DF3C0}" presName="parentText" presStyleLbl="node1" presStyleIdx="0" presStyleCnt="4">
        <dgm:presLayoutVars>
          <dgm:chMax val="0"/>
          <dgm:bulletEnabled val="1"/>
        </dgm:presLayoutVars>
      </dgm:prSet>
      <dgm:spPr/>
    </dgm:pt>
    <dgm:pt modelId="{49C29A3C-EC95-495E-A7E7-ED1B6AB78D3C}" type="pres">
      <dgm:prSet presAssocID="{C3C49DA8-E426-485F-A763-7A4686F734B5}" presName="spacer" presStyleCnt="0"/>
      <dgm:spPr/>
    </dgm:pt>
    <dgm:pt modelId="{5F07CC26-2ADC-4487-BB00-89CBC3F077D4}" type="pres">
      <dgm:prSet presAssocID="{638C42AD-9C4E-449C-BF6D-AAEEEBD4B4A4}" presName="parentText" presStyleLbl="node1" presStyleIdx="1" presStyleCnt="4">
        <dgm:presLayoutVars>
          <dgm:chMax val="0"/>
          <dgm:bulletEnabled val="1"/>
        </dgm:presLayoutVars>
      </dgm:prSet>
      <dgm:spPr/>
    </dgm:pt>
    <dgm:pt modelId="{95FB53F6-7BE4-47C7-8D09-28994075A45C}" type="pres">
      <dgm:prSet presAssocID="{28B0B457-1A05-477C-99AA-E73357DCFA19}" presName="spacer" presStyleCnt="0"/>
      <dgm:spPr/>
    </dgm:pt>
    <dgm:pt modelId="{B0210D34-B1B3-46AC-890C-14A466F4CED0}" type="pres">
      <dgm:prSet presAssocID="{3D644648-7783-4FB5-936C-27FDF0202599}" presName="parentText" presStyleLbl="node1" presStyleIdx="2" presStyleCnt="4">
        <dgm:presLayoutVars>
          <dgm:chMax val="0"/>
          <dgm:bulletEnabled val="1"/>
        </dgm:presLayoutVars>
      </dgm:prSet>
      <dgm:spPr/>
    </dgm:pt>
    <dgm:pt modelId="{3DB39617-D0FE-4CE0-AE22-4C658C996C92}" type="pres">
      <dgm:prSet presAssocID="{33AB13D1-67F6-41CC-909C-03C845F6302D}" presName="spacer" presStyleCnt="0"/>
      <dgm:spPr/>
    </dgm:pt>
    <dgm:pt modelId="{306D40A3-9ACA-4A1D-A59D-ABC597ECC34A}" type="pres">
      <dgm:prSet presAssocID="{CE342401-F6D5-432A-A920-8D49023F6135}" presName="parentText" presStyleLbl="node1" presStyleIdx="3" presStyleCnt="4">
        <dgm:presLayoutVars>
          <dgm:chMax val="0"/>
          <dgm:bulletEnabled val="1"/>
        </dgm:presLayoutVars>
      </dgm:prSet>
      <dgm:spPr/>
    </dgm:pt>
  </dgm:ptLst>
  <dgm:cxnLst>
    <dgm:cxn modelId="{95EA7C24-8056-466D-A359-E1B34B226200}" type="presOf" srcId="{CE342401-F6D5-432A-A920-8D49023F6135}" destId="{306D40A3-9ACA-4A1D-A59D-ABC597ECC34A}" srcOrd="0" destOrd="0" presId="urn:microsoft.com/office/officeart/2005/8/layout/vList2"/>
    <dgm:cxn modelId="{B3C564C2-0703-4A6A-8C06-4159F58BE50D}" type="presOf" srcId="{638C42AD-9C4E-449C-BF6D-AAEEEBD4B4A4}" destId="{5F07CC26-2ADC-4487-BB00-89CBC3F077D4}" srcOrd="0" destOrd="0" presId="urn:microsoft.com/office/officeart/2005/8/layout/vList2"/>
    <dgm:cxn modelId="{F11C04CF-1C7F-449F-856B-F43A71A5C40A}" type="presOf" srcId="{DD3C8B44-BF80-41A1-9F22-616C80B14B42}" destId="{DFA0E77A-4304-46FD-8C82-07C512890F3A}" srcOrd="0" destOrd="0" presId="urn:microsoft.com/office/officeart/2005/8/layout/vList2"/>
    <dgm:cxn modelId="{36FE8CD2-E76F-4B66-A3DE-920CDD9F78CE}" srcId="{DD3C8B44-BF80-41A1-9F22-616C80B14B42}" destId="{638C42AD-9C4E-449C-BF6D-AAEEEBD4B4A4}" srcOrd="1" destOrd="0" parTransId="{D2E7456E-78D4-4916-825A-9448E93602F2}" sibTransId="{28B0B457-1A05-477C-99AA-E73357DCFA19}"/>
    <dgm:cxn modelId="{050676E9-A4F6-4848-AF77-838FF5E5F8D8}" type="presOf" srcId="{3D644648-7783-4FB5-936C-27FDF0202599}" destId="{B0210D34-B1B3-46AC-890C-14A466F4CED0}" srcOrd="0" destOrd="0" presId="urn:microsoft.com/office/officeart/2005/8/layout/vList2"/>
    <dgm:cxn modelId="{7C4DDBEF-209F-4182-96A0-4880C8E07E8B}" srcId="{DD3C8B44-BF80-41A1-9F22-616C80B14B42}" destId="{3D644648-7783-4FB5-936C-27FDF0202599}" srcOrd="2" destOrd="0" parTransId="{49262DB6-A7CE-48C5-A306-2EA5742FF198}" sibTransId="{33AB13D1-67F6-41CC-909C-03C845F6302D}"/>
    <dgm:cxn modelId="{2523E5F3-8C42-4922-A585-355E5BA69CBB}" srcId="{DD3C8B44-BF80-41A1-9F22-616C80B14B42}" destId="{CE342401-F6D5-432A-A920-8D49023F6135}" srcOrd="3" destOrd="0" parTransId="{2D9D4D7E-312D-4492-A7F9-5BD87D7E462D}" sibTransId="{DDBE2BA7-5AD1-4377-84AE-AFD95B31E526}"/>
    <dgm:cxn modelId="{7C635FF5-19BA-4C6A-B1B5-6038033021AB}" type="presOf" srcId="{B9F78997-C6D5-468A-A5B3-213CC76DF3C0}" destId="{7FC02332-F5C1-48A6-B869-7E0CC4C4ADEB}" srcOrd="0" destOrd="0" presId="urn:microsoft.com/office/officeart/2005/8/layout/vList2"/>
    <dgm:cxn modelId="{B0AE02F8-53B5-4400-9E7B-4F89438AB8B8}" srcId="{DD3C8B44-BF80-41A1-9F22-616C80B14B42}" destId="{B9F78997-C6D5-468A-A5B3-213CC76DF3C0}" srcOrd="0" destOrd="0" parTransId="{636564C5-3091-4D7C-BCBD-78A3C128B6B7}" sibTransId="{C3C49DA8-E426-485F-A763-7A4686F734B5}"/>
    <dgm:cxn modelId="{3416E0FA-8219-4933-8194-082595E77476}" type="presParOf" srcId="{DFA0E77A-4304-46FD-8C82-07C512890F3A}" destId="{7FC02332-F5C1-48A6-B869-7E0CC4C4ADEB}" srcOrd="0" destOrd="0" presId="urn:microsoft.com/office/officeart/2005/8/layout/vList2"/>
    <dgm:cxn modelId="{215EC8FA-A150-4C0F-BEDA-A220AD369194}" type="presParOf" srcId="{DFA0E77A-4304-46FD-8C82-07C512890F3A}" destId="{49C29A3C-EC95-495E-A7E7-ED1B6AB78D3C}" srcOrd="1" destOrd="0" presId="urn:microsoft.com/office/officeart/2005/8/layout/vList2"/>
    <dgm:cxn modelId="{0635C6A1-406C-4E4A-A75D-DF7763F2F400}" type="presParOf" srcId="{DFA0E77A-4304-46FD-8C82-07C512890F3A}" destId="{5F07CC26-2ADC-4487-BB00-89CBC3F077D4}" srcOrd="2" destOrd="0" presId="urn:microsoft.com/office/officeart/2005/8/layout/vList2"/>
    <dgm:cxn modelId="{A4573ACF-0186-4358-8686-249B060C8950}" type="presParOf" srcId="{DFA0E77A-4304-46FD-8C82-07C512890F3A}" destId="{95FB53F6-7BE4-47C7-8D09-28994075A45C}" srcOrd="3" destOrd="0" presId="urn:microsoft.com/office/officeart/2005/8/layout/vList2"/>
    <dgm:cxn modelId="{4FC65AFA-F302-4274-A8CC-943C6E6D29A3}" type="presParOf" srcId="{DFA0E77A-4304-46FD-8C82-07C512890F3A}" destId="{B0210D34-B1B3-46AC-890C-14A466F4CED0}" srcOrd="4" destOrd="0" presId="urn:microsoft.com/office/officeart/2005/8/layout/vList2"/>
    <dgm:cxn modelId="{57842D53-AA26-488C-A324-8E1CBDAF8FA2}" type="presParOf" srcId="{DFA0E77A-4304-46FD-8C82-07C512890F3A}" destId="{3DB39617-D0FE-4CE0-AE22-4C658C996C92}" srcOrd="5" destOrd="0" presId="urn:microsoft.com/office/officeart/2005/8/layout/vList2"/>
    <dgm:cxn modelId="{1AF345BB-7008-4B06-9665-8F9D776B0D36}" type="presParOf" srcId="{DFA0E77A-4304-46FD-8C82-07C512890F3A}" destId="{306D40A3-9ACA-4A1D-A59D-ABC597ECC34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837A26A-9F93-4300-96B2-44001D9F70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BE56CA-3CB5-4E62-BF22-29429E9D671A}">
      <dgm:prSet/>
      <dgm:spPr/>
      <dgm:t>
        <a:bodyPr/>
        <a:lstStyle/>
        <a:p>
          <a:pPr>
            <a:lnSpc>
              <a:spcPct val="100000"/>
            </a:lnSpc>
          </a:pPr>
          <a:r>
            <a:rPr lang="en-GB" b="1" cap="none" dirty="0"/>
            <a:t>Organic farming- </a:t>
          </a:r>
          <a:r>
            <a:rPr lang="en-GB" cap="none" dirty="0"/>
            <a:t>the practise of natural, traditional methods of farming such as compositing, without chemical fertilisers, pesticides, or genetically modified crops</a:t>
          </a:r>
          <a:endParaRPr lang="en-US" cap="none" dirty="0"/>
        </a:p>
      </dgm:t>
    </dgm:pt>
    <dgm:pt modelId="{60D19858-47A0-4B47-A79F-DFD2467B98B6}" type="parTrans" cxnId="{32065ACD-26D4-4EDF-8645-41C6570B1219}">
      <dgm:prSet/>
      <dgm:spPr/>
      <dgm:t>
        <a:bodyPr/>
        <a:lstStyle/>
        <a:p>
          <a:endParaRPr lang="en-US"/>
        </a:p>
      </dgm:t>
    </dgm:pt>
    <dgm:pt modelId="{37314033-F1D5-4E8B-AE20-65BEC118E605}" type="sibTrans" cxnId="{32065ACD-26D4-4EDF-8645-41C6570B1219}">
      <dgm:prSet/>
      <dgm:spPr/>
      <dgm:t>
        <a:bodyPr/>
        <a:lstStyle/>
        <a:p>
          <a:pPr>
            <a:lnSpc>
              <a:spcPct val="100000"/>
            </a:lnSpc>
          </a:pPr>
          <a:endParaRPr lang="en-US"/>
        </a:p>
      </dgm:t>
    </dgm:pt>
    <dgm:pt modelId="{424F8BB1-EB69-4F56-A756-51108421BB33}">
      <dgm:prSet/>
      <dgm:spPr/>
      <dgm:t>
        <a:bodyPr/>
        <a:lstStyle/>
        <a:p>
          <a:pPr>
            <a:lnSpc>
              <a:spcPct val="100000"/>
            </a:lnSpc>
          </a:pPr>
          <a:r>
            <a:rPr lang="en-GB" b="1" cap="none" dirty="0"/>
            <a:t>Agroforestry-</a:t>
          </a:r>
          <a:r>
            <a:rPr lang="en-GB" cap="none" dirty="0"/>
            <a:t> planting trees or bushes alongside crops </a:t>
          </a:r>
          <a:r>
            <a:rPr lang="en-US" b="0" i="0" dirty="0"/>
            <a:t>in a way that creates mutual benefits for the soil, crops, and farmers</a:t>
          </a:r>
          <a:endParaRPr lang="en-US" cap="none" dirty="0"/>
        </a:p>
      </dgm:t>
    </dgm:pt>
    <dgm:pt modelId="{47A09ED0-8500-4611-AEA5-2C1F1E5F6D72}" type="parTrans" cxnId="{5BE7CABA-1B57-4C7B-930F-BEA34D67A105}">
      <dgm:prSet/>
      <dgm:spPr/>
      <dgm:t>
        <a:bodyPr/>
        <a:lstStyle/>
        <a:p>
          <a:endParaRPr lang="en-US"/>
        </a:p>
      </dgm:t>
    </dgm:pt>
    <dgm:pt modelId="{BFF76032-C3BE-4028-BEF7-9106CA20E8F4}" type="sibTrans" cxnId="{5BE7CABA-1B57-4C7B-930F-BEA34D67A105}">
      <dgm:prSet/>
      <dgm:spPr/>
      <dgm:t>
        <a:bodyPr/>
        <a:lstStyle/>
        <a:p>
          <a:pPr>
            <a:lnSpc>
              <a:spcPct val="100000"/>
            </a:lnSpc>
          </a:pPr>
          <a:endParaRPr lang="en-US"/>
        </a:p>
      </dgm:t>
    </dgm:pt>
    <dgm:pt modelId="{5B532EE1-25E4-4CA4-9C72-8F651F9A88D5}">
      <dgm:prSet/>
      <dgm:spPr/>
      <dgm:t>
        <a:bodyPr/>
        <a:lstStyle/>
        <a:p>
          <a:pPr>
            <a:lnSpc>
              <a:spcPct val="100000"/>
            </a:lnSpc>
          </a:pPr>
          <a:r>
            <a:rPr lang="en-GB" b="1" cap="none" dirty="0"/>
            <a:t>Crop rotation- </a:t>
          </a:r>
          <a:r>
            <a:rPr lang="en-US" cap="none" dirty="0"/>
            <a:t>different crops have different nutrient requirements, so rotating them rather than growing the same crop can help maintain soil properties</a:t>
          </a:r>
        </a:p>
      </dgm:t>
    </dgm:pt>
    <dgm:pt modelId="{E94C7AFA-769D-415A-85A0-C4A6211946E9}" type="parTrans" cxnId="{58B2E731-3EDD-407B-AD4F-5D7EA3561D9F}">
      <dgm:prSet/>
      <dgm:spPr/>
      <dgm:t>
        <a:bodyPr/>
        <a:lstStyle/>
        <a:p>
          <a:endParaRPr lang="en-US"/>
        </a:p>
      </dgm:t>
    </dgm:pt>
    <dgm:pt modelId="{F8EA00EE-395F-4338-8B8E-0D496C3FB9C2}" type="sibTrans" cxnId="{58B2E731-3EDD-407B-AD4F-5D7EA3561D9F}">
      <dgm:prSet/>
      <dgm:spPr/>
      <dgm:t>
        <a:bodyPr/>
        <a:lstStyle/>
        <a:p>
          <a:pPr>
            <a:lnSpc>
              <a:spcPct val="100000"/>
            </a:lnSpc>
          </a:pPr>
          <a:endParaRPr lang="en-US"/>
        </a:p>
      </dgm:t>
    </dgm:pt>
    <dgm:pt modelId="{159955E4-6BD6-4E4B-92E9-0BBD1850CC68}">
      <dgm:prSet/>
      <dgm:spPr/>
      <dgm:t>
        <a:bodyPr/>
        <a:lstStyle/>
        <a:p>
          <a:pPr>
            <a:lnSpc>
              <a:spcPct val="100000"/>
            </a:lnSpc>
          </a:pPr>
          <a:r>
            <a:rPr lang="en-GB" b="1" cap="none" dirty="0"/>
            <a:t>Cover cropping- </a:t>
          </a:r>
          <a:r>
            <a:rPr lang="en-GB" cap="none" dirty="0"/>
            <a:t>keeping as much of the soil covered as is feasible, such as by growing plants in between rows of crops</a:t>
          </a:r>
          <a:endParaRPr lang="en-US" cap="none" dirty="0"/>
        </a:p>
      </dgm:t>
    </dgm:pt>
    <dgm:pt modelId="{038EA818-F298-4D05-8F49-1ECEC095FC03}" type="parTrans" cxnId="{A57A3487-E0DE-40A7-B084-3663EE9AD08C}">
      <dgm:prSet/>
      <dgm:spPr/>
      <dgm:t>
        <a:bodyPr/>
        <a:lstStyle/>
        <a:p>
          <a:endParaRPr lang="en-US"/>
        </a:p>
      </dgm:t>
    </dgm:pt>
    <dgm:pt modelId="{9BC91AEE-64AD-4AEB-BFDB-D36692794BFE}" type="sibTrans" cxnId="{A57A3487-E0DE-40A7-B084-3663EE9AD08C}">
      <dgm:prSet/>
      <dgm:spPr/>
      <dgm:t>
        <a:bodyPr/>
        <a:lstStyle/>
        <a:p>
          <a:endParaRPr lang="en-US"/>
        </a:p>
      </dgm:t>
    </dgm:pt>
    <dgm:pt modelId="{F687CFE1-9590-4A82-BDFA-E16F64A005A8}" type="pres">
      <dgm:prSet presAssocID="{4837A26A-9F93-4300-96B2-44001D9F70D3}" presName="root" presStyleCnt="0">
        <dgm:presLayoutVars>
          <dgm:dir/>
          <dgm:resizeHandles val="exact"/>
        </dgm:presLayoutVars>
      </dgm:prSet>
      <dgm:spPr/>
    </dgm:pt>
    <dgm:pt modelId="{DB8970FE-30E4-450D-925A-FC825B625A15}" type="pres">
      <dgm:prSet presAssocID="{4837A26A-9F93-4300-96B2-44001D9F70D3}" presName="container" presStyleCnt="0">
        <dgm:presLayoutVars>
          <dgm:dir/>
          <dgm:resizeHandles val="exact"/>
        </dgm:presLayoutVars>
      </dgm:prSet>
      <dgm:spPr/>
    </dgm:pt>
    <dgm:pt modelId="{F01C73C5-A07B-4364-AB61-C2C8868CAD4E}" type="pres">
      <dgm:prSet presAssocID="{65BE56CA-3CB5-4E62-BF22-29429E9D671A}" presName="compNode" presStyleCnt="0"/>
      <dgm:spPr/>
    </dgm:pt>
    <dgm:pt modelId="{187BDBDA-7DAA-4423-AEB6-805563133163}" type="pres">
      <dgm:prSet presAssocID="{65BE56CA-3CB5-4E62-BF22-29429E9D671A}" presName="iconBgRect" presStyleLbl="bgShp" presStyleIdx="0" presStyleCnt="4"/>
      <dgm:spPr>
        <a:solidFill>
          <a:schemeClr val="bg2">
            <a:lumMod val="90000"/>
          </a:schemeClr>
        </a:solidFill>
      </dgm:spPr>
    </dgm:pt>
    <dgm:pt modelId="{4034C83A-5038-44CA-9B76-D5C14BAC0286}" type="pres">
      <dgm:prSet presAssocID="{65BE56CA-3CB5-4E62-BF22-29429E9D67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spray"/>
        </a:ext>
      </dgm:extLst>
    </dgm:pt>
    <dgm:pt modelId="{BFEA8DBF-2A04-4882-808C-8D0875DFCFF1}" type="pres">
      <dgm:prSet presAssocID="{65BE56CA-3CB5-4E62-BF22-29429E9D671A}" presName="spaceRect" presStyleCnt="0"/>
      <dgm:spPr/>
    </dgm:pt>
    <dgm:pt modelId="{0E6E3862-F08B-4744-8C9A-E6AF2C8E5157}" type="pres">
      <dgm:prSet presAssocID="{65BE56CA-3CB5-4E62-BF22-29429E9D671A}" presName="textRect" presStyleLbl="revTx" presStyleIdx="0" presStyleCnt="4">
        <dgm:presLayoutVars>
          <dgm:chMax val="1"/>
          <dgm:chPref val="1"/>
        </dgm:presLayoutVars>
      </dgm:prSet>
      <dgm:spPr/>
    </dgm:pt>
    <dgm:pt modelId="{1CFFFA87-5989-43D5-A5BE-11E1D429BC8A}" type="pres">
      <dgm:prSet presAssocID="{37314033-F1D5-4E8B-AE20-65BEC118E605}" presName="sibTrans" presStyleLbl="sibTrans2D1" presStyleIdx="0" presStyleCnt="0"/>
      <dgm:spPr/>
    </dgm:pt>
    <dgm:pt modelId="{07F37D90-0E0C-4B3E-BFF2-9C4B7BCF310F}" type="pres">
      <dgm:prSet presAssocID="{424F8BB1-EB69-4F56-A756-51108421BB33}" presName="compNode" presStyleCnt="0"/>
      <dgm:spPr/>
    </dgm:pt>
    <dgm:pt modelId="{D221A40F-4C41-4C27-AD1B-801F592EC8FD}" type="pres">
      <dgm:prSet presAssocID="{424F8BB1-EB69-4F56-A756-51108421BB33}" presName="iconBgRect" presStyleLbl="bgShp" presStyleIdx="1" presStyleCnt="4"/>
      <dgm:spPr/>
    </dgm:pt>
    <dgm:pt modelId="{9833B485-BD6E-43D2-BD21-B77B71BC21C1}" type="pres">
      <dgm:prSet presAssocID="{424F8BB1-EB69-4F56-A756-51108421BB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A93CABDD-954A-405F-9D51-93C888D00EB5}" type="pres">
      <dgm:prSet presAssocID="{424F8BB1-EB69-4F56-A756-51108421BB33}" presName="spaceRect" presStyleCnt="0"/>
      <dgm:spPr/>
    </dgm:pt>
    <dgm:pt modelId="{DC15C2F4-13CB-4A05-A241-0CC77D89DBD6}" type="pres">
      <dgm:prSet presAssocID="{424F8BB1-EB69-4F56-A756-51108421BB33}" presName="textRect" presStyleLbl="revTx" presStyleIdx="1" presStyleCnt="4">
        <dgm:presLayoutVars>
          <dgm:chMax val="1"/>
          <dgm:chPref val="1"/>
        </dgm:presLayoutVars>
      </dgm:prSet>
      <dgm:spPr/>
    </dgm:pt>
    <dgm:pt modelId="{DD420F45-A71F-4EF0-B575-67B707C43A66}" type="pres">
      <dgm:prSet presAssocID="{BFF76032-C3BE-4028-BEF7-9106CA20E8F4}" presName="sibTrans" presStyleLbl="sibTrans2D1" presStyleIdx="0" presStyleCnt="0"/>
      <dgm:spPr/>
    </dgm:pt>
    <dgm:pt modelId="{252A67EF-4A26-4CAD-B4FE-717B07EA3953}" type="pres">
      <dgm:prSet presAssocID="{5B532EE1-25E4-4CA4-9C72-8F651F9A88D5}" presName="compNode" presStyleCnt="0"/>
      <dgm:spPr/>
    </dgm:pt>
    <dgm:pt modelId="{7F8CC2D9-6A09-4FBF-822C-E08F050CE860}" type="pres">
      <dgm:prSet presAssocID="{5B532EE1-25E4-4CA4-9C72-8F651F9A88D5}" presName="iconBgRect" presStyleLbl="bgShp" presStyleIdx="2" presStyleCnt="4"/>
      <dgm:spPr/>
    </dgm:pt>
    <dgm:pt modelId="{84777FFF-002E-4D8E-A2C8-3DA9FE8F9A48}" type="pres">
      <dgm:prSet presAssocID="{5B532EE1-25E4-4CA4-9C72-8F651F9A88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eds"/>
        </a:ext>
      </dgm:extLst>
    </dgm:pt>
    <dgm:pt modelId="{70750890-6A93-4A11-8F62-76763B740C3C}" type="pres">
      <dgm:prSet presAssocID="{5B532EE1-25E4-4CA4-9C72-8F651F9A88D5}" presName="spaceRect" presStyleCnt="0"/>
      <dgm:spPr/>
    </dgm:pt>
    <dgm:pt modelId="{CE7F832F-51F2-4303-B4CA-0DECB79FC81A}" type="pres">
      <dgm:prSet presAssocID="{5B532EE1-25E4-4CA4-9C72-8F651F9A88D5}" presName="textRect" presStyleLbl="revTx" presStyleIdx="2" presStyleCnt="4">
        <dgm:presLayoutVars>
          <dgm:chMax val="1"/>
          <dgm:chPref val="1"/>
        </dgm:presLayoutVars>
      </dgm:prSet>
      <dgm:spPr/>
    </dgm:pt>
    <dgm:pt modelId="{2D9E8A6F-8133-4C4E-838B-5B96A43693E6}" type="pres">
      <dgm:prSet presAssocID="{F8EA00EE-395F-4338-8B8E-0D496C3FB9C2}" presName="sibTrans" presStyleLbl="sibTrans2D1" presStyleIdx="0" presStyleCnt="0"/>
      <dgm:spPr/>
    </dgm:pt>
    <dgm:pt modelId="{A9AB243C-7EC4-4AC5-B139-4435E042C528}" type="pres">
      <dgm:prSet presAssocID="{159955E4-6BD6-4E4B-92E9-0BBD1850CC68}" presName="compNode" presStyleCnt="0"/>
      <dgm:spPr/>
    </dgm:pt>
    <dgm:pt modelId="{CE0E8995-FD72-4BD0-90C4-383F7F501270}" type="pres">
      <dgm:prSet presAssocID="{159955E4-6BD6-4E4B-92E9-0BBD1850CC68}" presName="iconBgRect" presStyleLbl="bgShp" presStyleIdx="3" presStyleCnt="4"/>
      <dgm:spPr/>
    </dgm:pt>
    <dgm:pt modelId="{8352CCDF-BFC4-4037-B524-E4911F995631}" type="pres">
      <dgm:prSet presAssocID="{159955E4-6BD6-4E4B-92E9-0BBD1850CC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CDF225AA-CF35-40F4-9C52-973DB8FF6246}" type="pres">
      <dgm:prSet presAssocID="{159955E4-6BD6-4E4B-92E9-0BBD1850CC68}" presName="spaceRect" presStyleCnt="0"/>
      <dgm:spPr/>
    </dgm:pt>
    <dgm:pt modelId="{1B11CF68-8F41-4423-AE92-C11C964E6A7D}" type="pres">
      <dgm:prSet presAssocID="{159955E4-6BD6-4E4B-92E9-0BBD1850CC68}" presName="textRect" presStyleLbl="revTx" presStyleIdx="3" presStyleCnt="4">
        <dgm:presLayoutVars>
          <dgm:chMax val="1"/>
          <dgm:chPref val="1"/>
        </dgm:presLayoutVars>
      </dgm:prSet>
      <dgm:spPr/>
    </dgm:pt>
  </dgm:ptLst>
  <dgm:cxnLst>
    <dgm:cxn modelId="{5A958A29-E38A-432F-B4D7-D11EF8D45448}" type="presOf" srcId="{37314033-F1D5-4E8B-AE20-65BEC118E605}" destId="{1CFFFA87-5989-43D5-A5BE-11E1D429BC8A}" srcOrd="0" destOrd="0" presId="urn:microsoft.com/office/officeart/2018/2/layout/IconCircleList"/>
    <dgm:cxn modelId="{58B2E731-3EDD-407B-AD4F-5D7EA3561D9F}" srcId="{4837A26A-9F93-4300-96B2-44001D9F70D3}" destId="{5B532EE1-25E4-4CA4-9C72-8F651F9A88D5}" srcOrd="2" destOrd="0" parTransId="{E94C7AFA-769D-415A-85A0-C4A6211946E9}" sibTransId="{F8EA00EE-395F-4338-8B8E-0D496C3FB9C2}"/>
    <dgm:cxn modelId="{FE571E36-E4AF-4A48-AFCD-CD5105376D74}" type="presOf" srcId="{424F8BB1-EB69-4F56-A756-51108421BB33}" destId="{DC15C2F4-13CB-4A05-A241-0CC77D89DBD6}" srcOrd="0" destOrd="0" presId="urn:microsoft.com/office/officeart/2018/2/layout/IconCircleList"/>
    <dgm:cxn modelId="{6DBE9436-2B7D-4A4B-B381-2F1F0397D713}" type="presOf" srcId="{159955E4-6BD6-4E4B-92E9-0BBD1850CC68}" destId="{1B11CF68-8F41-4423-AE92-C11C964E6A7D}" srcOrd="0" destOrd="0" presId="urn:microsoft.com/office/officeart/2018/2/layout/IconCircleList"/>
    <dgm:cxn modelId="{5C6E307A-747A-43DF-B9C6-4FE196E82960}" type="presOf" srcId="{5B532EE1-25E4-4CA4-9C72-8F651F9A88D5}" destId="{CE7F832F-51F2-4303-B4CA-0DECB79FC81A}" srcOrd="0" destOrd="0" presId="urn:microsoft.com/office/officeart/2018/2/layout/IconCircleList"/>
    <dgm:cxn modelId="{A57A3487-E0DE-40A7-B084-3663EE9AD08C}" srcId="{4837A26A-9F93-4300-96B2-44001D9F70D3}" destId="{159955E4-6BD6-4E4B-92E9-0BBD1850CC68}" srcOrd="3" destOrd="0" parTransId="{038EA818-F298-4D05-8F49-1ECEC095FC03}" sibTransId="{9BC91AEE-64AD-4AEB-BFDB-D36692794BFE}"/>
    <dgm:cxn modelId="{2ABCDEB1-77A9-4B6A-B532-87C9BB69C4EC}" type="presOf" srcId="{F8EA00EE-395F-4338-8B8E-0D496C3FB9C2}" destId="{2D9E8A6F-8133-4C4E-838B-5B96A43693E6}" srcOrd="0" destOrd="0" presId="urn:microsoft.com/office/officeart/2018/2/layout/IconCircleList"/>
    <dgm:cxn modelId="{8A89F3B7-E906-42F3-A5AF-5C49952952FC}" type="presOf" srcId="{BFF76032-C3BE-4028-BEF7-9106CA20E8F4}" destId="{DD420F45-A71F-4EF0-B575-67B707C43A66}" srcOrd="0" destOrd="0" presId="urn:microsoft.com/office/officeart/2018/2/layout/IconCircleList"/>
    <dgm:cxn modelId="{5BE7CABA-1B57-4C7B-930F-BEA34D67A105}" srcId="{4837A26A-9F93-4300-96B2-44001D9F70D3}" destId="{424F8BB1-EB69-4F56-A756-51108421BB33}" srcOrd="1" destOrd="0" parTransId="{47A09ED0-8500-4611-AEA5-2C1F1E5F6D72}" sibTransId="{BFF76032-C3BE-4028-BEF7-9106CA20E8F4}"/>
    <dgm:cxn modelId="{32065ACD-26D4-4EDF-8645-41C6570B1219}" srcId="{4837A26A-9F93-4300-96B2-44001D9F70D3}" destId="{65BE56CA-3CB5-4E62-BF22-29429E9D671A}" srcOrd="0" destOrd="0" parTransId="{60D19858-47A0-4B47-A79F-DFD2467B98B6}" sibTransId="{37314033-F1D5-4E8B-AE20-65BEC118E605}"/>
    <dgm:cxn modelId="{7F90A3D3-84E4-4E76-BCA9-CAFC386CF061}" type="presOf" srcId="{4837A26A-9F93-4300-96B2-44001D9F70D3}" destId="{F687CFE1-9590-4A82-BDFA-E16F64A005A8}" srcOrd="0" destOrd="0" presId="urn:microsoft.com/office/officeart/2018/2/layout/IconCircleList"/>
    <dgm:cxn modelId="{4E9569E4-3DAE-47AB-A889-6CAA3346C67F}" type="presOf" srcId="{65BE56CA-3CB5-4E62-BF22-29429E9D671A}" destId="{0E6E3862-F08B-4744-8C9A-E6AF2C8E5157}" srcOrd="0" destOrd="0" presId="urn:microsoft.com/office/officeart/2018/2/layout/IconCircleList"/>
    <dgm:cxn modelId="{26CEBF68-3BA6-474C-AD41-4188EF18A908}" type="presParOf" srcId="{F687CFE1-9590-4A82-BDFA-E16F64A005A8}" destId="{DB8970FE-30E4-450D-925A-FC825B625A15}" srcOrd="0" destOrd="0" presId="urn:microsoft.com/office/officeart/2018/2/layout/IconCircleList"/>
    <dgm:cxn modelId="{394B0465-C67B-46CC-83CA-26BBAA71BB7E}" type="presParOf" srcId="{DB8970FE-30E4-450D-925A-FC825B625A15}" destId="{F01C73C5-A07B-4364-AB61-C2C8868CAD4E}" srcOrd="0" destOrd="0" presId="urn:microsoft.com/office/officeart/2018/2/layout/IconCircleList"/>
    <dgm:cxn modelId="{AF973CF2-B5D8-480F-A6DC-3FDA9A61940F}" type="presParOf" srcId="{F01C73C5-A07B-4364-AB61-C2C8868CAD4E}" destId="{187BDBDA-7DAA-4423-AEB6-805563133163}" srcOrd="0" destOrd="0" presId="urn:microsoft.com/office/officeart/2018/2/layout/IconCircleList"/>
    <dgm:cxn modelId="{E143AF87-0B61-4C12-9F9D-6414FA465342}" type="presParOf" srcId="{F01C73C5-A07B-4364-AB61-C2C8868CAD4E}" destId="{4034C83A-5038-44CA-9B76-D5C14BAC0286}" srcOrd="1" destOrd="0" presId="urn:microsoft.com/office/officeart/2018/2/layout/IconCircleList"/>
    <dgm:cxn modelId="{9330671D-445F-4553-9E82-9033BE128E0E}" type="presParOf" srcId="{F01C73C5-A07B-4364-AB61-C2C8868CAD4E}" destId="{BFEA8DBF-2A04-4882-808C-8D0875DFCFF1}" srcOrd="2" destOrd="0" presId="urn:microsoft.com/office/officeart/2018/2/layout/IconCircleList"/>
    <dgm:cxn modelId="{DA767D07-AB5B-447D-B209-4920FBEBE34D}" type="presParOf" srcId="{F01C73C5-A07B-4364-AB61-C2C8868CAD4E}" destId="{0E6E3862-F08B-4744-8C9A-E6AF2C8E5157}" srcOrd="3" destOrd="0" presId="urn:microsoft.com/office/officeart/2018/2/layout/IconCircleList"/>
    <dgm:cxn modelId="{74C3F958-A305-4493-A2A2-3877A730AE36}" type="presParOf" srcId="{DB8970FE-30E4-450D-925A-FC825B625A15}" destId="{1CFFFA87-5989-43D5-A5BE-11E1D429BC8A}" srcOrd="1" destOrd="0" presId="urn:microsoft.com/office/officeart/2018/2/layout/IconCircleList"/>
    <dgm:cxn modelId="{3BE14B73-BA9F-4006-B0B7-8F5859B2C44F}" type="presParOf" srcId="{DB8970FE-30E4-450D-925A-FC825B625A15}" destId="{07F37D90-0E0C-4B3E-BFF2-9C4B7BCF310F}" srcOrd="2" destOrd="0" presId="urn:microsoft.com/office/officeart/2018/2/layout/IconCircleList"/>
    <dgm:cxn modelId="{840F63DA-1EFF-45A2-B2CF-FCEE6071E40F}" type="presParOf" srcId="{07F37D90-0E0C-4B3E-BFF2-9C4B7BCF310F}" destId="{D221A40F-4C41-4C27-AD1B-801F592EC8FD}" srcOrd="0" destOrd="0" presId="urn:microsoft.com/office/officeart/2018/2/layout/IconCircleList"/>
    <dgm:cxn modelId="{A2D0B790-88E4-4388-A0F7-45278A1E45DB}" type="presParOf" srcId="{07F37D90-0E0C-4B3E-BFF2-9C4B7BCF310F}" destId="{9833B485-BD6E-43D2-BD21-B77B71BC21C1}" srcOrd="1" destOrd="0" presId="urn:microsoft.com/office/officeart/2018/2/layout/IconCircleList"/>
    <dgm:cxn modelId="{E126C411-3472-4AFC-AFE5-EDA1F1A80E16}" type="presParOf" srcId="{07F37D90-0E0C-4B3E-BFF2-9C4B7BCF310F}" destId="{A93CABDD-954A-405F-9D51-93C888D00EB5}" srcOrd="2" destOrd="0" presId="urn:microsoft.com/office/officeart/2018/2/layout/IconCircleList"/>
    <dgm:cxn modelId="{51C8F320-FBB4-499A-86F8-E373E335705F}" type="presParOf" srcId="{07F37D90-0E0C-4B3E-BFF2-9C4B7BCF310F}" destId="{DC15C2F4-13CB-4A05-A241-0CC77D89DBD6}" srcOrd="3" destOrd="0" presId="urn:microsoft.com/office/officeart/2018/2/layout/IconCircleList"/>
    <dgm:cxn modelId="{81ADA247-EAEC-4E47-AE96-BC2E5CEFD283}" type="presParOf" srcId="{DB8970FE-30E4-450D-925A-FC825B625A15}" destId="{DD420F45-A71F-4EF0-B575-67B707C43A66}" srcOrd="3" destOrd="0" presId="urn:microsoft.com/office/officeart/2018/2/layout/IconCircleList"/>
    <dgm:cxn modelId="{F10FE222-DE57-4D56-A8A2-863A8756EAA1}" type="presParOf" srcId="{DB8970FE-30E4-450D-925A-FC825B625A15}" destId="{252A67EF-4A26-4CAD-B4FE-717B07EA3953}" srcOrd="4" destOrd="0" presId="urn:microsoft.com/office/officeart/2018/2/layout/IconCircleList"/>
    <dgm:cxn modelId="{8741F129-53D3-4B7B-9217-B3D4314E53C0}" type="presParOf" srcId="{252A67EF-4A26-4CAD-B4FE-717B07EA3953}" destId="{7F8CC2D9-6A09-4FBF-822C-E08F050CE860}" srcOrd="0" destOrd="0" presId="urn:microsoft.com/office/officeart/2018/2/layout/IconCircleList"/>
    <dgm:cxn modelId="{723F0DB0-2E79-4089-B362-F3D4B090F49F}" type="presParOf" srcId="{252A67EF-4A26-4CAD-B4FE-717B07EA3953}" destId="{84777FFF-002E-4D8E-A2C8-3DA9FE8F9A48}" srcOrd="1" destOrd="0" presId="urn:microsoft.com/office/officeart/2018/2/layout/IconCircleList"/>
    <dgm:cxn modelId="{019E199F-A85D-4764-8CA0-BA2B73507737}" type="presParOf" srcId="{252A67EF-4A26-4CAD-B4FE-717B07EA3953}" destId="{70750890-6A93-4A11-8F62-76763B740C3C}" srcOrd="2" destOrd="0" presId="urn:microsoft.com/office/officeart/2018/2/layout/IconCircleList"/>
    <dgm:cxn modelId="{CB484403-8439-41D5-81CD-650F46100973}" type="presParOf" srcId="{252A67EF-4A26-4CAD-B4FE-717B07EA3953}" destId="{CE7F832F-51F2-4303-B4CA-0DECB79FC81A}" srcOrd="3" destOrd="0" presId="urn:microsoft.com/office/officeart/2018/2/layout/IconCircleList"/>
    <dgm:cxn modelId="{214EA4C8-3C85-4C68-ACB9-7E428E4C5F4A}" type="presParOf" srcId="{DB8970FE-30E4-450D-925A-FC825B625A15}" destId="{2D9E8A6F-8133-4C4E-838B-5B96A43693E6}" srcOrd="5" destOrd="0" presId="urn:microsoft.com/office/officeart/2018/2/layout/IconCircleList"/>
    <dgm:cxn modelId="{8D9935C9-345F-40AB-9D52-88F64A8E352C}" type="presParOf" srcId="{DB8970FE-30E4-450D-925A-FC825B625A15}" destId="{A9AB243C-7EC4-4AC5-B139-4435E042C528}" srcOrd="6" destOrd="0" presId="urn:microsoft.com/office/officeart/2018/2/layout/IconCircleList"/>
    <dgm:cxn modelId="{34A72358-1A3B-4D55-BD05-46523BCE6ADA}" type="presParOf" srcId="{A9AB243C-7EC4-4AC5-B139-4435E042C528}" destId="{CE0E8995-FD72-4BD0-90C4-383F7F501270}" srcOrd="0" destOrd="0" presId="urn:microsoft.com/office/officeart/2018/2/layout/IconCircleList"/>
    <dgm:cxn modelId="{6668D382-B13E-45B2-B137-EA5E089B8405}" type="presParOf" srcId="{A9AB243C-7EC4-4AC5-B139-4435E042C528}" destId="{8352CCDF-BFC4-4037-B524-E4911F995631}" srcOrd="1" destOrd="0" presId="urn:microsoft.com/office/officeart/2018/2/layout/IconCircleList"/>
    <dgm:cxn modelId="{D960182F-6707-47E5-A48F-27E0F8CBE5E3}" type="presParOf" srcId="{A9AB243C-7EC4-4AC5-B139-4435E042C528}" destId="{CDF225AA-CF35-40F4-9C52-973DB8FF6246}" srcOrd="2" destOrd="0" presId="urn:microsoft.com/office/officeart/2018/2/layout/IconCircleList"/>
    <dgm:cxn modelId="{3908BCDA-C701-4D84-95EE-538AB5740B27}" type="presParOf" srcId="{A9AB243C-7EC4-4AC5-B139-4435E042C528}" destId="{1B11CF68-8F41-4423-AE92-C11C964E6A7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837A26A-9F93-4300-96B2-44001D9F70D3}"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65BE56CA-3CB5-4E62-BF22-29429E9D671A}">
      <dgm:prSet/>
      <dgm:spPr/>
      <dgm:t>
        <a:bodyPr/>
        <a:lstStyle/>
        <a:p>
          <a:pPr>
            <a:lnSpc>
              <a:spcPct val="100000"/>
            </a:lnSpc>
          </a:pPr>
          <a:r>
            <a:rPr lang="en-GB" b="1" cap="none" dirty="0"/>
            <a:t>Organic farming- </a:t>
          </a:r>
          <a:r>
            <a:rPr lang="en-GB" cap="none" dirty="0"/>
            <a:t>the practise of natural, traditional methods of farming such as compositing, without chemical fertilisers, pesticides, or genetically modified crops</a:t>
          </a:r>
          <a:endParaRPr lang="en-US" cap="none" dirty="0"/>
        </a:p>
      </dgm:t>
    </dgm:pt>
    <dgm:pt modelId="{60D19858-47A0-4B47-A79F-DFD2467B98B6}" type="parTrans" cxnId="{32065ACD-26D4-4EDF-8645-41C6570B1219}">
      <dgm:prSet/>
      <dgm:spPr/>
      <dgm:t>
        <a:bodyPr/>
        <a:lstStyle/>
        <a:p>
          <a:endParaRPr lang="en-US"/>
        </a:p>
      </dgm:t>
    </dgm:pt>
    <dgm:pt modelId="{37314033-F1D5-4E8B-AE20-65BEC118E605}" type="sibTrans" cxnId="{32065ACD-26D4-4EDF-8645-41C6570B1219}">
      <dgm:prSet/>
      <dgm:spPr/>
      <dgm:t>
        <a:bodyPr/>
        <a:lstStyle/>
        <a:p>
          <a:pPr>
            <a:lnSpc>
              <a:spcPct val="100000"/>
            </a:lnSpc>
          </a:pPr>
          <a:endParaRPr lang="en-US"/>
        </a:p>
      </dgm:t>
    </dgm:pt>
    <dgm:pt modelId="{424F8BB1-EB69-4F56-A756-51108421BB33}">
      <dgm:prSet/>
      <dgm:spPr/>
      <dgm:t>
        <a:bodyPr/>
        <a:lstStyle/>
        <a:p>
          <a:pPr>
            <a:lnSpc>
              <a:spcPct val="100000"/>
            </a:lnSpc>
          </a:pPr>
          <a:r>
            <a:rPr lang="en-GB" b="1" cap="none" dirty="0"/>
            <a:t>Agroforestry-</a:t>
          </a:r>
          <a:r>
            <a:rPr lang="en-GB" cap="none" dirty="0"/>
            <a:t> planting trees or bushes alongside crops </a:t>
          </a:r>
          <a:r>
            <a:rPr lang="en-US" b="0" i="0" dirty="0"/>
            <a:t>in a way that creates mutual benefits for the soil, crops, and farmers</a:t>
          </a:r>
          <a:endParaRPr lang="en-US" cap="none" dirty="0"/>
        </a:p>
      </dgm:t>
    </dgm:pt>
    <dgm:pt modelId="{47A09ED0-8500-4611-AEA5-2C1F1E5F6D72}" type="parTrans" cxnId="{5BE7CABA-1B57-4C7B-930F-BEA34D67A105}">
      <dgm:prSet/>
      <dgm:spPr/>
      <dgm:t>
        <a:bodyPr/>
        <a:lstStyle/>
        <a:p>
          <a:endParaRPr lang="en-US"/>
        </a:p>
      </dgm:t>
    </dgm:pt>
    <dgm:pt modelId="{BFF76032-C3BE-4028-BEF7-9106CA20E8F4}" type="sibTrans" cxnId="{5BE7CABA-1B57-4C7B-930F-BEA34D67A105}">
      <dgm:prSet/>
      <dgm:spPr/>
      <dgm:t>
        <a:bodyPr/>
        <a:lstStyle/>
        <a:p>
          <a:pPr>
            <a:lnSpc>
              <a:spcPct val="100000"/>
            </a:lnSpc>
          </a:pPr>
          <a:endParaRPr lang="en-US"/>
        </a:p>
      </dgm:t>
    </dgm:pt>
    <dgm:pt modelId="{5B532EE1-25E4-4CA4-9C72-8F651F9A88D5}">
      <dgm:prSet/>
      <dgm:spPr/>
      <dgm:t>
        <a:bodyPr/>
        <a:lstStyle/>
        <a:p>
          <a:pPr>
            <a:lnSpc>
              <a:spcPct val="100000"/>
            </a:lnSpc>
          </a:pPr>
          <a:r>
            <a:rPr lang="en-GB" b="1" cap="none" dirty="0"/>
            <a:t>Crop rotation- </a:t>
          </a:r>
          <a:r>
            <a:rPr lang="en-US" cap="none" dirty="0"/>
            <a:t>different crops have different nutrient requirements, so rotating them rather than growing the same crop can help maintain soil properties</a:t>
          </a:r>
        </a:p>
      </dgm:t>
    </dgm:pt>
    <dgm:pt modelId="{E94C7AFA-769D-415A-85A0-C4A6211946E9}" type="parTrans" cxnId="{58B2E731-3EDD-407B-AD4F-5D7EA3561D9F}">
      <dgm:prSet/>
      <dgm:spPr/>
      <dgm:t>
        <a:bodyPr/>
        <a:lstStyle/>
        <a:p>
          <a:endParaRPr lang="en-US"/>
        </a:p>
      </dgm:t>
    </dgm:pt>
    <dgm:pt modelId="{F8EA00EE-395F-4338-8B8E-0D496C3FB9C2}" type="sibTrans" cxnId="{58B2E731-3EDD-407B-AD4F-5D7EA3561D9F}">
      <dgm:prSet/>
      <dgm:spPr/>
      <dgm:t>
        <a:bodyPr/>
        <a:lstStyle/>
        <a:p>
          <a:pPr>
            <a:lnSpc>
              <a:spcPct val="100000"/>
            </a:lnSpc>
          </a:pPr>
          <a:endParaRPr lang="en-US"/>
        </a:p>
      </dgm:t>
    </dgm:pt>
    <dgm:pt modelId="{159955E4-6BD6-4E4B-92E9-0BBD1850CC68}">
      <dgm:prSet/>
      <dgm:spPr/>
      <dgm:t>
        <a:bodyPr/>
        <a:lstStyle/>
        <a:p>
          <a:pPr>
            <a:lnSpc>
              <a:spcPct val="100000"/>
            </a:lnSpc>
          </a:pPr>
          <a:r>
            <a:rPr lang="en-GB" b="1" cap="none" dirty="0"/>
            <a:t>Cover cropping- </a:t>
          </a:r>
          <a:r>
            <a:rPr lang="en-GB" cap="none" dirty="0"/>
            <a:t>keeping as much of the soil covered as is feasible, such as by growing plants in between rows of crops</a:t>
          </a:r>
          <a:endParaRPr lang="en-US" cap="none" dirty="0"/>
        </a:p>
      </dgm:t>
    </dgm:pt>
    <dgm:pt modelId="{038EA818-F298-4D05-8F49-1ECEC095FC03}" type="parTrans" cxnId="{A57A3487-E0DE-40A7-B084-3663EE9AD08C}">
      <dgm:prSet/>
      <dgm:spPr/>
      <dgm:t>
        <a:bodyPr/>
        <a:lstStyle/>
        <a:p>
          <a:endParaRPr lang="en-US"/>
        </a:p>
      </dgm:t>
    </dgm:pt>
    <dgm:pt modelId="{9BC91AEE-64AD-4AEB-BFDB-D36692794BFE}" type="sibTrans" cxnId="{A57A3487-E0DE-40A7-B084-3663EE9AD08C}">
      <dgm:prSet/>
      <dgm:spPr/>
      <dgm:t>
        <a:bodyPr/>
        <a:lstStyle/>
        <a:p>
          <a:endParaRPr lang="en-US"/>
        </a:p>
      </dgm:t>
    </dgm:pt>
    <dgm:pt modelId="{F687CFE1-9590-4A82-BDFA-E16F64A005A8}" type="pres">
      <dgm:prSet presAssocID="{4837A26A-9F93-4300-96B2-44001D9F70D3}" presName="root" presStyleCnt="0">
        <dgm:presLayoutVars>
          <dgm:dir/>
          <dgm:resizeHandles val="exact"/>
        </dgm:presLayoutVars>
      </dgm:prSet>
      <dgm:spPr/>
    </dgm:pt>
    <dgm:pt modelId="{DB8970FE-30E4-450D-925A-FC825B625A15}" type="pres">
      <dgm:prSet presAssocID="{4837A26A-9F93-4300-96B2-44001D9F70D3}" presName="container" presStyleCnt="0">
        <dgm:presLayoutVars>
          <dgm:dir/>
          <dgm:resizeHandles val="exact"/>
        </dgm:presLayoutVars>
      </dgm:prSet>
      <dgm:spPr/>
    </dgm:pt>
    <dgm:pt modelId="{F01C73C5-A07B-4364-AB61-C2C8868CAD4E}" type="pres">
      <dgm:prSet presAssocID="{65BE56CA-3CB5-4E62-BF22-29429E9D671A}" presName="compNode" presStyleCnt="0"/>
      <dgm:spPr/>
    </dgm:pt>
    <dgm:pt modelId="{187BDBDA-7DAA-4423-AEB6-805563133163}" type="pres">
      <dgm:prSet presAssocID="{65BE56CA-3CB5-4E62-BF22-29429E9D671A}" presName="iconBgRect" presStyleLbl="bgShp" presStyleIdx="0" presStyleCnt="4"/>
      <dgm:spPr>
        <a:solidFill>
          <a:schemeClr val="bg2">
            <a:lumMod val="90000"/>
          </a:schemeClr>
        </a:solidFill>
      </dgm:spPr>
    </dgm:pt>
    <dgm:pt modelId="{4034C83A-5038-44CA-9B76-D5C14BAC0286}" type="pres">
      <dgm:prSet presAssocID="{65BE56CA-3CB5-4E62-BF22-29429E9D671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g spray"/>
        </a:ext>
      </dgm:extLst>
    </dgm:pt>
    <dgm:pt modelId="{BFEA8DBF-2A04-4882-808C-8D0875DFCFF1}" type="pres">
      <dgm:prSet presAssocID="{65BE56CA-3CB5-4E62-BF22-29429E9D671A}" presName="spaceRect" presStyleCnt="0"/>
      <dgm:spPr/>
    </dgm:pt>
    <dgm:pt modelId="{0E6E3862-F08B-4744-8C9A-E6AF2C8E5157}" type="pres">
      <dgm:prSet presAssocID="{65BE56CA-3CB5-4E62-BF22-29429E9D671A}" presName="textRect" presStyleLbl="revTx" presStyleIdx="0" presStyleCnt="4">
        <dgm:presLayoutVars>
          <dgm:chMax val="1"/>
          <dgm:chPref val="1"/>
        </dgm:presLayoutVars>
      </dgm:prSet>
      <dgm:spPr/>
    </dgm:pt>
    <dgm:pt modelId="{1CFFFA87-5989-43D5-A5BE-11E1D429BC8A}" type="pres">
      <dgm:prSet presAssocID="{37314033-F1D5-4E8B-AE20-65BEC118E605}" presName="sibTrans" presStyleLbl="sibTrans2D1" presStyleIdx="0" presStyleCnt="0"/>
      <dgm:spPr/>
    </dgm:pt>
    <dgm:pt modelId="{07F37D90-0E0C-4B3E-BFF2-9C4B7BCF310F}" type="pres">
      <dgm:prSet presAssocID="{424F8BB1-EB69-4F56-A756-51108421BB33}" presName="compNode" presStyleCnt="0"/>
      <dgm:spPr/>
    </dgm:pt>
    <dgm:pt modelId="{D221A40F-4C41-4C27-AD1B-801F592EC8FD}" type="pres">
      <dgm:prSet presAssocID="{424F8BB1-EB69-4F56-A756-51108421BB33}" presName="iconBgRect" presStyleLbl="bgShp" presStyleIdx="1" presStyleCnt="4"/>
      <dgm:spPr/>
    </dgm:pt>
    <dgm:pt modelId="{9833B485-BD6E-43D2-BD21-B77B71BC21C1}" type="pres">
      <dgm:prSet presAssocID="{424F8BB1-EB69-4F56-A756-51108421BB3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est scene"/>
        </a:ext>
      </dgm:extLst>
    </dgm:pt>
    <dgm:pt modelId="{A93CABDD-954A-405F-9D51-93C888D00EB5}" type="pres">
      <dgm:prSet presAssocID="{424F8BB1-EB69-4F56-A756-51108421BB33}" presName="spaceRect" presStyleCnt="0"/>
      <dgm:spPr/>
    </dgm:pt>
    <dgm:pt modelId="{DC15C2F4-13CB-4A05-A241-0CC77D89DBD6}" type="pres">
      <dgm:prSet presAssocID="{424F8BB1-EB69-4F56-A756-51108421BB33}" presName="textRect" presStyleLbl="revTx" presStyleIdx="1" presStyleCnt="4">
        <dgm:presLayoutVars>
          <dgm:chMax val="1"/>
          <dgm:chPref val="1"/>
        </dgm:presLayoutVars>
      </dgm:prSet>
      <dgm:spPr/>
    </dgm:pt>
    <dgm:pt modelId="{DD420F45-A71F-4EF0-B575-67B707C43A66}" type="pres">
      <dgm:prSet presAssocID="{BFF76032-C3BE-4028-BEF7-9106CA20E8F4}" presName="sibTrans" presStyleLbl="sibTrans2D1" presStyleIdx="0" presStyleCnt="0"/>
      <dgm:spPr/>
    </dgm:pt>
    <dgm:pt modelId="{252A67EF-4A26-4CAD-B4FE-717B07EA3953}" type="pres">
      <dgm:prSet presAssocID="{5B532EE1-25E4-4CA4-9C72-8F651F9A88D5}" presName="compNode" presStyleCnt="0"/>
      <dgm:spPr/>
    </dgm:pt>
    <dgm:pt modelId="{7F8CC2D9-6A09-4FBF-822C-E08F050CE860}" type="pres">
      <dgm:prSet presAssocID="{5B532EE1-25E4-4CA4-9C72-8F651F9A88D5}" presName="iconBgRect" presStyleLbl="bgShp" presStyleIdx="2" presStyleCnt="4"/>
      <dgm:spPr/>
    </dgm:pt>
    <dgm:pt modelId="{84777FFF-002E-4D8E-A2C8-3DA9FE8F9A48}" type="pres">
      <dgm:prSet presAssocID="{5B532EE1-25E4-4CA4-9C72-8F651F9A88D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eeds"/>
        </a:ext>
      </dgm:extLst>
    </dgm:pt>
    <dgm:pt modelId="{70750890-6A93-4A11-8F62-76763B740C3C}" type="pres">
      <dgm:prSet presAssocID="{5B532EE1-25E4-4CA4-9C72-8F651F9A88D5}" presName="spaceRect" presStyleCnt="0"/>
      <dgm:spPr/>
    </dgm:pt>
    <dgm:pt modelId="{CE7F832F-51F2-4303-B4CA-0DECB79FC81A}" type="pres">
      <dgm:prSet presAssocID="{5B532EE1-25E4-4CA4-9C72-8F651F9A88D5}" presName="textRect" presStyleLbl="revTx" presStyleIdx="2" presStyleCnt="4">
        <dgm:presLayoutVars>
          <dgm:chMax val="1"/>
          <dgm:chPref val="1"/>
        </dgm:presLayoutVars>
      </dgm:prSet>
      <dgm:spPr/>
    </dgm:pt>
    <dgm:pt modelId="{2D9E8A6F-8133-4C4E-838B-5B96A43693E6}" type="pres">
      <dgm:prSet presAssocID="{F8EA00EE-395F-4338-8B8E-0D496C3FB9C2}" presName="sibTrans" presStyleLbl="sibTrans2D1" presStyleIdx="0" presStyleCnt="0"/>
      <dgm:spPr/>
    </dgm:pt>
    <dgm:pt modelId="{A9AB243C-7EC4-4AC5-B139-4435E042C528}" type="pres">
      <dgm:prSet presAssocID="{159955E4-6BD6-4E4B-92E9-0BBD1850CC68}" presName="compNode" presStyleCnt="0"/>
      <dgm:spPr/>
    </dgm:pt>
    <dgm:pt modelId="{CE0E8995-FD72-4BD0-90C4-383F7F501270}" type="pres">
      <dgm:prSet presAssocID="{159955E4-6BD6-4E4B-92E9-0BBD1850CC68}" presName="iconBgRect" presStyleLbl="bgShp" presStyleIdx="3" presStyleCnt="4"/>
      <dgm:spPr/>
    </dgm:pt>
    <dgm:pt modelId="{8352CCDF-BFC4-4037-B524-E4911F995631}" type="pres">
      <dgm:prSet presAssocID="{159955E4-6BD6-4E4B-92E9-0BBD1850CC6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lant"/>
        </a:ext>
      </dgm:extLst>
    </dgm:pt>
    <dgm:pt modelId="{CDF225AA-CF35-40F4-9C52-973DB8FF6246}" type="pres">
      <dgm:prSet presAssocID="{159955E4-6BD6-4E4B-92E9-0BBD1850CC68}" presName="spaceRect" presStyleCnt="0"/>
      <dgm:spPr/>
    </dgm:pt>
    <dgm:pt modelId="{1B11CF68-8F41-4423-AE92-C11C964E6A7D}" type="pres">
      <dgm:prSet presAssocID="{159955E4-6BD6-4E4B-92E9-0BBD1850CC68}" presName="textRect" presStyleLbl="revTx" presStyleIdx="3" presStyleCnt="4">
        <dgm:presLayoutVars>
          <dgm:chMax val="1"/>
          <dgm:chPref val="1"/>
        </dgm:presLayoutVars>
      </dgm:prSet>
      <dgm:spPr/>
    </dgm:pt>
  </dgm:ptLst>
  <dgm:cxnLst>
    <dgm:cxn modelId="{5A958A29-E38A-432F-B4D7-D11EF8D45448}" type="presOf" srcId="{37314033-F1D5-4E8B-AE20-65BEC118E605}" destId="{1CFFFA87-5989-43D5-A5BE-11E1D429BC8A}" srcOrd="0" destOrd="0" presId="urn:microsoft.com/office/officeart/2018/2/layout/IconCircleList"/>
    <dgm:cxn modelId="{58B2E731-3EDD-407B-AD4F-5D7EA3561D9F}" srcId="{4837A26A-9F93-4300-96B2-44001D9F70D3}" destId="{5B532EE1-25E4-4CA4-9C72-8F651F9A88D5}" srcOrd="2" destOrd="0" parTransId="{E94C7AFA-769D-415A-85A0-C4A6211946E9}" sibTransId="{F8EA00EE-395F-4338-8B8E-0D496C3FB9C2}"/>
    <dgm:cxn modelId="{FE571E36-E4AF-4A48-AFCD-CD5105376D74}" type="presOf" srcId="{424F8BB1-EB69-4F56-A756-51108421BB33}" destId="{DC15C2F4-13CB-4A05-A241-0CC77D89DBD6}" srcOrd="0" destOrd="0" presId="urn:microsoft.com/office/officeart/2018/2/layout/IconCircleList"/>
    <dgm:cxn modelId="{6DBE9436-2B7D-4A4B-B381-2F1F0397D713}" type="presOf" srcId="{159955E4-6BD6-4E4B-92E9-0BBD1850CC68}" destId="{1B11CF68-8F41-4423-AE92-C11C964E6A7D}" srcOrd="0" destOrd="0" presId="urn:microsoft.com/office/officeart/2018/2/layout/IconCircleList"/>
    <dgm:cxn modelId="{5C6E307A-747A-43DF-B9C6-4FE196E82960}" type="presOf" srcId="{5B532EE1-25E4-4CA4-9C72-8F651F9A88D5}" destId="{CE7F832F-51F2-4303-B4CA-0DECB79FC81A}" srcOrd="0" destOrd="0" presId="urn:microsoft.com/office/officeart/2018/2/layout/IconCircleList"/>
    <dgm:cxn modelId="{A57A3487-E0DE-40A7-B084-3663EE9AD08C}" srcId="{4837A26A-9F93-4300-96B2-44001D9F70D3}" destId="{159955E4-6BD6-4E4B-92E9-0BBD1850CC68}" srcOrd="3" destOrd="0" parTransId="{038EA818-F298-4D05-8F49-1ECEC095FC03}" sibTransId="{9BC91AEE-64AD-4AEB-BFDB-D36692794BFE}"/>
    <dgm:cxn modelId="{2ABCDEB1-77A9-4B6A-B532-87C9BB69C4EC}" type="presOf" srcId="{F8EA00EE-395F-4338-8B8E-0D496C3FB9C2}" destId="{2D9E8A6F-8133-4C4E-838B-5B96A43693E6}" srcOrd="0" destOrd="0" presId="urn:microsoft.com/office/officeart/2018/2/layout/IconCircleList"/>
    <dgm:cxn modelId="{8A89F3B7-E906-42F3-A5AF-5C49952952FC}" type="presOf" srcId="{BFF76032-C3BE-4028-BEF7-9106CA20E8F4}" destId="{DD420F45-A71F-4EF0-B575-67B707C43A66}" srcOrd="0" destOrd="0" presId="urn:microsoft.com/office/officeart/2018/2/layout/IconCircleList"/>
    <dgm:cxn modelId="{5BE7CABA-1B57-4C7B-930F-BEA34D67A105}" srcId="{4837A26A-9F93-4300-96B2-44001D9F70D3}" destId="{424F8BB1-EB69-4F56-A756-51108421BB33}" srcOrd="1" destOrd="0" parTransId="{47A09ED0-8500-4611-AEA5-2C1F1E5F6D72}" sibTransId="{BFF76032-C3BE-4028-BEF7-9106CA20E8F4}"/>
    <dgm:cxn modelId="{32065ACD-26D4-4EDF-8645-41C6570B1219}" srcId="{4837A26A-9F93-4300-96B2-44001D9F70D3}" destId="{65BE56CA-3CB5-4E62-BF22-29429E9D671A}" srcOrd="0" destOrd="0" parTransId="{60D19858-47A0-4B47-A79F-DFD2467B98B6}" sibTransId="{37314033-F1D5-4E8B-AE20-65BEC118E605}"/>
    <dgm:cxn modelId="{7F90A3D3-84E4-4E76-BCA9-CAFC386CF061}" type="presOf" srcId="{4837A26A-9F93-4300-96B2-44001D9F70D3}" destId="{F687CFE1-9590-4A82-BDFA-E16F64A005A8}" srcOrd="0" destOrd="0" presId="urn:microsoft.com/office/officeart/2018/2/layout/IconCircleList"/>
    <dgm:cxn modelId="{4E9569E4-3DAE-47AB-A889-6CAA3346C67F}" type="presOf" srcId="{65BE56CA-3CB5-4E62-BF22-29429E9D671A}" destId="{0E6E3862-F08B-4744-8C9A-E6AF2C8E5157}" srcOrd="0" destOrd="0" presId="urn:microsoft.com/office/officeart/2018/2/layout/IconCircleList"/>
    <dgm:cxn modelId="{26CEBF68-3BA6-474C-AD41-4188EF18A908}" type="presParOf" srcId="{F687CFE1-9590-4A82-BDFA-E16F64A005A8}" destId="{DB8970FE-30E4-450D-925A-FC825B625A15}" srcOrd="0" destOrd="0" presId="urn:microsoft.com/office/officeart/2018/2/layout/IconCircleList"/>
    <dgm:cxn modelId="{394B0465-C67B-46CC-83CA-26BBAA71BB7E}" type="presParOf" srcId="{DB8970FE-30E4-450D-925A-FC825B625A15}" destId="{F01C73C5-A07B-4364-AB61-C2C8868CAD4E}" srcOrd="0" destOrd="0" presId="urn:microsoft.com/office/officeart/2018/2/layout/IconCircleList"/>
    <dgm:cxn modelId="{AF973CF2-B5D8-480F-A6DC-3FDA9A61940F}" type="presParOf" srcId="{F01C73C5-A07B-4364-AB61-C2C8868CAD4E}" destId="{187BDBDA-7DAA-4423-AEB6-805563133163}" srcOrd="0" destOrd="0" presId="urn:microsoft.com/office/officeart/2018/2/layout/IconCircleList"/>
    <dgm:cxn modelId="{E143AF87-0B61-4C12-9F9D-6414FA465342}" type="presParOf" srcId="{F01C73C5-A07B-4364-AB61-C2C8868CAD4E}" destId="{4034C83A-5038-44CA-9B76-D5C14BAC0286}" srcOrd="1" destOrd="0" presId="urn:microsoft.com/office/officeart/2018/2/layout/IconCircleList"/>
    <dgm:cxn modelId="{9330671D-445F-4553-9E82-9033BE128E0E}" type="presParOf" srcId="{F01C73C5-A07B-4364-AB61-C2C8868CAD4E}" destId="{BFEA8DBF-2A04-4882-808C-8D0875DFCFF1}" srcOrd="2" destOrd="0" presId="urn:microsoft.com/office/officeart/2018/2/layout/IconCircleList"/>
    <dgm:cxn modelId="{DA767D07-AB5B-447D-B209-4920FBEBE34D}" type="presParOf" srcId="{F01C73C5-A07B-4364-AB61-C2C8868CAD4E}" destId="{0E6E3862-F08B-4744-8C9A-E6AF2C8E5157}" srcOrd="3" destOrd="0" presId="urn:microsoft.com/office/officeart/2018/2/layout/IconCircleList"/>
    <dgm:cxn modelId="{74C3F958-A305-4493-A2A2-3877A730AE36}" type="presParOf" srcId="{DB8970FE-30E4-450D-925A-FC825B625A15}" destId="{1CFFFA87-5989-43D5-A5BE-11E1D429BC8A}" srcOrd="1" destOrd="0" presId="urn:microsoft.com/office/officeart/2018/2/layout/IconCircleList"/>
    <dgm:cxn modelId="{3BE14B73-BA9F-4006-B0B7-8F5859B2C44F}" type="presParOf" srcId="{DB8970FE-30E4-450D-925A-FC825B625A15}" destId="{07F37D90-0E0C-4B3E-BFF2-9C4B7BCF310F}" srcOrd="2" destOrd="0" presId="urn:microsoft.com/office/officeart/2018/2/layout/IconCircleList"/>
    <dgm:cxn modelId="{840F63DA-1EFF-45A2-B2CF-FCEE6071E40F}" type="presParOf" srcId="{07F37D90-0E0C-4B3E-BFF2-9C4B7BCF310F}" destId="{D221A40F-4C41-4C27-AD1B-801F592EC8FD}" srcOrd="0" destOrd="0" presId="urn:microsoft.com/office/officeart/2018/2/layout/IconCircleList"/>
    <dgm:cxn modelId="{A2D0B790-88E4-4388-A0F7-45278A1E45DB}" type="presParOf" srcId="{07F37D90-0E0C-4B3E-BFF2-9C4B7BCF310F}" destId="{9833B485-BD6E-43D2-BD21-B77B71BC21C1}" srcOrd="1" destOrd="0" presId="urn:microsoft.com/office/officeart/2018/2/layout/IconCircleList"/>
    <dgm:cxn modelId="{E126C411-3472-4AFC-AFE5-EDA1F1A80E16}" type="presParOf" srcId="{07F37D90-0E0C-4B3E-BFF2-9C4B7BCF310F}" destId="{A93CABDD-954A-405F-9D51-93C888D00EB5}" srcOrd="2" destOrd="0" presId="urn:microsoft.com/office/officeart/2018/2/layout/IconCircleList"/>
    <dgm:cxn modelId="{51C8F320-FBB4-499A-86F8-E373E335705F}" type="presParOf" srcId="{07F37D90-0E0C-4B3E-BFF2-9C4B7BCF310F}" destId="{DC15C2F4-13CB-4A05-A241-0CC77D89DBD6}" srcOrd="3" destOrd="0" presId="urn:microsoft.com/office/officeart/2018/2/layout/IconCircleList"/>
    <dgm:cxn modelId="{81ADA247-EAEC-4E47-AE96-BC2E5CEFD283}" type="presParOf" srcId="{DB8970FE-30E4-450D-925A-FC825B625A15}" destId="{DD420F45-A71F-4EF0-B575-67B707C43A66}" srcOrd="3" destOrd="0" presId="urn:microsoft.com/office/officeart/2018/2/layout/IconCircleList"/>
    <dgm:cxn modelId="{F10FE222-DE57-4D56-A8A2-863A8756EAA1}" type="presParOf" srcId="{DB8970FE-30E4-450D-925A-FC825B625A15}" destId="{252A67EF-4A26-4CAD-B4FE-717B07EA3953}" srcOrd="4" destOrd="0" presId="urn:microsoft.com/office/officeart/2018/2/layout/IconCircleList"/>
    <dgm:cxn modelId="{8741F129-53D3-4B7B-9217-B3D4314E53C0}" type="presParOf" srcId="{252A67EF-4A26-4CAD-B4FE-717B07EA3953}" destId="{7F8CC2D9-6A09-4FBF-822C-E08F050CE860}" srcOrd="0" destOrd="0" presId="urn:microsoft.com/office/officeart/2018/2/layout/IconCircleList"/>
    <dgm:cxn modelId="{723F0DB0-2E79-4089-B362-F3D4B090F49F}" type="presParOf" srcId="{252A67EF-4A26-4CAD-B4FE-717B07EA3953}" destId="{84777FFF-002E-4D8E-A2C8-3DA9FE8F9A48}" srcOrd="1" destOrd="0" presId="urn:microsoft.com/office/officeart/2018/2/layout/IconCircleList"/>
    <dgm:cxn modelId="{019E199F-A85D-4764-8CA0-BA2B73507737}" type="presParOf" srcId="{252A67EF-4A26-4CAD-B4FE-717B07EA3953}" destId="{70750890-6A93-4A11-8F62-76763B740C3C}" srcOrd="2" destOrd="0" presId="urn:microsoft.com/office/officeart/2018/2/layout/IconCircleList"/>
    <dgm:cxn modelId="{CB484403-8439-41D5-81CD-650F46100973}" type="presParOf" srcId="{252A67EF-4A26-4CAD-B4FE-717B07EA3953}" destId="{CE7F832F-51F2-4303-B4CA-0DECB79FC81A}" srcOrd="3" destOrd="0" presId="urn:microsoft.com/office/officeart/2018/2/layout/IconCircleList"/>
    <dgm:cxn modelId="{214EA4C8-3C85-4C68-ACB9-7E428E4C5F4A}" type="presParOf" srcId="{DB8970FE-30E4-450D-925A-FC825B625A15}" destId="{2D9E8A6F-8133-4C4E-838B-5B96A43693E6}" srcOrd="5" destOrd="0" presId="urn:microsoft.com/office/officeart/2018/2/layout/IconCircleList"/>
    <dgm:cxn modelId="{8D9935C9-345F-40AB-9D52-88F64A8E352C}" type="presParOf" srcId="{DB8970FE-30E4-450D-925A-FC825B625A15}" destId="{A9AB243C-7EC4-4AC5-B139-4435E042C528}" srcOrd="6" destOrd="0" presId="urn:microsoft.com/office/officeart/2018/2/layout/IconCircleList"/>
    <dgm:cxn modelId="{34A72358-1A3B-4D55-BD05-46523BCE6ADA}" type="presParOf" srcId="{A9AB243C-7EC4-4AC5-B139-4435E042C528}" destId="{CE0E8995-FD72-4BD0-90C4-383F7F501270}" srcOrd="0" destOrd="0" presId="urn:microsoft.com/office/officeart/2018/2/layout/IconCircleList"/>
    <dgm:cxn modelId="{6668D382-B13E-45B2-B137-EA5E089B8405}" type="presParOf" srcId="{A9AB243C-7EC4-4AC5-B139-4435E042C528}" destId="{8352CCDF-BFC4-4037-B524-E4911F995631}" srcOrd="1" destOrd="0" presId="urn:microsoft.com/office/officeart/2018/2/layout/IconCircleList"/>
    <dgm:cxn modelId="{D960182F-6707-47E5-A48F-27E0F8CBE5E3}" type="presParOf" srcId="{A9AB243C-7EC4-4AC5-B139-4435E042C528}" destId="{CDF225AA-CF35-40F4-9C52-973DB8FF6246}" srcOrd="2" destOrd="0" presId="urn:microsoft.com/office/officeart/2018/2/layout/IconCircleList"/>
    <dgm:cxn modelId="{3908BCDA-C701-4D84-95EE-538AB5740B27}" type="presParOf" srcId="{A9AB243C-7EC4-4AC5-B139-4435E042C528}" destId="{1B11CF68-8F41-4423-AE92-C11C964E6A7D}"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3E2C26-FD08-4E54-9B83-12F9510E1A3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82FF40-C4E8-4BDC-9242-85CE812C47BF}">
      <dgm:prSet/>
      <dgm:spPr/>
      <dgm:t>
        <a:bodyPr/>
        <a:lstStyle/>
        <a:p>
          <a:pPr>
            <a:lnSpc>
              <a:spcPct val="100000"/>
            </a:lnSpc>
          </a:pPr>
          <a:r>
            <a:rPr lang="en-GB"/>
            <a:t>Reduces chemical pollution of the soil as well as surrounding areas</a:t>
          </a:r>
          <a:endParaRPr lang="en-US"/>
        </a:p>
      </dgm:t>
    </dgm:pt>
    <dgm:pt modelId="{B506D6E4-9EF0-460C-9E59-F292E7E17A44}" type="parTrans" cxnId="{1603F67C-9A54-40E5-AFCC-3E0A33095BD6}">
      <dgm:prSet/>
      <dgm:spPr/>
      <dgm:t>
        <a:bodyPr/>
        <a:lstStyle/>
        <a:p>
          <a:endParaRPr lang="en-US"/>
        </a:p>
      </dgm:t>
    </dgm:pt>
    <dgm:pt modelId="{F1473BBF-2B2D-4262-9C78-7F7AB7DA156E}" type="sibTrans" cxnId="{1603F67C-9A54-40E5-AFCC-3E0A33095BD6}">
      <dgm:prSet/>
      <dgm:spPr/>
      <dgm:t>
        <a:bodyPr/>
        <a:lstStyle/>
        <a:p>
          <a:endParaRPr lang="en-US"/>
        </a:p>
      </dgm:t>
    </dgm:pt>
    <dgm:pt modelId="{B224230F-298E-49A5-A6CE-465B7C9D6C16}">
      <dgm:prSet/>
      <dgm:spPr/>
      <dgm:t>
        <a:bodyPr/>
        <a:lstStyle/>
        <a:p>
          <a:pPr>
            <a:lnSpc>
              <a:spcPct val="100000"/>
            </a:lnSpc>
          </a:pPr>
          <a:r>
            <a:rPr lang="en-GB"/>
            <a:t>Maintains the natural biodiversity of the soil by retaining the natural invertebrates and plants which could be considered weeds</a:t>
          </a:r>
          <a:endParaRPr lang="en-US"/>
        </a:p>
      </dgm:t>
    </dgm:pt>
    <dgm:pt modelId="{CC0481ED-7D44-43D3-B087-1A7C155579AF}" type="parTrans" cxnId="{BC42DA0E-64E8-4327-8466-05BE491E019B}">
      <dgm:prSet/>
      <dgm:spPr/>
      <dgm:t>
        <a:bodyPr/>
        <a:lstStyle/>
        <a:p>
          <a:endParaRPr lang="en-US"/>
        </a:p>
      </dgm:t>
    </dgm:pt>
    <dgm:pt modelId="{162BF35C-9E4D-4AC1-915A-4459D8B61058}" type="sibTrans" cxnId="{BC42DA0E-64E8-4327-8466-05BE491E019B}">
      <dgm:prSet/>
      <dgm:spPr/>
      <dgm:t>
        <a:bodyPr/>
        <a:lstStyle/>
        <a:p>
          <a:endParaRPr lang="en-US"/>
        </a:p>
      </dgm:t>
    </dgm:pt>
    <dgm:pt modelId="{495B2796-503B-4A8D-B26A-6BEAC049C420}">
      <dgm:prSet/>
      <dgm:spPr/>
      <dgm:t>
        <a:bodyPr/>
        <a:lstStyle/>
        <a:p>
          <a:pPr>
            <a:lnSpc>
              <a:spcPct val="100000"/>
            </a:lnSpc>
          </a:pPr>
          <a:r>
            <a:rPr lang="en-GB"/>
            <a:t>Organic farms are often more resilient to environmental changes, and have a lower overall energy consumption than agribusinesses</a:t>
          </a:r>
          <a:endParaRPr lang="en-US"/>
        </a:p>
      </dgm:t>
    </dgm:pt>
    <dgm:pt modelId="{5200B7A0-1F45-4504-80EE-CFA390B11222}" type="parTrans" cxnId="{F9EE2C08-48F4-46D5-AA34-923381FD6BFF}">
      <dgm:prSet/>
      <dgm:spPr/>
      <dgm:t>
        <a:bodyPr/>
        <a:lstStyle/>
        <a:p>
          <a:endParaRPr lang="en-US"/>
        </a:p>
      </dgm:t>
    </dgm:pt>
    <dgm:pt modelId="{3AA08843-B469-4BE8-B768-FB7FF5B7A473}" type="sibTrans" cxnId="{F9EE2C08-48F4-46D5-AA34-923381FD6BFF}">
      <dgm:prSet/>
      <dgm:spPr/>
      <dgm:t>
        <a:bodyPr/>
        <a:lstStyle/>
        <a:p>
          <a:endParaRPr lang="en-US"/>
        </a:p>
      </dgm:t>
    </dgm:pt>
    <dgm:pt modelId="{5AA6EEAB-1D47-4FE8-B55A-323ADFF27753}" type="pres">
      <dgm:prSet presAssocID="{343E2C26-FD08-4E54-9B83-12F9510E1A38}" presName="root" presStyleCnt="0">
        <dgm:presLayoutVars>
          <dgm:dir/>
          <dgm:resizeHandles val="exact"/>
        </dgm:presLayoutVars>
      </dgm:prSet>
      <dgm:spPr/>
    </dgm:pt>
    <dgm:pt modelId="{30C84D67-5948-4D8E-A99F-C7B2E82F7334}" type="pres">
      <dgm:prSet presAssocID="{0682FF40-C4E8-4BDC-9242-85CE812C47BF}" presName="compNode" presStyleCnt="0"/>
      <dgm:spPr/>
    </dgm:pt>
    <dgm:pt modelId="{C2854B19-F618-4413-A61F-468F40F334CE}" type="pres">
      <dgm:prSet presAssocID="{0682FF40-C4E8-4BDC-9242-85CE812C47BF}" presName="bgRect" presStyleLbl="bgShp" presStyleIdx="0" presStyleCnt="3"/>
      <dgm:spPr/>
    </dgm:pt>
    <dgm:pt modelId="{8BCAE009-C728-4069-9BA3-5B10A35149D6}" type="pres">
      <dgm:prSet presAssocID="{0682FF40-C4E8-4BDC-9242-85CE812C47BF}"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711A7AB3-62F9-4972-9832-A5F60887A06C}" type="pres">
      <dgm:prSet presAssocID="{0682FF40-C4E8-4BDC-9242-85CE812C47BF}" presName="spaceRect" presStyleCnt="0"/>
      <dgm:spPr/>
    </dgm:pt>
    <dgm:pt modelId="{8A8C2FD1-D4BB-46FD-AE8C-AC3BE1F8D5F0}" type="pres">
      <dgm:prSet presAssocID="{0682FF40-C4E8-4BDC-9242-85CE812C47BF}" presName="parTx" presStyleLbl="revTx" presStyleIdx="0" presStyleCnt="3">
        <dgm:presLayoutVars>
          <dgm:chMax val="0"/>
          <dgm:chPref val="0"/>
        </dgm:presLayoutVars>
      </dgm:prSet>
      <dgm:spPr/>
    </dgm:pt>
    <dgm:pt modelId="{A3B02827-60E9-46FC-BD1B-1B98621473E6}" type="pres">
      <dgm:prSet presAssocID="{F1473BBF-2B2D-4262-9C78-7F7AB7DA156E}" presName="sibTrans" presStyleCnt="0"/>
      <dgm:spPr/>
    </dgm:pt>
    <dgm:pt modelId="{C065BD6A-99E4-4C9D-86C9-552F01BD85EF}" type="pres">
      <dgm:prSet presAssocID="{B224230F-298E-49A5-A6CE-465B7C9D6C16}" presName="compNode" presStyleCnt="0"/>
      <dgm:spPr/>
    </dgm:pt>
    <dgm:pt modelId="{7174002C-4020-4E29-A3BB-0845B53F6296}" type="pres">
      <dgm:prSet presAssocID="{B224230F-298E-49A5-A6CE-465B7C9D6C16}" presName="bgRect" presStyleLbl="bgShp" presStyleIdx="1" presStyleCnt="3"/>
      <dgm:spPr/>
    </dgm:pt>
    <dgm:pt modelId="{E62F0B7F-8B80-4ACD-B5B3-448D15E4FD27}" type="pres">
      <dgm:prSet presAssocID="{B224230F-298E-49A5-A6CE-465B7C9D6C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ucculent"/>
        </a:ext>
      </dgm:extLst>
    </dgm:pt>
    <dgm:pt modelId="{8D0B5EDC-3A9A-4818-ACBE-628F3142AE57}" type="pres">
      <dgm:prSet presAssocID="{B224230F-298E-49A5-A6CE-465B7C9D6C16}" presName="spaceRect" presStyleCnt="0"/>
      <dgm:spPr/>
    </dgm:pt>
    <dgm:pt modelId="{DF7D29F9-0011-414D-98CD-919FD5E25752}" type="pres">
      <dgm:prSet presAssocID="{B224230F-298E-49A5-A6CE-465B7C9D6C16}" presName="parTx" presStyleLbl="revTx" presStyleIdx="1" presStyleCnt="3">
        <dgm:presLayoutVars>
          <dgm:chMax val="0"/>
          <dgm:chPref val="0"/>
        </dgm:presLayoutVars>
      </dgm:prSet>
      <dgm:spPr/>
    </dgm:pt>
    <dgm:pt modelId="{732FC6EB-0CC8-498D-B1C0-663CFB27776C}" type="pres">
      <dgm:prSet presAssocID="{162BF35C-9E4D-4AC1-915A-4459D8B61058}" presName="sibTrans" presStyleCnt="0"/>
      <dgm:spPr/>
    </dgm:pt>
    <dgm:pt modelId="{F6019185-6DE5-4654-B1E9-6148702537C7}" type="pres">
      <dgm:prSet presAssocID="{495B2796-503B-4A8D-B26A-6BEAC049C420}" presName="compNode" presStyleCnt="0"/>
      <dgm:spPr/>
    </dgm:pt>
    <dgm:pt modelId="{7DF0A9B9-175E-4BE9-9523-2160D1CE14C0}" type="pres">
      <dgm:prSet presAssocID="{495B2796-503B-4A8D-B26A-6BEAC049C420}" presName="bgRect" presStyleLbl="bgShp" presStyleIdx="2" presStyleCnt="3"/>
      <dgm:spPr/>
    </dgm:pt>
    <dgm:pt modelId="{610EB4CC-95EE-4A57-9747-3635C22005F2}" type="pres">
      <dgm:prSet presAssocID="{495B2796-503B-4A8D-B26A-6BEAC049C42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ustainability"/>
        </a:ext>
      </dgm:extLst>
    </dgm:pt>
    <dgm:pt modelId="{434694DB-672C-4EF7-9D01-87992D1F07ED}" type="pres">
      <dgm:prSet presAssocID="{495B2796-503B-4A8D-B26A-6BEAC049C420}" presName="spaceRect" presStyleCnt="0"/>
      <dgm:spPr/>
    </dgm:pt>
    <dgm:pt modelId="{6A2FBB13-BF3B-4BDC-8171-4BBF18404AF0}" type="pres">
      <dgm:prSet presAssocID="{495B2796-503B-4A8D-B26A-6BEAC049C420}" presName="parTx" presStyleLbl="revTx" presStyleIdx="2" presStyleCnt="3">
        <dgm:presLayoutVars>
          <dgm:chMax val="0"/>
          <dgm:chPref val="0"/>
        </dgm:presLayoutVars>
      </dgm:prSet>
      <dgm:spPr/>
    </dgm:pt>
  </dgm:ptLst>
  <dgm:cxnLst>
    <dgm:cxn modelId="{F9EE2C08-48F4-46D5-AA34-923381FD6BFF}" srcId="{343E2C26-FD08-4E54-9B83-12F9510E1A38}" destId="{495B2796-503B-4A8D-B26A-6BEAC049C420}" srcOrd="2" destOrd="0" parTransId="{5200B7A0-1F45-4504-80EE-CFA390B11222}" sibTransId="{3AA08843-B469-4BE8-B768-FB7FF5B7A473}"/>
    <dgm:cxn modelId="{BC42DA0E-64E8-4327-8466-05BE491E019B}" srcId="{343E2C26-FD08-4E54-9B83-12F9510E1A38}" destId="{B224230F-298E-49A5-A6CE-465B7C9D6C16}" srcOrd="1" destOrd="0" parTransId="{CC0481ED-7D44-43D3-B087-1A7C155579AF}" sibTransId="{162BF35C-9E4D-4AC1-915A-4459D8B61058}"/>
    <dgm:cxn modelId="{CA26D22A-C694-4F91-BC3E-69DB0716DF9E}" type="presOf" srcId="{495B2796-503B-4A8D-B26A-6BEAC049C420}" destId="{6A2FBB13-BF3B-4BDC-8171-4BBF18404AF0}" srcOrd="0" destOrd="0" presId="urn:microsoft.com/office/officeart/2018/2/layout/IconVerticalSolidList"/>
    <dgm:cxn modelId="{D44B1069-40AB-45B8-B3C6-F1F6008CD724}" type="presOf" srcId="{343E2C26-FD08-4E54-9B83-12F9510E1A38}" destId="{5AA6EEAB-1D47-4FE8-B55A-323ADFF27753}" srcOrd="0" destOrd="0" presId="urn:microsoft.com/office/officeart/2018/2/layout/IconVerticalSolidList"/>
    <dgm:cxn modelId="{1603F67C-9A54-40E5-AFCC-3E0A33095BD6}" srcId="{343E2C26-FD08-4E54-9B83-12F9510E1A38}" destId="{0682FF40-C4E8-4BDC-9242-85CE812C47BF}" srcOrd="0" destOrd="0" parTransId="{B506D6E4-9EF0-460C-9E59-F292E7E17A44}" sibTransId="{F1473BBF-2B2D-4262-9C78-7F7AB7DA156E}"/>
    <dgm:cxn modelId="{2706F995-C687-474D-BB13-149DA3B5165D}" type="presOf" srcId="{B224230F-298E-49A5-A6CE-465B7C9D6C16}" destId="{DF7D29F9-0011-414D-98CD-919FD5E25752}" srcOrd="0" destOrd="0" presId="urn:microsoft.com/office/officeart/2018/2/layout/IconVerticalSolidList"/>
    <dgm:cxn modelId="{3492F9EA-5477-4459-AE47-14CF2A45322F}" type="presOf" srcId="{0682FF40-C4E8-4BDC-9242-85CE812C47BF}" destId="{8A8C2FD1-D4BB-46FD-AE8C-AC3BE1F8D5F0}" srcOrd="0" destOrd="0" presId="urn:microsoft.com/office/officeart/2018/2/layout/IconVerticalSolidList"/>
    <dgm:cxn modelId="{33C669C7-4C53-44D6-9926-EB693C3BFEF9}" type="presParOf" srcId="{5AA6EEAB-1D47-4FE8-B55A-323ADFF27753}" destId="{30C84D67-5948-4D8E-A99F-C7B2E82F7334}" srcOrd="0" destOrd="0" presId="urn:microsoft.com/office/officeart/2018/2/layout/IconVerticalSolidList"/>
    <dgm:cxn modelId="{E09D616A-FA42-42F4-8F1A-ED2738478C05}" type="presParOf" srcId="{30C84D67-5948-4D8E-A99F-C7B2E82F7334}" destId="{C2854B19-F618-4413-A61F-468F40F334CE}" srcOrd="0" destOrd="0" presId="urn:microsoft.com/office/officeart/2018/2/layout/IconVerticalSolidList"/>
    <dgm:cxn modelId="{FD358BEA-B2C6-4B4D-9EBF-EFE8EE72CEF1}" type="presParOf" srcId="{30C84D67-5948-4D8E-A99F-C7B2E82F7334}" destId="{8BCAE009-C728-4069-9BA3-5B10A35149D6}" srcOrd="1" destOrd="0" presId="urn:microsoft.com/office/officeart/2018/2/layout/IconVerticalSolidList"/>
    <dgm:cxn modelId="{C749830F-CA20-4BB0-ABFB-296963DBBFCB}" type="presParOf" srcId="{30C84D67-5948-4D8E-A99F-C7B2E82F7334}" destId="{711A7AB3-62F9-4972-9832-A5F60887A06C}" srcOrd="2" destOrd="0" presId="urn:microsoft.com/office/officeart/2018/2/layout/IconVerticalSolidList"/>
    <dgm:cxn modelId="{3A89E494-9AAE-4828-9DC0-AC73EBD1372A}" type="presParOf" srcId="{30C84D67-5948-4D8E-A99F-C7B2E82F7334}" destId="{8A8C2FD1-D4BB-46FD-AE8C-AC3BE1F8D5F0}" srcOrd="3" destOrd="0" presId="urn:microsoft.com/office/officeart/2018/2/layout/IconVerticalSolidList"/>
    <dgm:cxn modelId="{6B184BF0-7D6E-40B7-92EE-BF0413803B5E}" type="presParOf" srcId="{5AA6EEAB-1D47-4FE8-B55A-323ADFF27753}" destId="{A3B02827-60E9-46FC-BD1B-1B98621473E6}" srcOrd="1" destOrd="0" presId="urn:microsoft.com/office/officeart/2018/2/layout/IconVerticalSolidList"/>
    <dgm:cxn modelId="{5D539554-33EE-487F-8DFF-D65D039AD478}" type="presParOf" srcId="{5AA6EEAB-1D47-4FE8-B55A-323ADFF27753}" destId="{C065BD6A-99E4-4C9D-86C9-552F01BD85EF}" srcOrd="2" destOrd="0" presId="urn:microsoft.com/office/officeart/2018/2/layout/IconVerticalSolidList"/>
    <dgm:cxn modelId="{8BC7667A-E91E-42B1-A979-C9C88B2CE901}" type="presParOf" srcId="{C065BD6A-99E4-4C9D-86C9-552F01BD85EF}" destId="{7174002C-4020-4E29-A3BB-0845B53F6296}" srcOrd="0" destOrd="0" presId="urn:microsoft.com/office/officeart/2018/2/layout/IconVerticalSolidList"/>
    <dgm:cxn modelId="{75E6258A-D6AD-4A14-B1E6-C997E59F54E3}" type="presParOf" srcId="{C065BD6A-99E4-4C9D-86C9-552F01BD85EF}" destId="{E62F0B7F-8B80-4ACD-B5B3-448D15E4FD27}" srcOrd="1" destOrd="0" presId="urn:microsoft.com/office/officeart/2018/2/layout/IconVerticalSolidList"/>
    <dgm:cxn modelId="{C2A3A3F8-5311-4B28-8910-21DE9EE96F6F}" type="presParOf" srcId="{C065BD6A-99E4-4C9D-86C9-552F01BD85EF}" destId="{8D0B5EDC-3A9A-4818-ACBE-628F3142AE57}" srcOrd="2" destOrd="0" presId="urn:microsoft.com/office/officeart/2018/2/layout/IconVerticalSolidList"/>
    <dgm:cxn modelId="{5F000F50-0DC6-4500-9B9A-1F0A0775769B}" type="presParOf" srcId="{C065BD6A-99E4-4C9D-86C9-552F01BD85EF}" destId="{DF7D29F9-0011-414D-98CD-919FD5E25752}" srcOrd="3" destOrd="0" presId="urn:microsoft.com/office/officeart/2018/2/layout/IconVerticalSolidList"/>
    <dgm:cxn modelId="{7506021E-F5ED-401B-BDB6-A6A7CDEE969C}" type="presParOf" srcId="{5AA6EEAB-1D47-4FE8-B55A-323ADFF27753}" destId="{732FC6EB-0CC8-498D-B1C0-663CFB27776C}" srcOrd="3" destOrd="0" presId="urn:microsoft.com/office/officeart/2018/2/layout/IconVerticalSolidList"/>
    <dgm:cxn modelId="{D8335AFA-3BF8-4A16-8313-B0DE2BA98E44}" type="presParOf" srcId="{5AA6EEAB-1D47-4FE8-B55A-323ADFF27753}" destId="{F6019185-6DE5-4654-B1E9-6148702537C7}" srcOrd="4" destOrd="0" presId="urn:microsoft.com/office/officeart/2018/2/layout/IconVerticalSolidList"/>
    <dgm:cxn modelId="{E358389C-957E-4D92-A2DC-D208140DE5D2}" type="presParOf" srcId="{F6019185-6DE5-4654-B1E9-6148702537C7}" destId="{7DF0A9B9-175E-4BE9-9523-2160D1CE14C0}" srcOrd="0" destOrd="0" presId="urn:microsoft.com/office/officeart/2018/2/layout/IconVerticalSolidList"/>
    <dgm:cxn modelId="{ED51A60D-8187-489E-8A97-4636DA531BAF}" type="presParOf" srcId="{F6019185-6DE5-4654-B1E9-6148702537C7}" destId="{610EB4CC-95EE-4A57-9747-3635C22005F2}" srcOrd="1" destOrd="0" presId="urn:microsoft.com/office/officeart/2018/2/layout/IconVerticalSolidList"/>
    <dgm:cxn modelId="{260DF186-C85A-4A7D-9798-E3DB9E1708A5}" type="presParOf" srcId="{F6019185-6DE5-4654-B1E9-6148702537C7}" destId="{434694DB-672C-4EF7-9D01-87992D1F07ED}" srcOrd="2" destOrd="0" presId="urn:microsoft.com/office/officeart/2018/2/layout/IconVerticalSolidList"/>
    <dgm:cxn modelId="{F4FF4E17-DA1D-470C-A84D-4440B8D197E5}" type="presParOf" srcId="{F6019185-6DE5-4654-B1E9-6148702537C7}" destId="{6A2FBB13-BF3B-4BDC-8171-4BBF18404AF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899953D-D737-4EC2-B84B-79E38067A1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18D98F-562E-4126-A089-76B2522023BB}">
      <dgm:prSet/>
      <dgm:spPr/>
      <dgm:t>
        <a:bodyPr/>
        <a:lstStyle/>
        <a:p>
          <a:pPr>
            <a:lnSpc>
              <a:spcPct val="100000"/>
            </a:lnSpc>
          </a:pPr>
          <a:r>
            <a:rPr lang="en-US" dirty="0"/>
            <a:t>Sequestering carbon, as trees are a great natural store of carbon</a:t>
          </a:r>
        </a:p>
      </dgm:t>
    </dgm:pt>
    <dgm:pt modelId="{1AC825F1-A166-4E54-B2CE-F862602C3911}" type="parTrans" cxnId="{CA4C77A3-F341-4B02-B53E-356AD1091EBC}">
      <dgm:prSet/>
      <dgm:spPr/>
      <dgm:t>
        <a:bodyPr/>
        <a:lstStyle/>
        <a:p>
          <a:endParaRPr lang="en-US"/>
        </a:p>
      </dgm:t>
    </dgm:pt>
    <dgm:pt modelId="{65F9306F-CD12-4A5C-8C08-9200883A54AC}" type="sibTrans" cxnId="{CA4C77A3-F341-4B02-B53E-356AD1091EBC}">
      <dgm:prSet/>
      <dgm:spPr/>
      <dgm:t>
        <a:bodyPr/>
        <a:lstStyle/>
        <a:p>
          <a:endParaRPr lang="en-US"/>
        </a:p>
      </dgm:t>
    </dgm:pt>
    <dgm:pt modelId="{C0892254-BAA3-4D25-BF6D-B24184044DF3}">
      <dgm:prSet/>
      <dgm:spPr/>
      <dgm:t>
        <a:bodyPr/>
        <a:lstStyle/>
        <a:p>
          <a:pPr>
            <a:lnSpc>
              <a:spcPct val="100000"/>
            </a:lnSpc>
          </a:pPr>
          <a:r>
            <a:rPr lang="en-US"/>
            <a:t>Creates a habitat for wildlife which increases the biodiversity of the area</a:t>
          </a:r>
        </a:p>
      </dgm:t>
    </dgm:pt>
    <dgm:pt modelId="{542C8CE3-8E90-4793-A0D7-E52748BF1BC1}" type="parTrans" cxnId="{A71C3ACD-D4D5-4F09-B8A0-9B4AE556F3DB}">
      <dgm:prSet/>
      <dgm:spPr/>
      <dgm:t>
        <a:bodyPr/>
        <a:lstStyle/>
        <a:p>
          <a:endParaRPr lang="en-US"/>
        </a:p>
      </dgm:t>
    </dgm:pt>
    <dgm:pt modelId="{87CFA86C-2F08-446D-8FA0-9B2E06E4EC4D}" type="sibTrans" cxnId="{A71C3ACD-D4D5-4F09-B8A0-9B4AE556F3DB}">
      <dgm:prSet/>
      <dgm:spPr/>
      <dgm:t>
        <a:bodyPr/>
        <a:lstStyle/>
        <a:p>
          <a:endParaRPr lang="en-US"/>
        </a:p>
      </dgm:t>
    </dgm:pt>
    <dgm:pt modelId="{92FD714E-F384-4F80-BB31-5E6256F49A78}">
      <dgm:prSet/>
      <dgm:spPr/>
      <dgm:t>
        <a:bodyPr/>
        <a:lstStyle/>
        <a:p>
          <a:pPr>
            <a:lnSpc>
              <a:spcPct val="100000"/>
            </a:lnSpc>
          </a:pPr>
          <a:r>
            <a:rPr lang="en-US"/>
            <a:t>Potentially increases profits/farm yield with fruits</a:t>
          </a:r>
        </a:p>
      </dgm:t>
    </dgm:pt>
    <dgm:pt modelId="{90D1DD72-2A94-431F-8CDB-5FB98E4B2CD7}" type="parTrans" cxnId="{7C42C277-5928-4B80-98FC-51740AD95D55}">
      <dgm:prSet/>
      <dgm:spPr/>
      <dgm:t>
        <a:bodyPr/>
        <a:lstStyle/>
        <a:p>
          <a:endParaRPr lang="en-US"/>
        </a:p>
      </dgm:t>
    </dgm:pt>
    <dgm:pt modelId="{0562FAF1-0532-4145-BF2C-FA9B48A33513}" type="sibTrans" cxnId="{7C42C277-5928-4B80-98FC-51740AD95D55}">
      <dgm:prSet/>
      <dgm:spPr/>
      <dgm:t>
        <a:bodyPr/>
        <a:lstStyle/>
        <a:p>
          <a:endParaRPr lang="en-US"/>
        </a:p>
      </dgm:t>
    </dgm:pt>
    <dgm:pt modelId="{FF8DB88C-8AAD-427B-96B8-CFD4551991AA}">
      <dgm:prSet/>
      <dgm:spPr/>
      <dgm:t>
        <a:bodyPr/>
        <a:lstStyle/>
        <a:p>
          <a:pPr>
            <a:lnSpc>
              <a:spcPct val="100000"/>
            </a:lnSpc>
          </a:pPr>
          <a:r>
            <a:rPr lang="en-US"/>
            <a:t>Reduces the erosion of topsoil and aids in soil structure</a:t>
          </a:r>
        </a:p>
      </dgm:t>
    </dgm:pt>
    <dgm:pt modelId="{0CD60E9A-8601-4FA5-96CA-22E0EA24C03C}" type="parTrans" cxnId="{A49342AC-34A8-4061-A424-10F023544BC2}">
      <dgm:prSet/>
      <dgm:spPr/>
      <dgm:t>
        <a:bodyPr/>
        <a:lstStyle/>
        <a:p>
          <a:endParaRPr lang="en-US"/>
        </a:p>
      </dgm:t>
    </dgm:pt>
    <dgm:pt modelId="{70AF50A7-63D2-4777-B63C-34CA6FD7D95C}" type="sibTrans" cxnId="{A49342AC-34A8-4061-A424-10F023544BC2}">
      <dgm:prSet/>
      <dgm:spPr/>
      <dgm:t>
        <a:bodyPr/>
        <a:lstStyle/>
        <a:p>
          <a:endParaRPr lang="en-US"/>
        </a:p>
      </dgm:t>
    </dgm:pt>
    <dgm:pt modelId="{4CD44B0E-2464-4ECA-8710-6589577F5771}" type="pres">
      <dgm:prSet presAssocID="{4899953D-D737-4EC2-B84B-79E38067A1F6}" presName="root" presStyleCnt="0">
        <dgm:presLayoutVars>
          <dgm:dir/>
          <dgm:resizeHandles val="exact"/>
        </dgm:presLayoutVars>
      </dgm:prSet>
      <dgm:spPr/>
    </dgm:pt>
    <dgm:pt modelId="{028826CC-1E5B-49B5-9BD6-A533BF053F3D}" type="pres">
      <dgm:prSet presAssocID="{FA18D98F-562E-4126-A089-76B2522023BB}" presName="compNode" presStyleCnt="0"/>
      <dgm:spPr/>
    </dgm:pt>
    <dgm:pt modelId="{9D3CDB95-882B-4B67-8FE0-4CC72ADD4C67}" type="pres">
      <dgm:prSet presAssocID="{FA18D98F-562E-4126-A089-76B2522023BB}" presName="bgRect" presStyleLbl="bgShp" presStyleIdx="0" presStyleCnt="4"/>
      <dgm:spPr/>
    </dgm:pt>
    <dgm:pt modelId="{77D3D692-BAA3-4A4D-9FA8-12AF0E80EC9C}" type="pres">
      <dgm:prSet presAssocID="{FA18D98F-562E-4126-A089-76B2522023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Deciduous tree"/>
        </a:ext>
      </dgm:extLst>
    </dgm:pt>
    <dgm:pt modelId="{9714CBD6-73A4-43FC-A351-D5B0CF5C99B0}" type="pres">
      <dgm:prSet presAssocID="{FA18D98F-562E-4126-A089-76B2522023BB}" presName="spaceRect" presStyleCnt="0"/>
      <dgm:spPr/>
    </dgm:pt>
    <dgm:pt modelId="{CAA85D0C-7E5D-4FD2-860D-7280984F3063}" type="pres">
      <dgm:prSet presAssocID="{FA18D98F-562E-4126-A089-76B2522023BB}" presName="parTx" presStyleLbl="revTx" presStyleIdx="0" presStyleCnt="4">
        <dgm:presLayoutVars>
          <dgm:chMax val="0"/>
          <dgm:chPref val="0"/>
        </dgm:presLayoutVars>
      </dgm:prSet>
      <dgm:spPr/>
    </dgm:pt>
    <dgm:pt modelId="{BADB100A-7741-4197-B391-9D3D55AA4822}" type="pres">
      <dgm:prSet presAssocID="{65F9306F-CD12-4A5C-8C08-9200883A54AC}" presName="sibTrans" presStyleCnt="0"/>
      <dgm:spPr/>
    </dgm:pt>
    <dgm:pt modelId="{45532153-59D5-4843-8403-EFB36BF7829B}" type="pres">
      <dgm:prSet presAssocID="{C0892254-BAA3-4D25-BF6D-B24184044DF3}" presName="compNode" presStyleCnt="0"/>
      <dgm:spPr/>
    </dgm:pt>
    <dgm:pt modelId="{5EE8D965-00D7-4A1B-8D57-0E9E73F033BF}" type="pres">
      <dgm:prSet presAssocID="{C0892254-BAA3-4D25-BF6D-B24184044DF3}" presName="bgRect" presStyleLbl="bgShp" presStyleIdx="1" presStyleCnt="4"/>
      <dgm:spPr/>
    </dgm:pt>
    <dgm:pt modelId="{D3A33F5D-F377-4935-AEB2-33F2E8EFE956}" type="pres">
      <dgm:prSet presAssocID="{C0892254-BAA3-4D25-BF6D-B24184044D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 tree"/>
        </a:ext>
      </dgm:extLst>
    </dgm:pt>
    <dgm:pt modelId="{E2AB1F28-3B11-4F28-A823-F1FF8128BB50}" type="pres">
      <dgm:prSet presAssocID="{C0892254-BAA3-4D25-BF6D-B24184044DF3}" presName="spaceRect" presStyleCnt="0"/>
      <dgm:spPr/>
    </dgm:pt>
    <dgm:pt modelId="{0E7745C3-D2F8-4057-BA2E-63C905441C4D}" type="pres">
      <dgm:prSet presAssocID="{C0892254-BAA3-4D25-BF6D-B24184044DF3}" presName="parTx" presStyleLbl="revTx" presStyleIdx="1" presStyleCnt="4">
        <dgm:presLayoutVars>
          <dgm:chMax val="0"/>
          <dgm:chPref val="0"/>
        </dgm:presLayoutVars>
      </dgm:prSet>
      <dgm:spPr/>
    </dgm:pt>
    <dgm:pt modelId="{162179DD-8E80-4438-A9A9-700F045911F1}" type="pres">
      <dgm:prSet presAssocID="{87CFA86C-2F08-446D-8FA0-9B2E06E4EC4D}" presName="sibTrans" presStyleCnt="0"/>
      <dgm:spPr/>
    </dgm:pt>
    <dgm:pt modelId="{05251FAA-09DB-402A-8B38-6423FB80BC53}" type="pres">
      <dgm:prSet presAssocID="{92FD714E-F384-4F80-BB31-5E6256F49A78}" presName="compNode" presStyleCnt="0"/>
      <dgm:spPr/>
    </dgm:pt>
    <dgm:pt modelId="{EEBEF29D-1250-4738-A198-C7F6971C3E2F}" type="pres">
      <dgm:prSet presAssocID="{92FD714E-F384-4F80-BB31-5E6256F49A78}" presName="bgRect" presStyleLbl="bgShp" presStyleIdx="2" presStyleCnt="4"/>
      <dgm:spPr/>
    </dgm:pt>
    <dgm:pt modelId="{A43D1AA2-70E9-43EC-B922-7B7C066F4B4B}" type="pres">
      <dgm:prSet presAssocID="{92FD714E-F384-4F80-BB31-5E6256F49A7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Watermelon"/>
        </a:ext>
      </dgm:extLst>
    </dgm:pt>
    <dgm:pt modelId="{E18E85EA-0CD1-4A8A-81EA-AD09B7453EAE}" type="pres">
      <dgm:prSet presAssocID="{92FD714E-F384-4F80-BB31-5E6256F49A78}" presName="spaceRect" presStyleCnt="0"/>
      <dgm:spPr/>
    </dgm:pt>
    <dgm:pt modelId="{B62D7666-AF71-4BA9-AC95-EA032BB0C55C}" type="pres">
      <dgm:prSet presAssocID="{92FD714E-F384-4F80-BB31-5E6256F49A78}" presName="parTx" presStyleLbl="revTx" presStyleIdx="2" presStyleCnt="4">
        <dgm:presLayoutVars>
          <dgm:chMax val="0"/>
          <dgm:chPref val="0"/>
        </dgm:presLayoutVars>
      </dgm:prSet>
      <dgm:spPr/>
    </dgm:pt>
    <dgm:pt modelId="{472B392B-3DC3-4692-9960-66FE16860442}" type="pres">
      <dgm:prSet presAssocID="{0562FAF1-0532-4145-BF2C-FA9B48A33513}" presName="sibTrans" presStyleCnt="0"/>
      <dgm:spPr/>
    </dgm:pt>
    <dgm:pt modelId="{6DF7CB99-8824-477D-A457-6575D049C339}" type="pres">
      <dgm:prSet presAssocID="{FF8DB88C-8AAD-427B-96B8-CFD4551991AA}" presName="compNode" presStyleCnt="0"/>
      <dgm:spPr/>
    </dgm:pt>
    <dgm:pt modelId="{DAEADC36-F910-4638-8858-640FEE729753}" type="pres">
      <dgm:prSet presAssocID="{FF8DB88C-8AAD-427B-96B8-CFD4551991AA}" presName="bgRect" presStyleLbl="bgShp" presStyleIdx="3" presStyleCnt="4"/>
      <dgm:spPr/>
    </dgm:pt>
    <dgm:pt modelId="{7EB817FE-E994-4BA4-B6EE-D9E31E35C33F}" type="pres">
      <dgm:prSet presAssocID="{FF8DB88C-8AAD-427B-96B8-CFD4551991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5B154884-E6E8-4CF2-8124-5AC5965DD54D}" type="pres">
      <dgm:prSet presAssocID="{FF8DB88C-8AAD-427B-96B8-CFD4551991AA}" presName="spaceRect" presStyleCnt="0"/>
      <dgm:spPr/>
    </dgm:pt>
    <dgm:pt modelId="{67E2BFB8-E899-41BE-A245-ECFDEA3CA4FA}" type="pres">
      <dgm:prSet presAssocID="{FF8DB88C-8AAD-427B-96B8-CFD4551991AA}" presName="parTx" presStyleLbl="revTx" presStyleIdx="3" presStyleCnt="4">
        <dgm:presLayoutVars>
          <dgm:chMax val="0"/>
          <dgm:chPref val="0"/>
        </dgm:presLayoutVars>
      </dgm:prSet>
      <dgm:spPr/>
    </dgm:pt>
  </dgm:ptLst>
  <dgm:cxnLst>
    <dgm:cxn modelId="{9EAE5520-07BC-4942-841D-BBD98BF2285E}" type="presOf" srcId="{FA18D98F-562E-4126-A089-76B2522023BB}" destId="{CAA85D0C-7E5D-4FD2-860D-7280984F3063}" srcOrd="0" destOrd="0" presId="urn:microsoft.com/office/officeart/2018/2/layout/IconVerticalSolidList"/>
    <dgm:cxn modelId="{65ED9A3D-7EE7-4C34-A5F5-3F5069FADFB1}" type="presOf" srcId="{FF8DB88C-8AAD-427B-96B8-CFD4551991AA}" destId="{67E2BFB8-E899-41BE-A245-ECFDEA3CA4FA}" srcOrd="0" destOrd="0" presId="urn:microsoft.com/office/officeart/2018/2/layout/IconVerticalSolidList"/>
    <dgm:cxn modelId="{7C42C277-5928-4B80-98FC-51740AD95D55}" srcId="{4899953D-D737-4EC2-B84B-79E38067A1F6}" destId="{92FD714E-F384-4F80-BB31-5E6256F49A78}" srcOrd="2" destOrd="0" parTransId="{90D1DD72-2A94-431F-8CDB-5FB98E4B2CD7}" sibTransId="{0562FAF1-0532-4145-BF2C-FA9B48A33513}"/>
    <dgm:cxn modelId="{104ABF9C-3103-4D38-8BAD-6562A03F8EA3}" type="presOf" srcId="{92FD714E-F384-4F80-BB31-5E6256F49A78}" destId="{B62D7666-AF71-4BA9-AC95-EA032BB0C55C}" srcOrd="0" destOrd="0" presId="urn:microsoft.com/office/officeart/2018/2/layout/IconVerticalSolidList"/>
    <dgm:cxn modelId="{D38F05A3-0502-4158-87BC-7BC5DB34E317}" type="presOf" srcId="{4899953D-D737-4EC2-B84B-79E38067A1F6}" destId="{4CD44B0E-2464-4ECA-8710-6589577F5771}" srcOrd="0" destOrd="0" presId="urn:microsoft.com/office/officeart/2018/2/layout/IconVerticalSolidList"/>
    <dgm:cxn modelId="{CA4C77A3-F341-4B02-B53E-356AD1091EBC}" srcId="{4899953D-D737-4EC2-B84B-79E38067A1F6}" destId="{FA18D98F-562E-4126-A089-76B2522023BB}" srcOrd="0" destOrd="0" parTransId="{1AC825F1-A166-4E54-B2CE-F862602C3911}" sibTransId="{65F9306F-CD12-4A5C-8C08-9200883A54AC}"/>
    <dgm:cxn modelId="{A49342AC-34A8-4061-A424-10F023544BC2}" srcId="{4899953D-D737-4EC2-B84B-79E38067A1F6}" destId="{FF8DB88C-8AAD-427B-96B8-CFD4551991AA}" srcOrd="3" destOrd="0" parTransId="{0CD60E9A-8601-4FA5-96CA-22E0EA24C03C}" sibTransId="{70AF50A7-63D2-4777-B63C-34CA6FD7D95C}"/>
    <dgm:cxn modelId="{C31D6FBF-AFBF-4B66-AD1F-AE1FA1C54397}" type="presOf" srcId="{C0892254-BAA3-4D25-BF6D-B24184044DF3}" destId="{0E7745C3-D2F8-4057-BA2E-63C905441C4D}" srcOrd="0" destOrd="0" presId="urn:microsoft.com/office/officeart/2018/2/layout/IconVerticalSolidList"/>
    <dgm:cxn modelId="{A71C3ACD-D4D5-4F09-B8A0-9B4AE556F3DB}" srcId="{4899953D-D737-4EC2-B84B-79E38067A1F6}" destId="{C0892254-BAA3-4D25-BF6D-B24184044DF3}" srcOrd="1" destOrd="0" parTransId="{542C8CE3-8E90-4793-A0D7-E52748BF1BC1}" sibTransId="{87CFA86C-2F08-446D-8FA0-9B2E06E4EC4D}"/>
    <dgm:cxn modelId="{992F04B2-A41D-438B-9EC8-46787688A8F4}" type="presParOf" srcId="{4CD44B0E-2464-4ECA-8710-6589577F5771}" destId="{028826CC-1E5B-49B5-9BD6-A533BF053F3D}" srcOrd="0" destOrd="0" presId="urn:microsoft.com/office/officeart/2018/2/layout/IconVerticalSolidList"/>
    <dgm:cxn modelId="{6D9DB8D5-579F-43CD-8CB7-51AB24E2B28C}" type="presParOf" srcId="{028826CC-1E5B-49B5-9BD6-A533BF053F3D}" destId="{9D3CDB95-882B-4B67-8FE0-4CC72ADD4C67}" srcOrd="0" destOrd="0" presId="urn:microsoft.com/office/officeart/2018/2/layout/IconVerticalSolidList"/>
    <dgm:cxn modelId="{07498124-1284-4667-8FC2-A9C681EF258A}" type="presParOf" srcId="{028826CC-1E5B-49B5-9BD6-A533BF053F3D}" destId="{77D3D692-BAA3-4A4D-9FA8-12AF0E80EC9C}" srcOrd="1" destOrd="0" presId="urn:microsoft.com/office/officeart/2018/2/layout/IconVerticalSolidList"/>
    <dgm:cxn modelId="{FBC6E4AA-30E4-41D1-ADE9-53A326791E32}" type="presParOf" srcId="{028826CC-1E5B-49B5-9BD6-A533BF053F3D}" destId="{9714CBD6-73A4-43FC-A351-D5B0CF5C99B0}" srcOrd="2" destOrd="0" presId="urn:microsoft.com/office/officeart/2018/2/layout/IconVerticalSolidList"/>
    <dgm:cxn modelId="{9729BF11-F905-4E28-A993-64FFF1450ACE}" type="presParOf" srcId="{028826CC-1E5B-49B5-9BD6-A533BF053F3D}" destId="{CAA85D0C-7E5D-4FD2-860D-7280984F3063}" srcOrd="3" destOrd="0" presId="urn:microsoft.com/office/officeart/2018/2/layout/IconVerticalSolidList"/>
    <dgm:cxn modelId="{99096051-56EB-4B55-B0E8-A619290562D2}" type="presParOf" srcId="{4CD44B0E-2464-4ECA-8710-6589577F5771}" destId="{BADB100A-7741-4197-B391-9D3D55AA4822}" srcOrd="1" destOrd="0" presId="urn:microsoft.com/office/officeart/2018/2/layout/IconVerticalSolidList"/>
    <dgm:cxn modelId="{22A29957-38DA-4779-9233-EC616D6B29CD}" type="presParOf" srcId="{4CD44B0E-2464-4ECA-8710-6589577F5771}" destId="{45532153-59D5-4843-8403-EFB36BF7829B}" srcOrd="2" destOrd="0" presId="urn:microsoft.com/office/officeart/2018/2/layout/IconVerticalSolidList"/>
    <dgm:cxn modelId="{570BB083-0687-48DA-8C4B-02BD6C3A4980}" type="presParOf" srcId="{45532153-59D5-4843-8403-EFB36BF7829B}" destId="{5EE8D965-00D7-4A1B-8D57-0E9E73F033BF}" srcOrd="0" destOrd="0" presId="urn:microsoft.com/office/officeart/2018/2/layout/IconVerticalSolidList"/>
    <dgm:cxn modelId="{1196DB07-A930-49F2-BC5D-3496740956CC}" type="presParOf" srcId="{45532153-59D5-4843-8403-EFB36BF7829B}" destId="{D3A33F5D-F377-4935-AEB2-33F2E8EFE956}" srcOrd="1" destOrd="0" presId="urn:microsoft.com/office/officeart/2018/2/layout/IconVerticalSolidList"/>
    <dgm:cxn modelId="{75B64A06-4624-40B3-AF6A-BDACE4BB8B15}" type="presParOf" srcId="{45532153-59D5-4843-8403-EFB36BF7829B}" destId="{E2AB1F28-3B11-4F28-A823-F1FF8128BB50}" srcOrd="2" destOrd="0" presId="urn:microsoft.com/office/officeart/2018/2/layout/IconVerticalSolidList"/>
    <dgm:cxn modelId="{E2FCE802-0058-47D5-A230-F8C79018E1A4}" type="presParOf" srcId="{45532153-59D5-4843-8403-EFB36BF7829B}" destId="{0E7745C3-D2F8-4057-BA2E-63C905441C4D}" srcOrd="3" destOrd="0" presId="urn:microsoft.com/office/officeart/2018/2/layout/IconVerticalSolidList"/>
    <dgm:cxn modelId="{4B57150F-3E58-425C-A6DF-ED3B4C4ABD34}" type="presParOf" srcId="{4CD44B0E-2464-4ECA-8710-6589577F5771}" destId="{162179DD-8E80-4438-A9A9-700F045911F1}" srcOrd="3" destOrd="0" presId="urn:microsoft.com/office/officeart/2018/2/layout/IconVerticalSolidList"/>
    <dgm:cxn modelId="{20036DB1-6A10-489F-8B9A-FB00A3800243}" type="presParOf" srcId="{4CD44B0E-2464-4ECA-8710-6589577F5771}" destId="{05251FAA-09DB-402A-8B38-6423FB80BC53}" srcOrd="4" destOrd="0" presId="urn:microsoft.com/office/officeart/2018/2/layout/IconVerticalSolidList"/>
    <dgm:cxn modelId="{9BB3FC4F-4170-45E8-BC3B-ED275E82D8A0}" type="presParOf" srcId="{05251FAA-09DB-402A-8B38-6423FB80BC53}" destId="{EEBEF29D-1250-4738-A198-C7F6971C3E2F}" srcOrd="0" destOrd="0" presId="urn:microsoft.com/office/officeart/2018/2/layout/IconVerticalSolidList"/>
    <dgm:cxn modelId="{8D386D87-B0AC-402C-8CE9-C698A3F9E336}" type="presParOf" srcId="{05251FAA-09DB-402A-8B38-6423FB80BC53}" destId="{A43D1AA2-70E9-43EC-B922-7B7C066F4B4B}" srcOrd="1" destOrd="0" presId="urn:microsoft.com/office/officeart/2018/2/layout/IconVerticalSolidList"/>
    <dgm:cxn modelId="{821081A1-6327-4D42-9527-8E5FB05D0802}" type="presParOf" srcId="{05251FAA-09DB-402A-8B38-6423FB80BC53}" destId="{E18E85EA-0CD1-4A8A-81EA-AD09B7453EAE}" srcOrd="2" destOrd="0" presId="urn:microsoft.com/office/officeart/2018/2/layout/IconVerticalSolidList"/>
    <dgm:cxn modelId="{4AA0073B-8ADA-42CE-A271-F83F1FC1EF8B}" type="presParOf" srcId="{05251FAA-09DB-402A-8B38-6423FB80BC53}" destId="{B62D7666-AF71-4BA9-AC95-EA032BB0C55C}" srcOrd="3" destOrd="0" presId="urn:microsoft.com/office/officeart/2018/2/layout/IconVerticalSolidList"/>
    <dgm:cxn modelId="{1F466AA5-70F6-48CF-B070-4AA705C82100}" type="presParOf" srcId="{4CD44B0E-2464-4ECA-8710-6589577F5771}" destId="{472B392B-3DC3-4692-9960-66FE16860442}" srcOrd="5" destOrd="0" presId="urn:microsoft.com/office/officeart/2018/2/layout/IconVerticalSolidList"/>
    <dgm:cxn modelId="{F30253C9-54C6-4B6C-B422-7A33A79781ED}" type="presParOf" srcId="{4CD44B0E-2464-4ECA-8710-6589577F5771}" destId="{6DF7CB99-8824-477D-A457-6575D049C339}" srcOrd="6" destOrd="0" presId="urn:microsoft.com/office/officeart/2018/2/layout/IconVerticalSolidList"/>
    <dgm:cxn modelId="{ED0C7D17-E393-4D99-A3F5-8081C3FACA76}" type="presParOf" srcId="{6DF7CB99-8824-477D-A457-6575D049C339}" destId="{DAEADC36-F910-4638-8858-640FEE729753}" srcOrd="0" destOrd="0" presId="urn:microsoft.com/office/officeart/2018/2/layout/IconVerticalSolidList"/>
    <dgm:cxn modelId="{E80BFA2A-0E24-4999-B68F-322C375E37D3}" type="presParOf" srcId="{6DF7CB99-8824-477D-A457-6575D049C339}" destId="{7EB817FE-E994-4BA4-B6EE-D9E31E35C33F}" srcOrd="1" destOrd="0" presId="urn:microsoft.com/office/officeart/2018/2/layout/IconVerticalSolidList"/>
    <dgm:cxn modelId="{9CD6A743-620B-491C-A8F9-42FEF335033F}" type="presParOf" srcId="{6DF7CB99-8824-477D-A457-6575D049C339}" destId="{5B154884-E6E8-4CF2-8124-5AC5965DD54D}" srcOrd="2" destOrd="0" presId="urn:microsoft.com/office/officeart/2018/2/layout/IconVerticalSolidList"/>
    <dgm:cxn modelId="{C3C4F88B-B780-45F8-80CE-5629F21FCC4A}" type="presParOf" srcId="{6DF7CB99-8824-477D-A457-6575D049C339}" destId="{67E2BFB8-E899-41BE-A245-ECFDEA3CA4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899953D-D737-4EC2-B84B-79E38067A1F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18D98F-562E-4126-A089-76B2522023BB}">
      <dgm:prSet/>
      <dgm:spPr/>
      <dgm:t>
        <a:bodyPr/>
        <a:lstStyle/>
        <a:p>
          <a:pPr>
            <a:lnSpc>
              <a:spcPct val="100000"/>
            </a:lnSpc>
          </a:pPr>
          <a:r>
            <a:rPr lang="en-US" dirty="0"/>
            <a:t>Promotes biodiversity</a:t>
          </a:r>
        </a:p>
      </dgm:t>
    </dgm:pt>
    <dgm:pt modelId="{1AC825F1-A166-4E54-B2CE-F862602C3911}" type="parTrans" cxnId="{CA4C77A3-F341-4B02-B53E-356AD1091EBC}">
      <dgm:prSet/>
      <dgm:spPr/>
      <dgm:t>
        <a:bodyPr/>
        <a:lstStyle/>
        <a:p>
          <a:endParaRPr lang="en-US"/>
        </a:p>
      </dgm:t>
    </dgm:pt>
    <dgm:pt modelId="{65F9306F-CD12-4A5C-8C08-9200883A54AC}" type="sibTrans" cxnId="{CA4C77A3-F341-4B02-B53E-356AD1091EBC}">
      <dgm:prSet/>
      <dgm:spPr/>
      <dgm:t>
        <a:bodyPr/>
        <a:lstStyle/>
        <a:p>
          <a:endParaRPr lang="en-US"/>
        </a:p>
      </dgm:t>
    </dgm:pt>
    <dgm:pt modelId="{C0892254-BAA3-4D25-BF6D-B24184044DF3}">
      <dgm:prSet/>
      <dgm:spPr/>
      <dgm:t>
        <a:bodyPr/>
        <a:lstStyle/>
        <a:p>
          <a:pPr>
            <a:lnSpc>
              <a:spcPct val="100000"/>
            </a:lnSpc>
          </a:pPr>
          <a:r>
            <a:rPr lang="en-US" dirty="0"/>
            <a:t>Reduces the likelihood of disease or pests ruining a crop  </a:t>
          </a:r>
        </a:p>
      </dgm:t>
    </dgm:pt>
    <dgm:pt modelId="{542C8CE3-8E90-4793-A0D7-E52748BF1BC1}" type="parTrans" cxnId="{A71C3ACD-D4D5-4F09-B8A0-9B4AE556F3DB}">
      <dgm:prSet/>
      <dgm:spPr/>
      <dgm:t>
        <a:bodyPr/>
        <a:lstStyle/>
        <a:p>
          <a:endParaRPr lang="en-US"/>
        </a:p>
      </dgm:t>
    </dgm:pt>
    <dgm:pt modelId="{87CFA86C-2F08-446D-8FA0-9B2E06E4EC4D}" type="sibTrans" cxnId="{A71C3ACD-D4D5-4F09-B8A0-9B4AE556F3DB}">
      <dgm:prSet/>
      <dgm:spPr/>
      <dgm:t>
        <a:bodyPr/>
        <a:lstStyle/>
        <a:p>
          <a:endParaRPr lang="en-US"/>
        </a:p>
      </dgm:t>
    </dgm:pt>
    <dgm:pt modelId="{92FD714E-F384-4F80-BB31-5E6256F49A78}">
      <dgm:prSet/>
      <dgm:spPr/>
      <dgm:t>
        <a:bodyPr/>
        <a:lstStyle/>
        <a:p>
          <a:pPr>
            <a:lnSpc>
              <a:spcPct val="100000"/>
            </a:lnSpc>
          </a:pPr>
          <a:r>
            <a:rPr lang="en-US" dirty="0"/>
            <a:t>Improves soil structure by preventing the erosion of topsoil, and increases fertility</a:t>
          </a:r>
        </a:p>
      </dgm:t>
    </dgm:pt>
    <dgm:pt modelId="{90D1DD72-2A94-431F-8CDB-5FB98E4B2CD7}" type="parTrans" cxnId="{7C42C277-5928-4B80-98FC-51740AD95D55}">
      <dgm:prSet/>
      <dgm:spPr/>
      <dgm:t>
        <a:bodyPr/>
        <a:lstStyle/>
        <a:p>
          <a:endParaRPr lang="en-US"/>
        </a:p>
      </dgm:t>
    </dgm:pt>
    <dgm:pt modelId="{0562FAF1-0532-4145-BF2C-FA9B48A33513}" type="sibTrans" cxnId="{7C42C277-5928-4B80-98FC-51740AD95D55}">
      <dgm:prSet/>
      <dgm:spPr/>
      <dgm:t>
        <a:bodyPr/>
        <a:lstStyle/>
        <a:p>
          <a:endParaRPr lang="en-US"/>
        </a:p>
      </dgm:t>
    </dgm:pt>
    <dgm:pt modelId="{FF8DB88C-8AAD-427B-96B8-CFD4551991AA}">
      <dgm:prSet/>
      <dgm:spPr/>
      <dgm:t>
        <a:bodyPr/>
        <a:lstStyle/>
        <a:p>
          <a:pPr>
            <a:lnSpc>
              <a:spcPct val="100000"/>
            </a:lnSpc>
          </a:pPr>
          <a:r>
            <a:rPr lang="en-US" dirty="0"/>
            <a:t>Maintains a flow of different nutrients </a:t>
          </a:r>
        </a:p>
      </dgm:t>
    </dgm:pt>
    <dgm:pt modelId="{0CD60E9A-8601-4FA5-96CA-22E0EA24C03C}" type="parTrans" cxnId="{A49342AC-34A8-4061-A424-10F023544BC2}">
      <dgm:prSet/>
      <dgm:spPr/>
      <dgm:t>
        <a:bodyPr/>
        <a:lstStyle/>
        <a:p>
          <a:endParaRPr lang="en-US"/>
        </a:p>
      </dgm:t>
    </dgm:pt>
    <dgm:pt modelId="{70AF50A7-63D2-4777-B63C-34CA6FD7D95C}" type="sibTrans" cxnId="{A49342AC-34A8-4061-A424-10F023544BC2}">
      <dgm:prSet/>
      <dgm:spPr/>
      <dgm:t>
        <a:bodyPr/>
        <a:lstStyle/>
        <a:p>
          <a:endParaRPr lang="en-US"/>
        </a:p>
      </dgm:t>
    </dgm:pt>
    <dgm:pt modelId="{4CD44B0E-2464-4ECA-8710-6589577F5771}" type="pres">
      <dgm:prSet presAssocID="{4899953D-D737-4EC2-B84B-79E38067A1F6}" presName="root" presStyleCnt="0">
        <dgm:presLayoutVars>
          <dgm:dir/>
          <dgm:resizeHandles val="exact"/>
        </dgm:presLayoutVars>
      </dgm:prSet>
      <dgm:spPr/>
    </dgm:pt>
    <dgm:pt modelId="{028826CC-1E5B-49B5-9BD6-A533BF053F3D}" type="pres">
      <dgm:prSet presAssocID="{FA18D98F-562E-4126-A089-76B2522023BB}" presName="compNode" presStyleCnt="0"/>
      <dgm:spPr/>
    </dgm:pt>
    <dgm:pt modelId="{9D3CDB95-882B-4B67-8FE0-4CC72ADD4C67}" type="pres">
      <dgm:prSet presAssocID="{FA18D98F-562E-4126-A089-76B2522023BB}" presName="bgRect" presStyleLbl="bgShp" presStyleIdx="0" presStyleCnt="4"/>
      <dgm:spPr/>
    </dgm:pt>
    <dgm:pt modelId="{77D3D692-BAA3-4A4D-9FA8-12AF0E80EC9C}" type="pres">
      <dgm:prSet presAssocID="{FA18D98F-562E-4126-A089-76B2522023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Flowers in pot with solid fill"/>
        </a:ext>
      </dgm:extLst>
    </dgm:pt>
    <dgm:pt modelId="{9714CBD6-73A4-43FC-A351-D5B0CF5C99B0}" type="pres">
      <dgm:prSet presAssocID="{FA18D98F-562E-4126-A089-76B2522023BB}" presName="spaceRect" presStyleCnt="0"/>
      <dgm:spPr/>
    </dgm:pt>
    <dgm:pt modelId="{CAA85D0C-7E5D-4FD2-860D-7280984F3063}" type="pres">
      <dgm:prSet presAssocID="{FA18D98F-562E-4126-A089-76B2522023BB}" presName="parTx" presStyleLbl="revTx" presStyleIdx="0" presStyleCnt="4">
        <dgm:presLayoutVars>
          <dgm:chMax val="0"/>
          <dgm:chPref val="0"/>
        </dgm:presLayoutVars>
      </dgm:prSet>
      <dgm:spPr/>
    </dgm:pt>
    <dgm:pt modelId="{BADB100A-7741-4197-B391-9D3D55AA4822}" type="pres">
      <dgm:prSet presAssocID="{65F9306F-CD12-4A5C-8C08-9200883A54AC}" presName="sibTrans" presStyleCnt="0"/>
      <dgm:spPr/>
    </dgm:pt>
    <dgm:pt modelId="{45532153-59D5-4843-8403-EFB36BF7829B}" type="pres">
      <dgm:prSet presAssocID="{C0892254-BAA3-4D25-BF6D-B24184044DF3}" presName="compNode" presStyleCnt="0"/>
      <dgm:spPr/>
    </dgm:pt>
    <dgm:pt modelId="{5EE8D965-00D7-4A1B-8D57-0E9E73F033BF}" type="pres">
      <dgm:prSet presAssocID="{C0892254-BAA3-4D25-BF6D-B24184044DF3}" presName="bgRect" presStyleLbl="bgShp" presStyleIdx="1" presStyleCnt="4"/>
      <dgm:spPr/>
    </dgm:pt>
    <dgm:pt modelId="{D3A33F5D-F377-4935-AEB2-33F2E8EFE956}" type="pres">
      <dgm:prSet presAssocID="{C0892254-BAA3-4D25-BF6D-B24184044DF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Immunity with solid fill"/>
        </a:ext>
      </dgm:extLst>
    </dgm:pt>
    <dgm:pt modelId="{E2AB1F28-3B11-4F28-A823-F1FF8128BB50}" type="pres">
      <dgm:prSet presAssocID="{C0892254-BAA3-4D25-BF6D-B24184044DF3}" presName="spaceRect" presStyleCnt="0"/>
      <dgm:spPr/>
    </dgm:pt>
    <dgm:pt modelId="{0E7745C3-D2F8-4057-BA2E-63C905441C4D}" type="pres">
      <dgm:prSet presAssocID="{C0892254-BAA3-4D25-BF6D-B24184044DF3}" presName="parTx" presStyleLbl="revTx" presStyleIdx="1" presStyleCnt="4">
        <dgm:presLayoutVars>
          <dgm:chMax val="0"/>
          <dgm:chPref val="0"/>
        </dgm:presLayoutVars>
      </dgm:prSet>
      <dgm:spPr/>
    </dgm:pt>
    <dgm:pt modelId="{162179DD-8E80-4438-A9A9-700F045911F1}" type="pres">
      <dgm:prSet presAssocID="{87CFA86C-2F08-446D-8FA0-9B2E06E4EC4D}" presName="sibTrans" presStyleCnt="0"/>
      <dgm:spPr/>
    </dgm:pt>
    <dgm:pt modelId="{05251FAA-09DB-402A-8B38-6423FB80BC53}" type="pres">
      <dgm:prSet presAssocID="{92FD714E-F384-4F80-BB31-5E6256F49A78}" presName="compNode" presStyleCnt="0"/>
      <dgm:spPr/>
    </dgm:pt>
    <dgm:pt modelId="{EEBEF29D-1250-4738-A198-C7F6971C3E2F}" type="pres">
      <dgm:prSet presAssocID="{92FD714E-F384-4F80-BB31-5E6256F49A78}" presName="bgRect" presStyleLbl="bgShp" presStyleIdx="2" presStyleCnt="4"/>
      <dgm:spPr/>
    </dgm:pt>
    <dgm:pt modelId="{A43D1AA2-70E9-43EC-B922-7B7C066F4B4B}" type="pres">
      <dgm:prSet presAssocID="{92FD714E-F384-4F80-BB31-5E6256F49A78}" presName="iconRect" presStyleLbl="node1" presStyleIdx="2" presStyleCnt="4" custLinFactNeighborX="-6412" custLinFactNeighborY="-276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hand with plant with solid fill"/>
        </a:ext>
      </dgm:extLst>
    </dgm:pt>
    <dgm:pt modelId="{E18E85EA-0CD1-4A8A-81EA-AD09B7453EAE}" type="pres">
      <dgm:prSet presAssocID="{92FD714E-F384-4F80-BB31-5E6256F49A78}" presName="spaceRect" presStyleCnt="0"/>
      <dgm:spPr/>
    </dgm:pt>
    <dgm:pt modelId="{B62D7666-AF71-4BA9-AC95-EA032BB0C55C}" type="pres">
      <dgm:prSet presAssocID="{92FD714E-F384-4F80-BB31-5E6256F49A78}" presName="parTx" presStyleLbl="revTx" presStyleIdx="2" presStyleCnt="4">
        <dgm:presLayoutVars>
          <dgm:chMax val="0"/>
          <dgm:chPref val="0"/>
        </dgm:presLayoutVars>
      </dgm:prSet>
      <dgm:spPr/>
    </dgm:pt>
    <dgm:pt modelId="{472B392B-3DC3-4692-9960-66FE16860442}" type="pres">
      <dgm:prSet presAssocID="{0562FAF1-0532-4145-BF2C-FA9B48A33513}" presName="sibTrans" presStyleCnt="0"/>
      <dgm:spPr/>
    </dgm:pt>
    <dgm:pt modelId="{6DF7CB99-8824-477D-A457-6575D049C339}" type="pres">
      <dgm:prSet presAssocID="{FF8DB88C-8AAD-427B-96B8-CFD4551991AA}" presName="compNode" presStyleCnt="0"/>
      <dgm:spPr/>
    </dgm:pt>
    <dgm:pt modelId="{DAEADC36-F910-4638-8858-640FEE729753}" type="pres">
      <dgm:prSet presAssocID="{FF8DB88C-8AAD-427B-96B8-CFD4551991AA}" presName="bgRect" presStyleLbl="bgShp" presStyleIdx="3" presStyleCnt="4"/>
      <dgm:spPr/>
    </dgm:pt>
    <dgm:pt modelId="{7EB817FE-E994-4BA4-B6EE-D9E31E35C33F}" type="pres">
      <dgm:prSet presAssocID="{FF8DB88C-8AAD-427B-96B8-CFD4551991AA}"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Arrow circle with solid fill"/>
        </a:ext>
      </dgm:extLst>
    </dgm:pt>
    <dgm:pt modelId="{5B154884-E6E8-4CF2-8124-5AC5965DD54D}" type="pres">
      <dgm:prSet presAssocID="{FF8DB88C-8AAD-427B-96B8-CFD4551991AA}" presName="spaceRect" presStyleCnt="0"/>
      <dgm:spPr/>
    </dgm:pt>
    <dgm:pt modelId="{67E2BFB8-E899-41BE-A245-ECFDEA3CA4FA}" type="pres">
      <dgm:prSet presAssocID="{FF8DB88C-8AAD-427B-96B8-CFD4551991AA}" presName="parTx" presStyleLbl="revTx" presStyleIdx="3" presStyleCnt="4">
        <dgm:presLayoutVars>
          <dgm:chMax val="0"/>
          <dgm:chPref val="0"/>
        </dgm:presLayoutVars>
      </dgm:prSet>
      <dgm:spPr/>
    </dgm:pt>
  </dgm:ptLst>
  <dgm:cxnLst>
    <dgm:cxn modelId="{9EAE5520-07BC-4942-841D-BBD98BF2285E}" type="presOf" srcId="{FA18D98F-562E-4126-A089-76B2522023BB}" destId="{CAA85D0C-7E5D-4FD2-860D-7280984F3063}" srcOrd="0" destOrd="0" presId="urn:microsoft.com/office/officeart/2018/2/layout/IconVerticalSolidList"/>
    <dgm:cxn modelId="{65ED9A3D-7EE7-4C34-A5F5-3F5069FADFB1}" type="presOf" srcId="{FF8DB88C-8AAD-427B-96B8-CFD4551991AA}" destId="{67E2BFB8-E899-41BE-A245-ECFDEA3CA4FA}" srcOrd="0" destOrd="0" presId="urn:microsoft.com/office/officeart/2018/2/layout/IconVerticalSolidList"/>
    <dgm:cxn modelId="{7C42C277-5928-4B80-98FC-51740AD95D55}" srcId="{4899953D-D737-4EC2-B84B-79E38067A1F6}" destId="{92FD714E-F384-4F80-BB31-5E6256F49A78}" srcOrd="2" destOrd="0" parTransId="{90D1DD72-2A94-431F-8CDB-5FB98E4B2CD7}" sibTransId="{0562FAF1-0532-4145-BF2C-FA9B48A33513}"/>
    <dgm:cxn modelId="{104ABF9C-3103-4D38-8BAD-6562A03F8EA3}" type="presOf" srcId="{92FD714E-F384-4F80-BB31-5E6256F49A78}" destId="{B62D7666-AF71-4BA9-AC95-EA032BB0C55C}" srcOrd="0" destOrd="0" presId="urn:microsoft.com/office/officeart/2018/2/layout/IconVerticalSolidList"/>
    <dgm:cxn modelId="{D38F05A3-0502-4158-87BC-7BC5DB34E317}" type="presOf" srcId="{4899953D-D737-4EC2-B84B-79E38067A1F6}" destId="{4CD44B0E-2464-4ECA-8710-6589577F5771}" srcOrd="0" destOrd="0" presId="urn:microsoft.com/office/officeart/2018/2/layout/IconVerticalSolidList"/>
    <dgm:cxn modelId="{CA4C77A3-F341-4B02-B53E-356AD1091EBC}" srcId="{4899953D-D737-4EC2-B84B-79E38067A1F6}" destId="{FA18D98F-562E-4126-A089-76B2522023BB}" srcOrd="0" destOrd="0" parTransId="{1AC825F1-A166-4E54-B2CE-F862602C3911}" sibTransId="{65F9306F-CD12-4A5C-8C08-9200883A54AC}"/>
    <dgm:cxn modelId="{A49342AC-34A8-4061-A424-10F023544BC2}" srcId="{4899953D-D737-4EC2-B84B-79E38067A1F6}" destId="{FF8DB88C-8AAD-427B-96B8-CFD4551991AA}" srcOrd="3" destOrd="0" parTransId="{0CD60E9A-8601-4FA5-96CA-22E0EA24C03C}" sibTransId="{70AF50A7-63D2-4777-B63C-34CA6FD7D95C}"/>
    <dgm:cxn modelId="{C31D6FBF-AFBF-4B66-AD1F-AE1FA1C54397}" type="presOf" srcId="{C0892254-BAA3-4D25-BF6D-B24184044DF3}" destId="{0E7745C3-D2F8-4057-BA2E-63C905441C4D}" srcOrd="0" destOrd="0" presId="urn:microsoft.com/office/officeart/2018/2/layout/IconVerticalSolidList"/>
    <dgm:cxn modelId="{A71C3ACD-D4D5-4F09-B8A0-9B4AE556F3DB}" srcId="{4899953D-D737-4EC2-B84B-79E38067A1F6}" destId="{C0892254-BAA3-4D25-BF6D-B24184044DF3}" srcOrd="1" destOrd="0" parTransId="{542C8CE3-8E90-4793-A0D7-E52748BF1BC1}" sibTransId="{87CFA86C-2F08-446D-8FA0-9B2E06E4EC4D}"/>
    <dgm:cxn modelId="{992F04B2-A41D-438B-9EC8-46787688A8F4}" type="presParOf" srcId="{4CD44B0E-2464-4ECA-8710-6589577F5771}" destId="{028826CC-1E5B-49B5-9BD6-A533BF053F3D}" srcOrd="0" destOrd="0" presId="urn:microsoft.com/office/officeart/2018/2/layout/IconVerticalSolidList"/>
    <dgm:cxn modelId="{6D9DB8D5-579F-43CD-8CB7-51AB24E2B28C}" type="presParOf" srcId="{028826CC-1E5B-49B5-9BD6-A533BF053F3D}" destId="{9D3CDB95-882B-4B67-8FE0-4CC72ADD4C67}" srcOrd="0" destOrd="0" presId="urn:microsoft.com/office/officeart/2018/2/layout/IconVerticalSolidList"/>
    <dgm:cxn modelId="{07498124-1284-4667-8FC2-A9C681EF258A}" type="presParOf" srcId="{028826CC-1E5B-49B5-9BD6-A533BF053F3D}" destId="{77D3D692-BAA3-4A4D-9FA8-12AF0E80EC9C}" srcOrd="1" destOrd="0" presId="urn:microsoft.com/office/officeart/2018/2/layout/IconVerticalSolidList"/>
    <dgm:cxn modelId="{FBC6E4AA-30E4-41D1-ADE9-53A326791E32}" type="presParOf" srcId="{028826CC-1E5B-49B5-9BD6-A533BF053F3D}" destId="{9714CBD6-73A4-43FC-A351-D5B0CF5C99B0}" srcOrd="2" destOrd="0" presId="urn:microsoft.com/office/officeart/2018/2/layout/IconVerticalSolidList"/>
    <dgm:cxn modelId="{9729BF11-F905-4E28-A993-64FFF1450ACE}" type="presParOf" srcId="{028826CC-1E5B-49B5-9BD6-A533BF053F3D}" destId="{CAA85D0C-7E5D-4FD2-860D-7280984F3063}" srcOrd="3" destOrd="0" presId="urn:microsoft.com/office/officeart/2018/2/layout/IconVerticalSolidList"/>
    <dgm:cxn modelId="{99096051-56EB-4B55-B0E8-A619290562D2}" type="presParOf" srcId="{4CD44B0E-2464-4ECA-8710-6589577F5771}" destId="{BADB100A-7741-4197-B391-9D3D55AA4822}" srcOrd="1" destOrd="0" presId="urn:microsoft.com/office/officeart/2018/2/layout/IconVerticalSolidList"/>
    <dgm:cxn modelId="{22A29957-38DA-4779-9233-EC616D6B29CD}" type="presParOf" srcId="{4CD44B0E-2464-4ECA-8710-6589577F5771}" destId="{45532153-59D5-4843-8403-EFB36BF7829B}" srcOrd="2" destOrd="0" presId="urn:microsoft.com/office/officeart/2018/2/layout/IconVerticalSolidList"/>
    <dgm:cxn modelId="{570BB083-0687-48DA-8C4B-02BD6C3A4980}" type="presParOf" srcId="{45532153-59D5-4843-8403-EFB36BF7829B}" destId="{5EE8D965-00D7-4A1B-8D57-0E9E73F033BF}" srcOrd="0" destOrd="0" presId="urn:microsoft.com/office/officeart/2018/2/layout/IconVerticalSolidList"/>
    <dgm:cxn modelId="{1196DB07-A930-49F2-BC5D-3496740956CC}" type="presParOf" srcId="{45532153-59D5-4843-8403-EFB36BF7829B}" destId="{D3A33F5D-F377-4935-AEB2-33F2E8EFE956}" srcOrd="1" destOrd="0" presId="urn:microsoft.com/office/officeart/2018/2/layout/IconVerticalSolidList"/>
    <dgm:cxn modelId="{75B64A06-4624-40B3-AF6A-BDACE4BB8B15}" type="presParOf" srcId="{45532153-59D5-4843-8403-EFB36BF7829B}" destId="{E2AB1F28-3B11-4F28-A823-F1FF8128BB50}" srcOrd="2" destOrd="0" presId="urn:microsoft.com/office/officeart/2018/2/layout/IconVerticalSolidList"/>
    <dgm:cxn modelId="{E2FCE802-0058-47D5-A230-F8C79018E1A4}" type="presParOf" srcId="{45532153-59D5-4843-8403-EFB36BF7829B}" destId="{0E7745C3-D2F8-4057-BA2E-63C905441C4D}" srcOrd="3" destOrd="0" presId="urn:microsoft.com/office/officeart/2018/2/layout/IconVerticalSolidList"/>
    <dgm:cxn modelId="{4B57150F-3E58-425C-A6DF-ED3B4C4ABD34}" type="presParOf" srcId="{4CD44B0E-2464-4ECA-8710-6589577F5771}" destId="{162179DD-8E80-4438-A9A9-700F045911F1}" srcOrd="3" destOrd="0" presId="urn:microsoft.com/office/officeart/2018/2/layout/IconVerticalSolidList"/>
    <dgm:cxn modelId="{20036DB1-6A10-489F-8B9A-FB00A3800243}" type="presParOf" srcId="{4CD44B0E-2464-4ECA-8710-6589577F5771}" destId="{05251FAA-09DB-402A-8B38-6423FB80BC53}" srcOrd="4" destOrd="0" presId="urn:microsoft.com/office/officeart/2018/2/layout/IconVerticalSolidList"/>
    <dgm:cxn modelId="{9BB3FC4F-4170-45E8-BC3B-ED275E82D8A0}" type="presParOf" srcId="{05251FAA-09DB-402A-8B38-6423FB80BC53}" destId="{EEBEF29D-1250-4738-A198-C7F6971C3E2F}" srcOrd="0" destOrd="0" presId="urn:microsoft.com/office/officeart/2018/2/layout/IconVerticalSolidList"/>
    <dgm:cxn modelId="{8D386D87-B0AC-402C-8CE9-C698A3F9E336}" type="presParOf" srcId="{05251FAA-09DB-402A-8B38-6423FB80BC53}" destId="{A43D1AA2-70E9-43EC-B922-7B7C066F4B4B}" srcOrd="1" destOrd="0" presId="urn:microsoft.com/office/officeart/2018/2/layout/IconVerticalSolidList"/>
    <dgm:cxn modelId="{821081A1-6327-4D42-9527-8E5FB05D0802}" type="presParOf" srcId="{05251FAA-09DB-402A-8B38-6423FB80BC53}" destId="{E18E85EA-0CD1-4A8A-81EA-AD09B7453EAE}" srcOrd="2" destOrd="0" presId="urn:microsoft.com/office/officeart/2018/2/layout/IconVerticalSolidList"/>
    <dgm:cxn modelId="{4AA0073B-8ADA-42CE-A271-F83F1FC1EF8B}" type="presParOf" srcId="{05251FAA-09DB-402A-8B38-6423FB80BC53}" destId="{B62D7666-AF71-4BA9-AC95-EA032BB0C55C}" srcOrd="3" destOrd="0" presId="urn:microsoft.com/office/officeart/2018/2/layout/IconVerticalSolidList"/>
    <dgm:cxn modelId="{1F466AA5-70F6-48CF-B070-4AA705C82100}" type="presParOf" srcId="{4CD44B0E-2464-4ECA-8710-6589577F5771}" destId="{472B392B-3DC3-4692-9960-66FE16860442}" srcOrd="5" destOrd="0" presId="urn:microsoft.com/office/officeart/2018/2/layout/IconVerticalSolidList"/>
    <dgm:cxn modelId="{F30253C9-54C6-4B6C-B422-7A33A79781ED}" type="presParOf" srcId="{4CD44B0E-2464-4ECA-8710-6589577F5771}" destId="{6DF7CB99-8824-477D-A457-6575D049C339}" srcOrd="6" destOrd="0" presId="urn:microsoft.com/office/officeart/2018/2/layout/IconVerticalSolidList"/>
    <dgm:cxn modelId="{ED0C7D17-E393-4D99-A3F5-8081C3FACA76}" type="presParOf" srcId="{6DF7CB99-8824-477D-A457-6575D049C339}" destId="{DAEADC36-F910-4638-8858-640FEE729753}" srcOrd="0" destOrd="0" presId="urn:microsoft.com/office/officeart/2018/2/layout/IconVerticalSolidList"/>
    <dgm:cxn modelId="{E80BFA2A-0E24-4999-B68F-322C375E37D3}" type="presParOf" srcId="{6DF7CB99-8824-477D-A457-6575D049C339}" destId="{7EB817FE-E994-4BA4-B6EE-D9E31E35C33F}" srcOrd="1" destOrd="0" presId="urn:microsoft.com/office/officeart/2018/2/layout/IconVerticalSolidList"/>
    <dgm:cxn modelId="{9CD6A743-620B-491C-A8F9-42FEF335033F}" type="presParOf" srcId="{6DF7CB99-8824-477D-A457-6575D049C339}" destId="{5B154884-E6E8-4CF2-8124-5AC5965DD54D}" srcOrd="2" destOrd="0" presId="urn:microsoft.com/office/officeart/2018/2/layout/IconVerticalSolidList"/>
    <dgm:cxn modelId="{C3C4F88B-B780-45F8-80CE-5629F21FCC4A}" type="presParOf" srcId="{6DF7CB99-8824-477D-A457-6575D049C339}" destId="{67E2BFB8-E899-41BE-A245-ECFDEA3CA4F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08433-1103-4F17-AF21-38D0F48458F2}">
      <dsp:nvSpPr>
        <dsp:cNvPr id="0" name=""/>
        <dsp:cNvSpPr/>
      </dsp:nvSpPr>
      <dsp:spPr>
        <a:xfrm>
          <a:off x="0" y="297179"/>
          <a:ext cx="606148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Heavy machinery</a:t>
          </a:r>
          <a:endParaRPr lang="en-US" sz="3200" kern="1200" dirty="0"/>
        </a:p>
      </dsp:txBody>
      <dsp:txXfrm>
        <a:off x="37467" y="334646"/>
        <a:ext cx="5986546" cy="692586"/>
      </dsp:txXfrm>
    </dsp:sp>
    <dsp:sp modelId="{7FC02332-F5C1-48A6-B869-7E0CC4C4ADEB}">
      <dsp:nvSpPr>
        <dsp:cNvPr id="0" name=""/>
        <dsp:cNvSpPr/>
      </dsp:nvSpPr>
      <dsp:spPr>
        <a:xfrm>
          <a:off x="0" y="1156859"/>
          <a:ext cx="606148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t> Chemical pesticides and fertilisers</a:t>
          </a:r>
          <a:endParaRPr lang="en-US" sz="3200" kern="1200" dirty="0"/>
        </a:p>
      </dsp:txBody>
      <dsp:txXfrm>
        <a:off x="37467" y="1194326"/>
        <a:ext cx="5986546" cy="692586"/>
      </dsp:txXfrm>
    </dsp:sp>
    <dsp:sp modelId="{5F07CC26-2ADC-4487-BB00-89CBC3F077D4}">
      <dsp:nvSpPr>
        <dsp:cNvPr id="0" name=""/>
        <dsp:cNvSpPr/>
      </dsp:nvSpPr>
      <dsp:spPr>
        <a:xfrm>
          <a:off x="0" y="2016539"/>
          <a:ext cx="606148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Overirrigation</a:t>
          </a:r>
          <a:endParaRPr lang="en-US" sz="3200" kern="1200"/>
        </a:p>
      </dsp:txBody>
      <dsp:txXfrm>
        <a:off x="37467" y="2054006"/>
        <a:ext cx="5986546" cy="692586"/>
      </dsp:txXfrm>
    </dsp:sp>
    <dsp:sp modelId="{B0210D34-B1B3-46AC-890C-14A466F4CED0}">
      <dsp:nvSpPr>
        <dsp:cNvPr id="0" name=""/>
        <dsp:cNvSpPr/>
      </dsp:nvSpPr>
      <dsp:spPr>
        <a:xfrm>
          <a:off x="0" y="2876220"/>
          <a:ext cx="606148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Tilling</a:t>
          </a:r>
          <a:endParaRPr lang="en-US" sz="3200" kern="1200"/>
        </a:p>
      </dsp:txBody>
      <dsp:txXfrm>
        <a:off x="37467" y="2913687"/>
        <a:ext cx="5986546" cy="692586"/>
      </dsp:txXfrm>
    </dsp:sp>
    <dsp:sp modelId="{306D40A3-9ACA-4A1D-A59D-ABC597ECC34A}">
      <dsp:nvSpPr>
        <dsp:cNvPr id="0" name=""/>
        <dsp:cNvSpPr/>
      </dsp:nvSpPr>
      <dsp:spPr>
        <a:xfrm>
          <a:off x="0" y="3735900"/>
          <a:ext cx="6061480" cy="76752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a:t>Monoculture</a:t>
          </a:r>
          <a:endParaRPr lang="en-US" sz="3200" kern="1200"/>
        </a:p>
      </dsp:txBody>
      <dsp:txXfrm>
        <a:off x="37467" y="3773367"/>
        <a:ext cx="5986546" cy="69258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CDB95-882B-4B67-8FE0-4CC72ADD4C67}">
      <dsp:nvSpPr>
        <dsp:cNvPr id="0" name=""/>
        <dsp:cNvSpPr/>
      </dsp:nvSpPr>
      <dsp:spPr>
        <a:xfrm>
          <a:off x="0" y="1676"/>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3D692-BAA3-4A4D-9FA8-12AF0E80EC9C}">
      <dsp:nvSpPr>
        <dsp:cNvPr id="0" name=""/>
        <dsp:cNvSpPr/>
      </dsp:nvSpPr>
      <dsp:spPr>
        <a:xfrm>
          <a:off x="256981" y="192819"/>
          <a:ext cx="467239" cy="467239"/>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85D0C-7E5D-4FD2-860D-7280984F3063}">
      <dsp:nvSpPr>
        <dsp:cNvPr id="0" name=""/>
        <dsp:cNvSpPr/>
      </dsp:nvSpPr>
      <dsp:spPr>
        <a:xfrm>
          <a:off x="981202" y="1676"/>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dirty="0"/>
            <a:t>Protects the topsoil and reduces likelihood of erosion</a:t>
          </a:r>
        </a:p>
      </dsp:txBody>
      <dsp:txXfrm>
        <a:off x="981202" y="1676"/>
        <a:ext cx="8891668" cy="849525"/>
      </dsp:txXfrm>
    </dsp:sp>
    <dsp:sp modelId="{5EE8D965-00D7-4A1B-8D57-0E9E73F033BF}">
      <dsp:nvSpPr>
        <dsp:cNvPr id="0" name=""/>
        <dsp:cNvSpPr/>
      </dsp:nvSpPr>
      <dsp:spPr>
        <a:xfrm>
          <a:off x="0" y="1063583"/>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33F5D-F377-4935-AEB2-33F2E8EFE956}">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745C3-D2F8-4057-BA2E-63C905441C4D}">
      <dsp:nvSpPr>
        <dsp:cNvPr id="0" name=""/>
        <dsp:cNvSpPr/>
      </dsp:nvSpPr>
      <dsp:spPr>
        <a:xfrm>
          <a:off x="981202" y="1063583"/>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dirty="0"/>
            <a:t>Suppresses growth of weeds</a:t>
          </a:r>
        </a:p>
      </dsp:txBody>
      <dsp:txXfrm>
        <a:off x="981202" y="1063583"/>
        <a:ext cx="8891668" cy="849525"/>
      </dsp:txXfrm>
    </dsp:sp>
    <dsp:sp modelId="{EEBEF29D-1250-4738-A198-C7F6971C3E2F}">
      <dsp:nvSpPr>
        <dsp:cNvPr id="0" name=""/>
        <dsp:cNvSpPr/>
      </dsp:nvSpPr>
      <dsp:spPr>
        <a:xfrm>
          <a:off x="0" y="2125490"/>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1AA2-70E9-43EC-B922-7B7C066F4B4B}">
      <dsp:nvSpPr>
        <dsp:cNvPr id="0" name=""/>
        <dsp:cNvSpPr/>
      </dsp:nvSpPr>
      <dsp:spPr>
        <a:xfrm>
          <a:off x="227022" y="2303724"/>
          <a:ext cx="467239" cy="4672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D7666-AF71-4BA9-AC95-EA032BB0C55C}">
      <dsp:nvSpPr>
        <dsp:cNvPr id="0" name=""/>
        <dsp:cNvSpPr/>
      </dsp:nvSpPr>
      <dsp:spPr>
        <a:xfrm>
          <a:off x="981202" y="2125490"/>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dirty="0"/>
            <a:t>Improves soil health by adding organic matter and increasing biodiversity</a:t>
          </a:r>
        </a:p>
      </dsp:txBody>
      <dsp:txXfrm>
        <a:off x="981202" y="2125490"/>
        <a:ext cx="8891668" cy="849525"/>
      </dsp:txXfrm>
    </dsp:sp>
    <dsp:sp modelId="{DAEADC36-F910-4638-8858-640FEE729753}">
      <dsp:nvSpPr>
        <dsp:cNvPr id="0" name=""/>
        <dsp:cNvSpPr/>
      </dsp:nvSpPr>
      <dsp:spPr>
        <a:xfrm>
          <a:off x="0" y="3187398"/>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817FE-E994-4BA4-B6EE-D9E31E35C33F}">
      <dsp:nvSpPr>
        <dsp:cNvPr id="0" name=""/>
        <dsp:cNvSpPr/>
      </dsp:nvSpPr>
      <dsp:spPr>
        <a:xfrm>
          <a:off x="256981" y="3378541"/>
          <a:ext cx="467239" cy="467239"/>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2BFB8-E899-41BE-A245-ECFDEA3CA4FA}">
      <dsp:nvSpPr>
        <dsp:cNvPr id="0" name=""/>
        <dsp:cNvSpPr/>
      </dsp:nvSpPr>
      <dsp:spPr>
        <a:xfrm>
          <a:off x="981202" y="3187398"/>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dirty="0"/>
            <a:t>Enhances nutrients within the soil</a:t>
          </a:r>
        </a:p>
      </dsp:txBody>
      <dsp:txXfrm>
        <a:off x="981202" y="3187398"/>
        <a:ext cx="8891668" cy="84952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D1604F-0080-4C58-B296-A8F9CE0C7E1C}">
      <dsp:nvSpPr>
        <dsp:cNvPr id="0" name=""/>
        <dsp:cNvSpPr/>
      </dsp:nvSpPr>
      <dsp:spPr>
        <a:xfrm>
          <a:off x="0" y="0"/>
          <a:ext cx="7898130" cy="835443"/>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Aggressive VS Sustainable Agriculture; make a poster explaining what they are and the pros and cons of each</a:t>
          </a:r>
          <a:endParaRPr lang="en-US" sz="2200" kern="1200" dirty="0"/>
        </a:p>
      </dsp:txBody>
      <dsp:txXfrm>
        <a:off x="24469" y="24469"/>
        <a:ext cx="6926027" cy="786505"/>
      </dsp:txXfrm>
    </dsp:sp>
    <dsp:sp modelId="{1743BCF8-6B28-496F-8554-59A583454FB4}">
      <dsp:nvSpPr>
        <dsp:cNvPr id="0" name=""/>
        <dsp:cNvSpPr/>
      </dsp:nvSpPr>
      <dsp:spPr>
        <a:xfrm>
          <a:off x="661468" y="987342"/>
          <a:ext cx="7898130" cy="835443"/>
        </a:xfrm>
        <a:prstGeom prst="roundRect">
          <a:avLst>
            <a:gd name="adj" fmla="val 100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Explain how unsustainable soil usage will have negative impacts on future generations</a:t>
          </a:r>
          <a:endParaRPr lang="en-US" sz="2200" kern="1200" dirty="0"/>
        </a:p>
      </dsp:txBody>
      <dsp:txXfrm>
        <a:off x="685937" y="1011811"/>
        <a:ext cx="6644685" cy="786505"/>
      </dsp:txXfrm>
    </dsp:sp>
    <dsp:sp modelId="{9D33F9BB-7EA8-498C-86EE-901059074841}">
      <dsp:nvSpPr>
        <dsp:cNvPr id="0" name=""/>
        <dsp:cNvSpPr/>
      </dsp:nvSpPr>
      <dsp:spPr>
        <a:xfrm>
          <a:off x="1313064" y="1974684"/>
          <a:ext cx="7898130" cy="835443"/>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a:t>Consider how soil properties would likely differ in the UK and in Sub-Saharan Africa;</a:t>
          </a:r>
          <a:endParaRPr lang="en-US" sz="2200" kern="1200"/>
        </a:p>
      </dsp:txBody>
      <dsp:txXfrm>
        <a:off x="1337533" y="1999153"/>
        <a:ext cx="6654558" cy="786505"/>
      </dsp:txXfrm>
    </dsp:sp>
    <dsp:sp modelId="{857FE90B-E663-438E-B95D-CAAD98E3D593}">
      <dsp:nvSpPr>
        <dsp:cNvPr id="0" name=""/>
        <dsp:cNvSpPr/>
      </dsp:nvSpPr>
      <dsp:spPr>
        <a:xfrm>
          <a:off x="1974532" y="2962026"/>
          <a:ext cx="7898130" cy="835443"/>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And, the effect that this would have on food security and agricultural practices in these places</a:t>
          </a:r>
          <a:endParaRPr lang="en-US" sz="2200" kern="1200" dirty="0"/>
        </a:p>
      </dsp:txBody>
      <dsp:txXfrm>
        <a:off x="1999001" y="2986495"/>
        <a:ext cx="6644685" cy="786505"/>
      </dsp:txXfrm>
    </dsp:sp>
    <dsp:sp modelId="{89EDE847-6132-4A23-8BED-97F4D7B30101}">
      <dsp:nvSpPr>
        <dsp:cNvPr id="0" name=""/>
        <dsp:cNvSpPr/>
      </dsp:nvSpPr>
      <dsp:spPr>
        <a:xfrm>
          <a:off x="7355092" y="639873"/>
          <a:ext cx="543038" cy="543038"/>
        </a:xfrm>
        <a:prstGeom prst="downArrow">
          <a:avLst>
            <a:gd name="adj1" fmla="val 55000"/>
            <a:gd name="adj2" fmla="val 45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7477276" y="639873"/>
        <a:ext cx="298670" cy="408636"/>
      </dsp:txXfrm>
    </dsp:sp>
    <dsp:sp modelId="{04C86FC5-BD5E-42C1-B110-C70F2D6E8D30}">
      <dsp:nvSpPr>
        <dsp:cNvPr id="0" name=""/>
        <dsp:cNvSpPr/>
      </dsp:nvSpPr>
      <dsp:spPr>
        <a:xfrm>
          <a:off x="8016560" y="1627215"/>
          <a:ext cx="543038" cy="543038"/>
        </a:xfrm>
        <a:prstGeom prst="downArrow">
          <a:avLst>
            <a:gd name="adj1" fmla="val 55000"/>
            <a:gd name="adj2" fmla="val 45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138744" y="1627215"/>
        <a:ext cx="298670" cy="408636"/>
      </dsp:txXfrm>
    </dsp:sp>
    <dsp:sp modelId="{3BB14733-BCC2-41F8-8CF7-D4FBE6AF850A}">
      <dsp:nvSpPr>
        <dsp:cNvPr id="0" name=""/>
        <dsp:cNvSpPr/>
      </dsp:nvSpPr>
      <dsp:spPr>
        <a:xfrm>
          <a:off x="8668156" y="2614558"/>
          <a:ext cx="543038" cy="543038"/>
        </a:xfrm>
        <a:prstGeom prst="downArrow">
          <a:avLst>
            <a:gd name="adj1" fmla="val 55000"/>
            <a:gd name="adj2" fmla="val 45000"/>
          </a:avLst>
        </a:prstGeom>
        <a:solidFill>
          <a:schemeClr val="accent4">
            <a:tint val="40000"/>
            <a:alpha val="90000"/>
            <a:hueOff val="0"/>
            <a:satOff val="0"/>
            <a:lumOff val="0"/>
            <a:alphaOff val="0"/>
          </a:schemeClr>
        </a:solidFill>
        <a:ln w="1905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790340" y="2614558"/>
        <a:ext cx="298670" cy="40863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8E169-8680-4412-BFB5-F0834BC43AFE}">
      <dsp:nvSpPr>
        <dsp:cNvPr id="0" name=""/>
        <dsp:cNvSpPr/>
      </dsp:nvSpPr>
      <dsp:spPr>
        <a:xfrm>
          <a:off x="0" y="69510"/>
          <a:ext cx="11399519" cy="994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There are many different geoscience disciplines and areas of study which involve Soils! If soil science is of interest to you, perhaps you may be interested in:</a:t>
          </a:r>
          <a:endParaRPr lang="en-US" sz="2500" kern="1200"/>
        </a:p>
      </dsp:txBody>
      <dsp:txXfrm>
        <a:off x="48547" y="118057"/>
        <a:ext cx="11302425" cy="897406"/>
      </dsp:txXfrm>
    </dsp:sp>
    <dsp:sp modelId="{091D1BAA-E748-42C0-85BF-147993823CE6}">
      <dsp:nvSpPr>
        <dsp:cNvPr id="0" name=""/>
        <dsp:cNvSpPr/>
      </dsp:nvSpPr>
      <dsp:spPr>
        <a:xfrm>
          <a:off x="0" y="1064010"/>
          <a:ext cx="11399519" cy="2794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1935" tIns="31750" rIns="177800" bIns="31750" numCol="1" spcCol="1270" anchor="t" anchorCtr="0">
          <a:noAutofit/>
        </a:bodyPr>
        <a:lstStyle/>
        <a:p>
          <a:pPr marL="228600" lvl="1" indent="-228600" algn="l" defTabSz="889000">
            <a:lnSpc>
              <a:spcPct val="90000"/>
            </a:lnSpc>
            <a:spcBef>
              <a:spcPct val="0"/>
            </a:spcBef>
            <a:spcAft>
              <a:spcPct val="20000"/>
            </a:spcAft>
            <a:buChar char="•"/>
          </a:pPr>
          <a:r>
            <a:rPr lang="en-GB" sz="2000" b="1" kern="1200" dirty="0"/>
            <a:t>Geomicrobiology-</a:t>
          </a:r>
          <a:r>
            <a:rPr lang="en-GB" sz="2000" kern="1200" dirty="0"/>
            <a:t> </a:t>
          </a:r>
          <a:r>
            <a:rPr lang="en-US" sz="2000" kern="1200" dirty="0"/>
            <a:t>the study of the interactions between microorganisms and the Earth's geological processes and materials.</a:t>
          </a:r>
        </a:p>
        <a:p>
          <a:pPr marL="228600" lvl="1" indent="-228600" algn="l" defTabSz="889000">
            <a:lnSpc>
              <a:spcPct val="90000"/>
            </a:lnSpc>
            <a:spcBef>
              <a:spcPct val="0"/>
            </a:spcBef>
            <a:spcAft>
              <a:spcPct val="20000"/>
            </a:spcAft>
            <a:buChar char="•"/>
          </a:pPr>
          <a:r>
            <a:rPr lang="en-GB" sz="2000" b="1" kern="1200"/>
            <a:t>DEFRA-</a:t>
          </a:r>
          <a:r>
            <a:rPr lang="en-GB" sz="2000" kern="1200"/>
            <a:t> the UK government Department for the Environment, Food, and Rural Affairs. </a:t>
          </a:r>
          <a:r>
            <a:rPr lang="en-US" sz="2000" kern="1200"/>
            <a:t>Play a central role in shaping and implementing policies to protect the environment, promote sustainable agriculture and fisheries, and support rural communities in the UK</a:t>
          </a:r>
        </a:p>
        <a:p>
          <a:pPr marL="228600" lvl="1" indent="-228600" algn="l" defTabSz="889000">
            <a:lnSpc>
              <a:spcPct val="90000"/>
            </a:lnSpc>
            <a:spcBef>
              <a:spcPct val="0"/>
            </a:spcBef>
            <a:spcAft>
              <a:spcPct val="20000"/>
            </a:spcAft>
            <a:buChar char="•"/>
          </a:pPr>
          <a:r>
            <a:rPr lang="en-GB" sz="2000" b="1" kern="1200"/>
            <a:t>Geotechnical Engineer- </a:t>
          </a:r>
          <a:r>
            <a:rPr lang="en-US" sz="2000" kern="1200"/>
            <a:t>assess soil properties for construction projects. They determine soil stability and design foundations for buildings, bridges, and other infrastructure.</a:t>
          </a:r>
        </a:p>
        <a:p>
          <a:pPr marL="228600" lvl="1" indent="-228600" algn="l" defTabSz="889000">
            <a:lnSpc>
              <a:spcPct val="90000"/>
            </a:lnSpc>
            <a:spcBef>
              <a:spcPct val="0"/>
            </a:spcBef>
            <a:spcAft>
              <a:spcPct val="20000"/>
            </a:spcAft>
            <a:buChar char="•"/>
          </a:pPr>
          <a:r>
            <a:rPr lang="en-GB" sz="2000" b="1" kern="1200"/>
            <a:t>Agricultural Scientist- </a:t>
          </a:r>
          <a:r>
            <a:rPr lang="en-US" sz="2000" kern="1200"/>
            <a:t>studying soil composition, fertility, and most importantly, its interaction with crops. They work on improving agricultural productivity and sustainability practices.</a:t>
          </a:r>
        </a:p>
      </dsp:txBody>
      <dsp:txXfrm>
        <a:off x="0" y="1064010"/>
        <a:ext cx="11399519" cy="2794500"/>
      </dsp:txXfrm>
    </dsp:sp>
    <dsp:sp modelId="{6D6DD2ED-7C11-48F0-9DAD-C96D8EF359CF}">
      <dsp:nvSpPr>
        <dsp:cNvPr id="0" name=""/>
        <dsp:cNvSpPr/>
      </dsp:nvSpPr>
      <dsp:spPr>
        <a:xfrm>
          <a:off x="0" y="3858510"/>
          <a:ext cx="11399519" cy="994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a:t>As you can see, Soil influences many different practices of life and different career paths! From the food we eat, to the ground we build our houses on. Soil is important!</a:t>
          </a:r>
        </a:p>
      </dsp:txBody>
      <dsp:txXfrm>
        <a:off x="48547" y="3907057"/>
        <a:ext cx="11302425" cy="8974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86CC5-2BFB-4CC5-9F24-364F80A4B867}">
      <dsp:nvSpPr>
        <dsp:cNvPr id="0" name=""/>
        <dsp:cNvSpPr/>
      </dsp:nvSpPr>
      <dsp:spPr>
        <a:xfrm>
          <a:off x="900549" y="533063"/>
          <a:ext cx="1440137" cy="14401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6B5422-9081-4B13-B524-501268B001D4}">
      <dsp:nvSpPr>
        <dsp:cNvPr id="0" name=""/>
        <dsp:cNvSpPr/>
      </dsp:nvSpPr>
      <dsp:spPr>
        <a:xfrm>
          <a:off x="20465" y="2422077"/>
          <a:ext cx="320030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Nutrient depletion- </a:t>
          </a:r>
          <a:r>
            <a:rPr lang="en-GB" sz="1400" b="0" kern="1200" dirty="0"/>
            <a:t>different plants have different nutritional requirements so take specific nutrients from the soil, continuous growth of the same crop can lead to an imbalance of nutrients within the soil.</a:t>
          </a:r>
          <a:endParaRPr lang="en-US" sz="1400" kern="1200" dirty="0"/>
        </a:p>
      </dsp:txBody>
      <dsp:txXfrm>
        <a:off x="20465" y="2422077"/>
        <a:ext cx="3200305" cy="1102500"/>
      </dsp:txXfrm>
    </dsp:sp>
    <dsp:sp modelId="{8223B75B-D172-42F5-81C7-819D2B4B9128}">
      <dsp:nvSpPr>
        <dsp:cNvPr id="0" name=""/>
        <dsp:cNvSpPr/>
      </dsp:nvSpPr>
      <dsp:spPr>
        <a:xfrm>
          <a:off x="4660907" y="533063"/>
          <a:ext cx="1440137" cy="14401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FCC321-8883-44BB-890F-5FCFE7F39657}">
      <dsp:nvSpPr>
        <dsp:cNvPr id="0" name=""/>
        <dsp:cNvSpPr/>
      </dsp:nvSpPr>
      <dsp:spPr>
        <a:xfrm>
          <a:off x="3780823" y="2422077"/>
          <a:ext cx="320030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Decreased biodiversity and organic matter- </a:t>
          </a:r>
          <a:r>
            <a:rPr lang="en-GB" sz="1400" b="0" kern="1200" dirty="0"/>
            <a:t>a more biodiverse crop improves soil health through the range of OM and nutrients they add to the microbiome.</a:t>
          </a:r>
          <a:endParaRPr lang="en-US" sz="1400" kern="1200" dirty="0"/>
        </a:p>
      </dsp:txBody>
      <dsp:txXfrm>
        <a:off x="3780823" y="2422077"/>
        <a:ext cx="3200305" cy="1102500"/>
      </dsp:txXfrm>
    </dsp:sp>
    <dsp:sp modelId="{728FDB06-2576-4818-96F6-FC831437BBC6}">
      <dsp:nvSpPr>
        <dsp:cNvPr id="0" name=""/>
        <dsp:cNvSpPr/>
      </dsp:nvSpPr>
      <dsp:spPr>
        <a:xfrm>
          <a:off x="8421266" y="533063"/>
          <a:ext cx="1440137" cy="14401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7541C1-5E14-4A05-8E94-ABF5630AC13C}">
      <dsp:nvSpPr>
        <dsp:cNvPr id="0" name=""/>
        <dsp:cNvSpPr/>
      </dsp:nvSpPr>
      <dsp:spPr>
        <a:xfrm>
          <a:off x="7541182" y="2422077"/>
          <a:ext cx="3200305"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GB" sz="1400" b="1" kern="1200" dirty="0"/>
            <a:t>Increased vulnerability to climate change and extreme weather events- </a:t>
          </a:r>
          <a:r>
            <a:rPr lang="en-GB" sz="1400" b="0" kern="1200" dirty="0"/>
            <a:t>if a single crop is more sensitive to a specific environmental condition like extreme heat or cold, then the whole system is at risk.</a:t>
          </a:r>
          <a:endParaRPr lang="en-US" sz="1400" kern="1200" dirty="0"/>
        </a:p>
      </dsp:txBody>
      <dsp:txXfrm>
        <a:off x="7541182" y="2422077"/>
        <a:ext cx="3200305" cy="11025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4692E2-6EE8-4B4C-8B2B-CB6C8C6161DA}">
      <dsp:nvSpPr>
        <dsp:cNvPr id="0" name=""/>
        <dsp:cNvSpPr/>
      </dsp:nvSpPr>
      <dsp:spPr>
        <a:xfrm>
          <a:off x="175847" y="1315172"/>
          <a:ext cx="908191" cy="90819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DDBE6-982E-4B14-B88C-677B2C288234}">
      <dsp:nvSpPr>
        <dsp:cNvPr id="0" name=""/>
        <dsp:cNvSpPr/>
      </dsp:nvSpPr>
      <dsp:spPr>
        <a:xfrm>
          <a:off x="366568" y="1505892"/>
          <a:ext cx="526751" cy="52675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FE609E-C821-4A83-8BE2-16474F3AD453}">
      <dsp:nvSpPr>
        <dsp:cNvPr id="0" name=""/>
        <dsp:cNvSpPr/>
      </dsp:nvSpPr>
      <dsp:spPr>
        <a:xfrm>
          <a:off x="1278652" y="1315172"/>
          <a:ext cx="2140737" cy="90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Food insecurity</a:t>
          </a:r>
          <a:endParaRPr lang="en-US" sz="2400" kern="1200"/>
        </a:p>
      </dsp:txBody>
      <dsp:txXfrm>
        <a:off x="1278652" y="1315172"/>
        <a:ext cx="2140737" cy="908191"/>
      </dsp:txXfrm>
    </dsp:sp>
    <dsp:sp modelId="{57F2EC5D-8909-4C76-992E-E58DD3A2CAB4}">
      <dsp:nvSpPr>
        <dsp:cNvPr id="0" name=""/>
        <dsp:cNvSpPr/>
      </dsp:nvSpPr>
      <dsp:spPr>
        <a:xfrm>
          <a:off x="3792397" y="1315172"/>
          <a:ext cx="908191" cy="90819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04A9FA-DF63-433E-90E9-B8137B72922F}">
      <dsp:nvSpPr>
        <dsp:cNvPr id="0" name=""/>
        <dsp:cNvSpPr/>
      </dsp:nvSpPr>
      <dsp:spPr>
        <a:xfrm>
          <a:off x="3983117" y="1505892"/>
          <a:ext cx="526751" cy="52675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143F7DC-AB6F-49ED-8ABC-114DC8E7E4AD}">
      <dsp:nvSpPr>
        <dsp:cNvPr id="0" name=""/>
        <dsp:cNvSpPr/>
      </dsp:nvSpPr>
      <dsp:spPr>
        <a:xfrm>
          <a:off x="4895201" y="1315172"/>
          <a:ext cx="2140737" cy="90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Desertification</a:t>
          </a:r>
          <a:endParaRPr lang="en-US" sz="2400" kern="1200"/>
        </a:p>
      </dsp:txBody>
      <dsp:txXfrm>
        <a:off x="4895201" y="1315172"/>
        <a:ext cx="2140737" cy="908191"/>
      </dsp:txXfrm>
    </dsp:sp>
    <dsp:sp modelId="{C3AE97EF-330F-410A-82BB-3CE943C8FE48}">
      <dsp:nvSpPr>
        <dsp:cNvPr id="0" name=""/>
        <dsp:cNvSpPr/>
      </dsp:nvSpPr>
      <dsp:spPr>
        <a:xfrm>
          <a:off x="7408946" y="1315172"/>
          <a:ext cx="908191" cy="90819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C84D50-356D-4F0D-AE40-64070062FE05}">
      <dsp:nvSpPr>
        <dsp:cNvPr id="0" name=""/>
        <dsp:cNvSpPr/>
      </dsp:nvSpPr>
      <dsp:spPr>
        <a:xfrm>
          <a:off x="7599667" y="1505892"/>
          <a:ext cx="526751" cy="52675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9CC7832-5FB0-40BA-811E-DB42CA937207}">
      <dsp:nvSpPr>
        <dsp:cNvPr id="0" name=""/>
        <dsp:cNvSpPr/>
      </dsp:nvSpPr>
      <dsp:spPr>
        <a:xfrm>
          <a:off x="8511751" y="1315172"/>
          <a:ext cx="2140737" cy="908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GB" sz="2400" kern="1200"/>
            <a:t>Urbanisation</a:t>
          </a:r>
          <a:endParaRPr lang="en-US" sz="2400" kern="1200"/>
        </a:p>
      </dsp:txBody>
      <dsp:txXfrm>
        <a:off x="8511751" y="1315172"/>
        <a:ext cx="2140737" cy="90819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C02332-F5C1-48A6-B869-7E0CC4C4ADEB}">
      <dsp:nvSpPr>
        <dsp:cNvPr id="0" name=""/>
        <dsp:cNvSpPr/>
      </dsp:nvSpPr>
      <dsp:spPr>
        <a:xfrm>
          <a:off x="0" y="47250"/>
          <a:ext cx="6061480" cy="1079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dirty="0"/>
            <a:t> Organic farming</a:t>
          </a:r>
          <a:endParaRPr lang="en-US" sz="4500" kern="1200" dirty="0"/>
        </a:p>
      </dsp:txBody>
      <dsp:txXfrm>
        <a:off x="52688" y="99938"/>
        <a:ext cx="5956104" cy="973949"/>
      </dsp:txXfrm>
    </dsp:sp>
    <dsp:sp modelId="{5F07CC26-2ADC-4487-BB00-89CBC3F077D4}">
      <dsp:nvSpPr>
        <dsp:cNvPr id="0" name=""/>
        <dsp:cNvSpPr/>
      </dsp:nvSpPr>
      <dsp:spPr>
        <a:xfrm>
          <a:off x="0" y="1256174"/>
          <a:ext cx="6061480" cy="1079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dirty="0"/>
            <a:t>Cover Cropping</a:t>
          </a:r>
          <a:endParaRPr lang="en-US" sz="4500" kern="1200" dirty="0"/>
        </a:p>
      </dsp:txBody>
      <dsp:txXfrm>
        <a:off x="52688" y="1308862"/>
        <a:ext cx="5956104" cy="973949"/>
      </dsp:txXfrm>
    </dsp:sp>
    <dsp:sp modelId="{B0210D34-B1B3-46AC-890C-14A466F4CED0}">
      <dsp:nvSpPr>
        <dsp:cNvPr id="0" name=""/>
        <dsp:cNvSpPr/>
      </dsp:nvSpPr>
      <dsp:spPr>
        <a:xfrm>
          <a:off x="0" y="2465099"/>
          <a:ext cx="6061480" cy="1079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dirty="0"/>
            <a:t>Agroforestry</a:t>
          </a:r>
          <a:endParaRPr lang="en-US" sz="4500" kern="1200" dirty="0"/>
        </a:p>
      </dsp:txBody>
      <dsp:txXfrm>
        <a:off x="52688" y="2517787"/>
        <a:ext cx="5956104" cy="973949"/>
      </dsp:txXfrm>
    </dsp:sp>
    <dsp:sp modelId="{306D40A3-9ACA-4A1D-A59D-ABC597ECC34A}">
      <dsp:nvSpPr>
        <dsp:cNvPr id="0" name=""/>
        <dsp:cNvSpPr/>
      </dsp:nvSpPr>
      <dsp:spPr>
        <a:xfrm>
          <a:off x="0" y="3674025"/>
          <a:ext cx="6061480" cy="10793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171450" rIns="171450" bIns="171450" numCol="1" spcCol="1270" anchor="ctr" anchorCtr="0">
          <a:noAutofit/>
        </a:bodyPr>
        <a:lstStyle/>
        <a:p>
          <a:pPr marL="0" lvl="0" indent="0" algn="l" defTabSz="2000250">
            <a:lnSpc>
              <a:spcPct val="90000"/>
            </a:lnSpc>
            <a:spcBef>
              <a:spcPct val="0"/>
            </a:spcBef>
            <a:spcAft>
              <a:spcPct val="35000"/>
            </a:spcAft>
            <a:buNone/>
          </a:pPr>
          <a:r>
            <a:rPr lang="en-GB" sz="4500" kern="1200" dirty="0"/>
            <a:t>Crop rotation</a:t>
          </a:r>
          <a:endParaRPr lang="en-US" sz="4500" kern="1200" dirty="0"/>
        </a:p>
      </dsp:txBody>
      <dsp:txXfrm>
        <a:off x="52688" y="3726713"/>
        <a:ext cx="5956104" cy="97394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DBDA-7DAA-4423-AEB6-805563133163}">
      <dsp:nvSpPr>
        <dsp:cNvPr id="0" name=""/>
        <dsp:cNvSpPr/>
      </dsp:nvSpPr>
      <dsp:spPr>
        <a:xfrm>
          <a:off x="90130" y="455701"/>
          <a:ext cx="1517573" cy="1517573"/>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4034C83A-5038-44CA-9B76-D5C14BAC0286}">
      <dsp:nvSpPr>
        <dsp:cNvPr id="0" name=""/>
        <dsp:cNvSpPr/>
      </dsp:nvSpPr>
      <dsp:spPr>
        <a:xfrm>
          <a:off x="408820" y="774392"/>
          <a:ext cx="880192" cy="880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6E3862-F08B-4744-8C9A-E6AF2C8E5157}">
      <dsp:nvSpPr>
        <dsp:cNvPr id="0" name=""/>
        <dsp:cNvSpPr/>
      </dsp:nvSpPr>
      <dsp:spPr>
        <a:xfrm>
          <a:off x="1932898" y="455701"/>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Organic farming- </a:t>
          </a:r>
          <a:r>
            <a:rPr lang="en-GB" sz="1800" kern="1200" cap="none" dirty="0"/>
            <a:t>the practise of natural, traditional methods of farming such as compositing, without chemical fertilisers, pesticides, or genetically modified crops</a:t>
          </a:r>
          <a:endParaRPr lang="en-US" sz="1800" kern="1200" cap="none" dirty="0"/>
        </a:p>
      </dsp:txBody>
      <dsp:txXfrm>
        <a:off x="1932898" y="455701"/>
        <a:ext cx="3577137" cy="1517573"/>
      </dsp:txXfrm>
    </dsp:sp>
    <dsp:sp modelId="{D221A40F-4C41-4C27-AD1B-801F592EC8FD}">
      <dsp:nvSpPr>
        <dsp:cNvPr id="0" name=""/>
        <dsp:cNvSpPr/>
      </dsp:nvSpPr>
      <dsp:spPr>
        <a:xfrm>
          <a:off x="6133324" y="455701"/>
          <a:ext cx="1517573" cy="151757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3B485-BD6E-43D2-BD21-B77B71BC21C1}">
      <dsp:nvSpPr>
        <dsp:cNvPr id="0" name=""/>
        <dsp:cNvSpPr/>
      </dsp:nvSpPr>
      <dsp:spPr>
        <a:xfrm>
          <a:off x="6452014" y="774392"/>
          <a:ext cx="880192" cy="880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5C2F4-13CB-4A05-A241-0CC77D89DBD6}">
      <dsp:nvSpPr>
        <dsp:cNvPr id="0" name=""/>
        <dsp:cNvSpPr/>
      </dsp:nvSpPr>
      <dsp:spPr>
        <a:xfrm>
          <a:off x="7976092" y="455701"/>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Agroforestry-</a:t>
          </a:r>
          <a:r>
            <a:rPr lang="en-GB" sz="1800" kern="1200" cap="none" dirty="0"/>
            <a:t> planting trees or bushes alongside crops </a:t>
          </a:r>
          <a:r>
            <a:rPr lang="en-US" sz="1800" b="0" i="0" kern="1200" dirty="0"/>
            <a:t>in a way that creates mutual benefits for the soil, crops, and farmers</a:t>
          </a:r>
          <a:endParaRPr lang="en-US" sz="1800" kern="1200" cap="none" dirty="0"/>
        </a:p>
      </dsp:txBody>
      <dsp:txXfrm>
        <a:off x="7976092" y="455701"/>
        <a:ext cx="3577137" cy="1517573"/>
      </dsp:txXfrm>
    </dsp:sp>
    <dsp:sp modelId="{7F8CC2D9-6A09-4FBF-822C-E08F050CE860}">
      <dsp:nvSpPr>
        <dsp:cNvPr id="0" name=""/>
        <dsp:cNvSpPr/>
      </dsp:nvSpPr>
      <dsp:spPr>
        <a:xfrm>
          <a:off x="90130" y="2781604"/>
          <a:ext cx="1517573" cy="151757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77FFF-002E-4D8E-A2C8-3DA9FE8F9A48}">
      <dsp:nvSpPr>
        <dsp:cNvPr id="0" name=""/>
        <dsp:cNvSpPr/>
      </dsp:nvSpPr>
      <dsp:spPr>
        <a:xfrm>
          <a:off x="408820" y="3100295"/>
          <a:ext cx="880192" cy="880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F832F-51F2-4303-B4CA-0DECB79FC81A}">
      <dsp:nvSpPr>
        <dsp:cNvPr id="0" name=""/>
        <dsp:cNvSpPr/>
      </dsp:nvSpPr>
      <dsp:spPr>
        <a:xfrm>
          <a:off x="1932898" y="2781604"/>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Crop rotation- </a:t>
          </a:r>
          <a:r>
            <a:rPr lang="en-US" sz="1800" kern="1200" cap="none" dirty="0"/>
            <a:t>different crops have different nutrient requirements, so rotating them rather than growing the same crop can help maintain soil properties</a:t>
          </a:r>
        </a:p>
      </dsp:txBody>
      <dsp:txXfrm>
        <a:off x="1932898" y="2781604"/>
        <a:ext cx="3577137" cy="1517573"/>
      </dsp:txXfrm>
    </dsp:sp>
    <dsp:sp modelId="{CE0E8995-FD72-4BD0-90C4-383F7F501270}">
      <dsp:nvSpPr>
        <dsp:cNvPr id="0" name=""/>
        <dsp:cNvSpPr/>
      </dsp:nvSpPr>
      <dsp:spPr>
        <a:xfrm>
          <a:off x="6133324" y="2781604"/>
          <a:ext cx="1517573" cy="151757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2CCDF-BFC4-4037-B524-E4911F995631}">
      <dsp:nvSpPr>
        <dsp:cNvPr id="0" name=""/>
        <dsp:cNvSpPr/>
      </dsp:nvSpPr>
      <dsp:spPr>
        <a:xfrm>
          <a:off x="6452014" y="3100295"/>
          <a:ext cx="880192" cy="880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11CF68-8F41-4423-AE92-C11C964E6A7D}">
      <dsp:nvSpPr>
        <dsp:cNvPr id="0" name=""/>
        <dsp:cNvSpPr/>
      </dsp:nvSpPr>
      <dsp:spPr>
        <a:xfrm>
          <a:off x="7976092" y="2781604"/>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Cover cropping- </a:t>
          </a:r>
          <a:r>
            <a:rPr lang="en-GB" sz="1800" kern="1200" cap="none" dirty="0"/>
            <a:t>keeping as much of the soil covered as is feasible, such as by growing plants in between rows of crops</a:t>
          </a:r>
          <a:endParaRPr lang="en-US" sz="1800" kern="1200" cap="none" dirty="0"/>
        </a:p>
      </dsp:txBody>
      <dsp:txXfrm>
        <a:off x="7976092" y="2781604"/>
        <a:ext cx="3577137" cy="15175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7BDBDA-7DAA-4423-AEB6-805563133163}">
      <dsp:nvSpPr>
        <dsp:cNvPr id="0" name=""/>
        <dsp:cNvSpPr/>
      </dsp:nvSpPr>
      <dsp:spPr>
        <a:xfrm>
          <a:off x="90130" y="455701"/>
          <a:ext cx="1517573" cy="1517573"/>
        </a:xfrm>
        <a:prstGeom prst="ellipse">
          <a:avLst/>
        </a:prstGeom>
        <a:solidFill>
          <a:schemeClr val="bg2">
            <a:lumMod val="90000"/>
          </a:schemeClr>
        </a:solidFill>
        <a:ln>
          <a:noFill/>
        </a:ln>
        <a:effectLst/>
      </dsp:spPr>
      <dsp:style>
        <a:lnRef idx="0">
          <a:scrgbClr r="0" g="0" b="0"/>
        </a:lnRef>
        <a:fillRef idx="1">
          <a:scrgbClr r="0" g="0" b="0"/>
        </a:fillRef>
        <a:effectRef idx="0">
          <a:scrgbClr r="0" g="0" b="0"/>
        </a:effectRef>
        <a:fontRef idx="minor"/>
      </dsp:style>
    </dsp:sp>
    <dsp:sp modelId="{4034C83A-5038-44CA-9B76-D5C14BAC0286}">
      <dsp:nvSpPr>
        <dsp:cNvPr id="0" name=""/>
        <dsp:cNvSpPr/>
      </dsp:nvSpPr>
      <dsp:spPr>
        <a:xfrm>
          <a:off x="408820" y="774392"/>
          <a:ext cx="880192" cy="88019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6E3862-F08B-4744-8C9A-E6AF2C8E5157}">
      <dsp:nvSpPr>
        <dsp:cNvPr id="0" name=""/>
        <dsp:cNvSpPr/>
      </dsp:nvSpPr>
      <dsp:spPr>
        <a:xfrm>
          <a:off x="1932898" y="455701"/>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Organic farming- </a:t>
          </a:r>
          <a:r>
            <a:rPr lang="en-GB" sz="1800" kern="1200" cap="none" dirty="0"/>
            <a:t>the practise of natural, traditional methods of farming such as compositing, without chemical fertilisers, pesticides, or genetically modified crops</a:t>
          </a:r>
          <a:endParaRPr lang="en-US" sz="1800" kern="1200" cap="none" dirty="0"/>
        </a:p>
      </dsp:txBody>
      <dsp:txXfrm>
        <a:off x="1932898" y="455701"/>
        <a:ext cx="3577137" cy="1517573"/>
      </dsp:txXfrm>
    </dsp:sp>
    <dsp:sp modelId="{D221A40F-4C41-4C27-AD1B-801F592EC8FD}">
      <dsp:nvSpPr>
        <dsp:cNvPr id="0" name=""/>
        <dsp:cNvSpPr/>
      </dsp:nvSpPr>
      <dsp:spPr>
        <a:xfrm>
          <a:off x="6133324" y="455701"/>
          <a:ext cx="1517573" cy="1517573"/>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33B485-BD6E-43D2-BD21-B77B71BC21C1}">
      <dsp:nvSpPr>
        <dsp:cNvPr id="0" name=""/>
        <dsp:cNvSpPr/>
      </dsp:nvSpPr>
      <dsp:spPr>
        <a:xfrm>
          <a:off x="6452014" y="774392"/>
          <a:ext cx="880192" cy="88019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C15C2F4-13CB-4A05-A241-0CC77D89DBD6}">
      <dsp:nvSpPr>
        <dsp:cNvPr id="0" name=""/>
        <dsp:cNvSpPr/>
      </dsp:nvSpPr>
      <dsp:spPr>
        <a:xfrm>
          <a:off x="7976092" y="455701"/>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Agroforestry-</a:t>
          </a:r>
          <a:r>
            <a:rPr lang="en-GB" sz="1800" kern="1200" cap="none" dirty="0"/>
            <a:t> planting trees or bushes alongside crops </a:t>
          </a:r>
          <a:r>
            <a:rPr lang="en-US" sz="1800" b="0" i="0" kern="1200" dirty="0"/>
            <a:t>in a way that creates mutual benefits for the soil, crops, and farmers</a:t>
          </a:r>
          <a:endParaRPr lang="en-US" sz="1800" kern="1200" cap="none" dirty="0"/>
        </a:p>
      </dsp:txBody>
      <dsp:txXfrm>
        <a:off x="7976092" y="455701"/>
        <a:ext cx="3577137" cy="1517573"/>
      </dsp:txXfrm>
    </dsp:sp>
    <dsp:sp modelId="{7F8CC2D9-6A09-4FBF-822C-E08F050CE860}">
      <dsp:nvSpPr>
        <dsp:cNvPr id="0" name=""/>
        <dsp:cNvSpPr/>
      </dsp:nvSpPr>
      <dsp:spPr>
        <a:xfrm>
          <a:off x="90130" y="2781604"/>
          <a:ext cx="1517573" cy="1517573"/>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4777FFF-002E-4D8E-A2C8-3DA9FE8F9A48}">
      <dsp:nvSpPr>
        <dsp:cNvPr id="0" name=""/>
        <dsp:cNvSpPr/>
      </dsp:nvSpPr>
      <dsp:spPr>
        <a:xfrm>
          <a:off x="408820" y="3100295"/>
          <a:ext cx="880192" cy="88019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7F832F-51F2-4303-B4CA-0DECB79FC81A}">
      <dsp:nvSpPr>
        <dsp:cNvPr id="0" name=""/>
        <dsp:cNvSpPr/>
      </dsp:nvSpPr>
      <dsp:spPr>
        <a:xfrm>
          <a:off x="1932898" y="2781604"/>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Crop rotation- </a:t>
          </a:r>
          <a:r>
            <a:rPr lang="en-US" sz="1800" kern="1200" cap="none" dirty="0"/>
            <a:t>different crops have different nutrient requirements, so rotating them rather than growing the same crop can help maintain soil properties</a:t>
          </a:r>
        </a:p>
      </dsp:txBody>
      <dsp:txXfrm>
        <a:off x="1932898" y="2781604"/>
        <a:ext cx="3577137" cy="1517573"/>
      </dsp:txXfrm>
    </dsp:sp>
    <dsp:sp modelId="{CE0E8995-FD72-4BD0-90C4-383F7F501270}">
      <dsp:nvSpPr>
        <dsp:cNvPr id="0" name=""/>
        <dsp:cNvSpPr/>
      </dsp:nvSpPr>
      <dsp:spPr>
        <a:xfrm>
          <a:off x="6133324" y="2781604"/>
          <a:ext cx="1517573" cy="1517573"/>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2CCDF-BFC4-4037-B524-E4911F995631}">
      <dsp:nvSpPr>
        <dsp:cNvPr id="0" name=""/>
        <dsp:cNvSpPr/>
      </dsp:nvSpPr>
      <dsp:spPr>
        <a:xfrm>
          <a:off x="6452014" y="3100295"/>
          <a:ext cx="880192" cy="88019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11CF68-8F41-4423-AE92-C11C964E6A7D}">
      <dsp:nvSpPr>
        <dsp:cNvPr id="0" name=""/>
        <dsp:cNvSpPr/>
      </dsp:nvSpPr>
      <dsp:spPr>
        <a:xfrm>
          <a:off x="7976092" y="2781604"/>
          <a:ext cx="3577137" cy="1517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100000"/>
            </a:lnSpc>
            <a:spcBef>
              <a:spcPct val="0"/>
            </a:spcBef>
            <a:spcAft>
              <a:spcPct val="35000"/>
            </a:spcAft>
            <a:buNone/>
          </a:pPr>
          <a:r>
            <a:rPr lang="en-GB" sz="1800" b="1" kern="1200" cap="none" dirty="0"/>
            <a:t>Cover cropping- </a:t>
          </a:r>
          <a:r>
            <a:rPr lang="en-GB" sz="1800" kern="1200" cap="none" dirty="0"/>
            <a:t>keeping as much of the soil covered as is feasible, such as by growing plants in between rows of crops</a:t>
          </a:r>
          <a:endParaRPr lang="en-US" sz="1800" kern="1200" cap="none" dirty="0"/>
        </a:p>
      </dsp:txBody>
      <dsp:txXfrm>
        <a:off x="7976092" y="2781604"/>
        <a:ext cx="3577137" cy="151757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854B19-F618-4413-A61F-468F40F334CE}">
      <dsp:nvSpPr>
        <dsp:cNvPr id="0" name=""/>
        <dsp:cNvSpPr/>
      </dsp:nvSpPr>
      <dsp:spPr>
        <a:xfrm>
          <a:off x="0" y="464"/>
          <a:ext cx="10329672" cy="1087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CAE009-C728-4069-9BA3-5B10A35149D6}">
      <dsp:nvSpPr>
        <dsp:cNvPr id="0" name=""/>
        <dsp:cNvSpPr/>
      </dsp:nvSpPr>
      <dsp:spPr>
        <a:xfrm>
          <a:off x="329093" y="245245"/>
          <a:ext cx="598352" cy="5983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8C2FD1-D4BB-46FD-AE8C-AC3BE1F8D5F0}">
      <dsp:nvSpPr>
        <dsp:cNvPr id="0" name=""/>
        <dsp:cNvSpPr/>
      </dsp:nvSpPr>
      <dsp:spPr>
        <a:xfrm>
          <a:off x="1256539" y="464"/>
          <a:ext cx="9073132" cy="10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7" tIns="115137" rIns="115137" bIns="115137" numCol="1" spcCol="1270" anchor="ctr" anchorCtr="0">
          <a:noAutofit/>
        </a:bodyPr>
        <a:lstStyle/>
        <a:p>
          <a:pPr marL="0" lvl="0" indent="0" algn="l" defTabSz="1111250">
            <a:lnSpc>
              <a:spcPct val="100000"/>
            </a:lnSpc>
            <a:spcBef>
              <a:spcPct val="0"/>
            </a:spcBef>
            <a:spcAft>
              <a:spcPct val="35000"/>
            </a:spcAft>
            <a:buNone/>
          </a:pPr>
          <a:r>
            <a:rPr lang="en-GB" sz="2500" kern="1200"/>
            <a:t>Reduces chemical pollution of the soil as well as surrounding areas</a:t>
          </a:r>
          <a:endParaRPr lang="en-US" sz="2500" kern="1200"/>
        </a:p>
      </dsp:txBody>
      <dsp:txXfrm>
        <a:off x="1256539" y="464"/>
        <a:ext cx="9073132" cy="1087913"/>
      </dsp:txXfrm>
    </dsp:sp>
    <dsp:sp modelId="{7174002C-4020-4E29-A3BB-0845B53F6296}">
      <dsp:nvSpPr>
        <dsp:cNvPr id="0" name=""/>
        <dsp:cNvSpPr/>
      </dsp:nvSpPr>
      <dsp:spPr>
        <a:xfrm>
          <a:off x="0" y="1360356"/>
          <a:ext cx="10329672" cy="1087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62F0B7F-8B80-4ACD-B5B3-448D15E4FD27}">
      <dsp:nvSpPr>
        <dsp:cNvPr id="0" name=""/>
        <dsp:cNvSpPr/>
      </dsp:nvSpPr>
      <dsp:spPr>
        <a:xfrm>
          <a:off x="329093" y="1605136"/>
          <a:ext cx="598352" cy="5983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F7D29F9-0011-414D-98CD-919FD5E25752}">
      <dsp:nvSpPr>
        <dsp:cNvPr id="0" name=""/>
        <dsp:cNvSpPr/>
      </dsp:nvSpPr>
      <dsp:spPr>
        <a:xfrm>
          <a:off x="1256539" y="1360356"/>
          <a:ext cx="9073132" cy="10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7" tIns="115137" rIns="115137" bIns="115137" numCol="1" spcCol="1270" anchor="ctr" anchorCtr="0">
          <a:noAutofit/>
        </a:bodyPr>
        <a:lstStyle/>
        <a:p>
          <a:pPr marL="0" lvl="0" indent="0" algn="l" defTabSz="1111250">
            <a:lnSpc>
              <a:spcPct val="100000"/>
            </a:lnSpc>
            <a:spcBef>
              <a:spcPct val="0"/>
            </a:spcBef>
            <a:spcAft>
              <a:spcPct val="35000"/>
            </a:spcAft>
            <a:buNone/>
          </a:pPr>
          <a:r>
            <a:rPr lang="en-GB" sz="2500" kern="1200"/>
            <a:t>Maintains the natural biodiversity of the soil by retaining the natural invertebrates and plants which could be considered weeds</a:t>
          </a:r>
          <a:endParaRPr lang="en-US" sz="2500" kern="1200"/>
        </a:p>
      </dsp:txBody>
      <dsp:txXfrm>
        <a:off x="1256539" y="1360356"/>
        <a:ext cx="9073132" cy="1087913"/>
      </dsp:txXfrm>
    </dsp:sp>
    <dsp:sp modelId="{7DF0A9B9-175E-4BE9-9523-2160D1CE14C0}">
      <dsp:nvSpPr>
        <dsp:cNvPr id="0" name=""/>
        <dsp:cNvSpPr/>
      </dsp:nvSpPr>
      <dsp:spPr>
        <a:xfrm>
          <a:off x="0" y="2720247"/>
          <a:ext cx="10329672" cy="108791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0EB4CC-95EE-4A57-9747-3635C22005F2}">
      <dsp:nvSpPr>
        <dsp:cNvPr id="0" name=""/>
        <dsp:cNvSpPr/>
      </dsp:nvSpPr>
      <dsp:spPr>
        <a:xfrm>
          <a:off x="329093" y="2965028"/>
          <a:ext cx="598352" cy="5983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2FBB13-BF3B-4BDC-8171-4BBF18404AF0}">
      <dsp:nvSpPr>
        <dsp:cNvPr id="0" name=""/>
        <dsp:cNvSpPr/>
      </dsp:nvSpPr>
      <dsp:spPr>
        <a:xfrm>
          <a:off x="1256539" y="2720247"/>
          <a:ext cx="9073132" cy="10879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5137" tIns="115137" rIns="115137" bIns="115137" numCol="1" spcCol="1270" anchor="ctr" anchorCtr="0">
          <a:noAutofit/>
        </a:bodyPr>
        <a:lstStyle/>
        <a:p>
          <a:pPr marL="0" lvl="0" indent="0" algn="l" defTabSz="1111250">
            <a:lnSpc>
              <a:spcPct val="100000"/>
            </a:lnSpc>
            <a:spcBef>
              <a:spcPct val="0"/>
            </a:spcBef>
            <a:spcAft>
              <a:spcPct val="35000"/>
            </a:spcAft>
            <a:buNone/>
          </a:pPr>
          <a:r>
            <a:rPr lang="en-GB" sz="2500" kern="1200"/>
            <a:t>Organic farms are often more resilient to environmental changes, and have a lower overall energy consumption than agribusinesses</a:t>
          </a:r>
          <a:endParaRPr lang="en-US" sz="2500" kern="1200"/>
        </a:p>
      </dsp:txBody>
      <dsp:txXfrm>
        <a:off x="1256539" y="2720247"/>
        <a:ext cx="9073132" cy="108791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CDB95-882B-4B67-8FE0-4CC72ADD4C67}">
      <dsp:nvSpPr>
        <dsp:cNvPr id="0" name=""/>
        <dsp:cNvSpPr/>
      </dsp:nvSpPr>
      <dsp:spPr>
        <a:xfrm>
          <a:off x="0" y="1676"/>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3D692-BAA3-4A4D-9FA8-12AF0E80EC9C}">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85D0C-7E5D-4FD2-860D-7280984F3063}">
      <dsp:nvSpPr>
        <dsp:cNvPr id="0" name=""/>
        <dsp:cNvSpPr/>
      </dsp:nvSpPr>
      <dsp:spPr>
        <a:xfrm>
          <a:off x="981202" y="1676"/>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dirty="0"/>
            <a:t>Sequestering carbon, as trees are a great natural store of carbon</a:t>
          </a:r>
        </a:p>
      </dsp:txBody>
      <dsp:txXfrm>
        <a:off x="981202" y="1676"/>
        <a:ext cx="8891668" cy="849525"/>
      </dsp:txXfrm>
    </dsp:sp>
    <dsp:sp modelId="{5EE8D965-00D7-4A1B-8D57-0E9E73F033BF}">
      <dsp:nvSpPr>
        <dsp:cNvPr id="0" name=""/>
        <dsp:cNvSpPr/>
      </dsp:nvSpPr>
      <dsp:spPr>
        <a:xfrm>
          <a:off x="0" y="1063583"/>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33F5D-F377-4935-AEB2-33F2E8EFE956}">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745C3-D2F8-4057-BA2E-63C905441C4D}">
      <dsp:nvSpPr>
        <dsp:cNvPr id="0" name=""/>
        <dsp:cNvSpPr/>
      </dsp:nvSpPr>
      <dsp:spPr>
        <a:xfrm>
          <a:off x="981202" y="1063583"/>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Creates a habitat for wildlife which increases the biodiversity of the area</a:t>
          </a:r>
        </a:p>
      </dsp:txBody>
      <dsp:txXfrm>
        <a:off x="981202" y="1063583"/>
        <a:ext cx="8891668" cy="849525"/>
      </dsp:txXfrm>
    </dsp:sp>
    <dsp:sp modelId="{EEBEF29D-1250-4738-A198-C7F6971C3E2F}">
      <dsp:nvSpPr>
        <dsp:cNvPr id="0" name=""/>
        <dsp:cNvSpPr/>
      </dsp:nvSpPr>
      <dsp:spPr>
        <a:xfrm>
          <a:off x="0" y="2125490"/>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1AA2-70E9-43EC-B922-7B7C066F4B4B}">
      <dsp:nvSpPr>
        <dsp:cNvPr id="0" name=""/>
        <dsp:cNvSpPr/>
      </dsp:nvSpPr>
      <dsp:spPr>
        <a:xfrm>
          <a:off x="256981" y="2316634"/>
          <a:ext cx="467239" cy="4672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D7666-AF71-4BA9-AC95-EA032BB0C55C}">
      <dsp:nvSpPr>
        <dsp:cNvPr id="0" name=""/>
        <dsp:cNvSpPr/>
      </dsp:nvSpPr>
      <dsp:spPr>
        <a:xfrm>
          <a:off x="981202" y="2125490"/>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Potentially increases profits/farm yield with fruits</a:t>
          </a:r>
        </a:p>
      </dsp:txBody>
      <dsp:txXfrm>
        <a:off x="981202" y="2125490"/>
        <a:ext cx="8891668" cy="849525"/>
      </dsp:txXfrm>
    </dsp:sp>
    <dsp:sp modelId="{DAEADC36-F910-4638-8858-640FEE729753}">
      <dsp:nvSpPr>
        <dsp:cNvPr id="0" name=""/>
        <dsp:cNvSpPr/>
      </dsp:nvSpPr>
      <dsp:spPr>
        <a:xfrm>
          <a:off x="0" y="3187398"/>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817FE-E994-4BA4-B6EE-D9E31E35C33F}">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2BFB8-E899-41BE-A245-ECFDEA3CA4FA}">
      <dsp:nvSpPr>
        <dsp:cNvPr id="0" name=""/>
        <dsp:cNvSpPr/>
      </dsp:nvSpPr>
      <dsp:spPr>
        <a:xfrm>
          <a:off x="981202" y="3187398"/>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77900">
            <a:lnSpc>
              <a:spcPct val="100000"/>
            </a:lnSpc>
            <a:spcBef>
              <a:spcPct val="0"/>
            </a:spcBef>
            <a:spcAft>
              <a:spcPct val="35000"/>
            </a:spcAft>
            <a:buNone/>
          </a:pPr>
          <a:r>
            <a:rPr lang="en-US" sz="2200" kern="1200"/>
            <a:t>Reduces the erosion of topsoil and aids in soil structure</a:t>
          </a:r>
        </a:p>
      </dsp:txBody>
      <dsp:txXfrm>
        <a:off x="981202" y="3187398"/>
        <a:ext cx="8891668" cy="84952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3CDB95-882B-4B67-8FE0-4CC72ADD4C67}">
      <dsp:nvSpPr>
        <dsp:cNvPr id="0" name=""/>
        <dsp:cNvSpPr/>
      </dsp:nvSpPr>
      <dsp:spPr>
        <a:xfrm>
          <a:off x="0" y="1676"/>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3D692-BAA3-4A4D-9FA8-12AF0E80EC9C}">
      <dsp:nvSpPr>
        <dsp:cNvPr id="0" name=""/>
        <dsp:cNvSpPr/>
      </dsp:nvSpPr>
      <dsp:spPr>
        <a:xfrm>
          <a:off x="256981" y="192819"/>
          <a:ext cx="467239" cy="4672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A85D0C-7E5D-4FD2-860D-7280984F3063}">
      <dsp:nvSpPr>
        <dsp:cNvPr id="0" name=""/>
        <dsp:cNvSpPr/>
      </dsp:nvSpPr>
      <dsp:spPr>
        <a:xfrm>
          <a:off x="981202" y="1676"/>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33450">
            <a:lnSpc>
              <a:spcPct val="100000"/>
            </a:lnSpc>
            <a:spcBef>
              <a:spcPct val="0"/>
            </a:spcBef>
            <a:spcAft>
              <a:spcPct val="35000"/>
            </a:spcAft>
            <a:buNone/>
          </a:pPr>
          <a:r>
            <a:rPr lang="en-US" sz="2100" kern="1200" dirty="0"/>
            <a:t>Promotes biodiversity</a:t>
          </a:r>
        </a:p>
      </dsp:txBody>
      <dsp:txXfrm>
        <a:off x="981202" y="1676"/>
        <a:ext cx="8891668" cy="849525"/>
      </dsp:txXfrm>
    </dsp:sp>
    <dsp:sp modelId="{5EE8D965-00D7-4A1B-8D57-0E9E73F033BF}">
      <dsp:nvSpPr>
        <dsp:cNvPr id="0" name=""/>
        <dsp:cNvSpPr/>
      </dsp:nvSpPr>
      <dsp:spPr>
        <a:xfrm>
          <a:off x="0" y="1063583"/>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A33F5D-F377-4935-AEB2-33F2E8EFE956}">
      <dsp:nvSpPr>
        <dsp:cNvPr id="0" name=""/>
        <dsp:cNvSpPr/>
      </dsp:nvSpPr>
      <dsp:spPr>
        <a:xfrm>
          <a:off x="256981" y="1254726"/>
          <a:ext cx="467239" cy="4672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7745C3-D2F8-4057-BA2E-63C905441C4D}">
      <dsp:nvSpPr>
        <dsp:cNvPr id="0" name=""/>
        <dsp:cNvSpPr/>
      </dsp:nvSpPr>
      <dsp:spPr>
        <a:xfrm>
          <a:off x="981202" y="1063583"/>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33450">
            <a:lnSpc>
              <a:spcPct val="100000"/>
            </a:lnSpc>
            <a:spcBef>
              <a:spcPct val="0"/>
            </a:spcBef>
            <a:spcAft>
              <a:spcPct val="35000"/>
            </a:spcAft>
            <a:buNone/>
          </a:pPr>
          <a:r>
            <a:rPr lang="en-US" sz="2100" kern="1200" dirty="0"/>
            <a:t>Reduces the likelihood of disease or pests ruining a crop  </a:t>
          </a:r>
        </a:p>
      </dsp:txBody>
      <dsp:txXfrm>
        <a:off x="981202" y="1063583"/>
        <a:ext cx="8891668" cy="849525"/>
      </dsp:txXfrm>
    </dsp:sp>
    <dsp:sp modelId="{EEBEF29D-1250-4738-A198-C7F6971C3E2F}">
      <dsp:nvSpPr>
        <dsp:cNvPr id="0" name=""/>
        <dsp:cNvSpPr/>
      </dsp:nvSpPr>
      <dsp:spPr>
        <a:xfrm>
          <a:off x="0" y="2125490"/>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3D1AA2-70E9-43EC-B922-7B7C066F4B4B}">
      <dsp:nvSpPr>
        <dsp:cNvPr id="0" name=""/>
        <dsp:cNvSpPr/>
      </dsp:nvSpPr>
      <dsp:spPr>
        <a:xfrm>
          <a:off x="227022" y="2303724"/>
          <a:ext cx="467239" cy="46723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2D7666-AF71-4BA9-AC95-EA032BB0C55C}">
      <dsp:nvSpPr>
        <dsp:cNvPr id="0" name=""/>
        <dsp:cNvSpPr/>
      </dsp:nvSpPr>
      <dsp:spPr>
        <a:xfrm>
          <a:off x="981202" y="2125490"/>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33450">
            <a:lnSpc>
              <a:spcPct val="100000"/>
            </a:lnSpc>
            <a:spcBef>
              <a:spcPct val="0"/>
            </a:spcBef>
            <a:spcAft>
              <a:spcPct val="35000"/>
            </a:spcAft>
            <a:buNone/>
          </a:pPr>
          <a:r>
            <a:rPr lang="en-US" sz="2100" kern="1200" dirty="0"/>
            <a:t>Improves soil structure by preventing the erosion of topsoil, and increases fertility</a:t>
          </a:r>
        </a:p>
      </dsp:txBody>
      <dsp:txXfrm>
        <a:off x="981202" y="2125490"/>
        <a:ext cx="8891668" cy="849525"/>
      </dsp:txXfrm>
    </dsp:sp>
    <dsp:sp modelId="{DAEADC36-F910-4638-8858-640FEE729753}">
      <dsp:nvSpPr>
        <dsp:cNvPr id="0" name=""/>
        <dsp:cNvSpPr/>
      </dsp:nvSpPr>
      <dsp:spPr>
        <a:xfrm>
          <a:off x="0" y="3187398"/>
          <a:ext cx="9872871" cy="849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B817FE-E994-4BA4-B6EE-D9E31E35C33F}">
      <dsp:nvSpPr>
        <dsp:cNvPr id="0" name=""/>
        <dsp:cNvSpPr/>
      </dsp:nvSpPr>
      <dsp:spPr>
        <a:xfrm>
          <a:off x="256981" y="3378541"/>
          <a:ext cx="467239" cy="46723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E2BFB8-E899-41BE-A245-ECFDEA3CA4FA}">
      <dsp:nvSpPr>
        <dsp:cNvPr id="0" name=""/>
        <dsp:cNvSpPr/>
      </dsp:nvSpPr>
      <dsp:spPr>
        <a:xfrm>
          <a:off x="981202" y="3187398"/>
          <a:ext cx="8891668" cy="849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908" tIns="89908" rIns="89908" bIns="89908" numCol="1" spcCol="1270" anchor="ctr" anchorCtr="0">
          <a:noAutofit/>
        </a:bodyPr>
        <a:lstStyle/>
        <a:p>
          <a:pPr marL="0" lvl="0" indent="0" algn="l" defTabSz="933450">
            <a:lnSpc>
              <a:spcPct val="100000"/>
            </a:lnSpc>
            <a:spcBef>
              <a:spcPct val="0"/>
            </a:spcBef>
            <a:spcAft>
              <a:spcPct val="35000"/>
            </a:spcAft>
            <a:buNone/>
          </a:pPr>
          <a:r>
            <a:rPr lang="en-US" sz="2100" kern="1200" dirty="0"/>
            <a:t>Maintains a flow of different nutrients </a:t>
          </a:r>
        </a:p>
      </dsp:txBody>
      <dsp:txXfrm>
        <a:off x="981202" y="3187398"/>
        <a:ext cx="8891668" cy="84952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831040-D660-481E-910F-170744508FD9}" type="datetimeFigureOut">
              <a:rPr lang="en-GB" smtClean="0"/>
              <a:t>07/10/2023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1E22F-F18E-46E1-9EFA-1E7C157F8E7B}" type="slidenum">
              <a:rPr lang="en-GB" smtClean="0"/>
              <a:t>‹#›</a:t>
            </a:fld>
            <a:endParaRPr lang="en-GB"/>
          </a:p>
        </p:txBody>
      </p:sp>
    </p:spTree>
    <p:extLst>
      <p:ext uri="{BB962C8B-B14F-4D97-AF65-F5344CB8AC3E}">
        <p14:creationId xmlns:p14="http://schemas.microsoft.com/office/powerpoint/2010/main" val="34121494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Mineral particles</a:t>
            </a:r>
            <a:r>
              <a:rPr lang="en-GB" dirty="0"/>
              <a:t>: soil can have many different ‘parent materials’ which is what we call the source rock or sediments that make up a soil. For example, soil can have a parent material that is the bedrock on which it overlies, as this bedrock is weathered chemically and physically, fragments can break off and become a part of the soil as well as ions being release through chemical degradation. </a:t>
            </a:r>
            <a:r>
              <a:rPr lang="en-GB" b="1" dirty="0"/>
              <a:t>Mineral particles can also come from other forms of parent material such as Volcanic ash and erupted material such as in </a:t>
            </a:r>
            <a:r>
              <a:rPr lang="en-GB" b="1" dirty="0" err="1"/>
              <a:t>Andisols</a:t>
            </a:r>
            <a:r>
              <a:rPr lang="en-GB" b="1" dirty="0"/>
              <a:t> (volcanic soils)</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Organic matter</a:t>
            </a:r>
            <a:r>
              <a:rPr lang="en-GB" b="0" dirty="0"/>
              <a:t>: as plants and animals die or produce waste, this is recycled into the soil through decomposition, this is done by decomposers such as fungi, bacteria, and Detritivores like worms and millipedes. </a:t>
            </a:r>
            <a:r>
              <a:rPr lang="en-GB" b="1" dirty="0"/>
              <a:t>This leads on to another key component of soils, living organisms. </a:t>
            </a:r>
            <a:r>
              <a:rPr lang="en-GB" dirty="0"/>
              <a:t>1.5kg organisms source: University of Manchester: https://www.manchester.ac.uk/discover/news/why-soil-matters-more-to-life-than-we-realise/#:~:text=Up%20to%201.5%20kilograms%20of,%2C%20fungi%2C%20and%20many%20more. </a:t>
            </a:r>
          </a:p>
          <a:p>
            <a:endParaRPr lang="en-GB" b="0" dirty="0"/>
          </a:p>
          <a:p>
            <a:endParaRPr lang="en-GB" b="1" u="none" dirty="0"/>
          </a:p>
          <a:p>
            <a:r>
              <a:rPr lang="en-GB" b="1" u="none" dirty="0"/>
              <a:t>Living Organism</a:t>
            </a:r>
            <a:r>
              <a:rPr lang="en-GB" b="0" u="none" dirty="0"/>
              <a:t>s: organisms contribute to soil structure though the formation of tunnels and burrows e.g. Worms, Moles. </a:t>
            </a:r>
            <a:r>
              <a:rPr lang="en-GB" b="0" u="none" dirty="0" err="1"/>
              <a:t>Microorganims</a:t>
            </a:r>
            <a:r>
              <a:rPr lang="en-GB" b="0" u="none" dirty="0"/>
              <a:t> esp. imp. With biochemical processes such as </a:t>
            </a:r>
            <a:r>
              <a:rPr lang="en-GB" b="1" u="none" dirty="0"/>
              <a:t>chemical weathering of rock releasing ions and nutrients into soil, decay/decomp, nitrogen cycle.</a:t>
            </a:r>
          </a:p>
          <a:p>
            <a:endParaRPr lang="en-GB" b="1" u="none" dirty="0"/>
          </a:p>
          <a:p>
            <a:r>
              <a:rPr lang="en-GB" b="1" u="none" dirty="0"/>
              <a:t>Water and Air: </a:t>
            </a:r>
            <a:r>
              <a:rPr lang="en-GB" b="0" u="none" dirty="0"/>
              <a:t>the space between soil particles is filled with air or water and is known as porosity; water and air content affect soil properties like density, structure</a:t>
            </a:r>
            <a:endParaRPr lang="en-GB" b="1" u="none" dirty="0"/>
          </a:p>
          <a:p>
            <a:endParaRPr lang="en-GB" dirty="0"/>
          </a:p>
        </p:txBody>
      </p:sp>
      <p:sp>
        <p:nvSpPr>
          <p:cNvPr id="4" name="Slide Number Placeholder 3"/>
          <p:cNvSpPr>
            <a:spLocks noGrp="1"/>
          </p:cNvSpPr>
          <p:nvPr>
            <p:ph type="sldNum" sz="quarter" idx="5"/>
          </p:nvPr>
        </p:nvSpPr>
        <p:spPr/>
        <p:txBody>
          <a:bodyPr/>
          <a:lstStyle/>
          <a:p>
            <a:fld id="{A141E22F-F18E-46E1-9EFA-1E7C157F8E7B}" type="slidenum">
              <a:rPr lang="en-GB" smtClean="0"/>
              <a:t>2</a:t>
            </a:fld>
            <a:endParaRPr lang="en-GB"/>
          </a:p>
        </p:txBody>
      </p:sp>
    </p:spTree>
    <p:extLst>
      <p:ext uri="{BB962C8B-B14F-4D97-AF65-F5344CB8AC3E}">
        <p14:creationId xmlns:p14="http://schemas.microsoft.com/office/powerpoint/2010/main" val="32642929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different layers in different types of soil depending on the location at which they form, and their maturity. But, we generally describe soils as having </a:t>
            </a:r>
            <a:r>
              <a:rPr lang="en-GB" dirty="0" err="1"/>
              <a:t>O,A,B,and</a:t>
            </a:r>
            <a:r>
              <a:rPr lang="en-GB" dirty="0"/>
              <a:t> C horizons.</a:t>
            </a:r>
          </a:p>
          <a:p>
            <a:endParaRPr lang="en-GB" dirty="0"/>
          </a:p>
          <a:p>
            <a:r>
              <a:rPr lang="en-GB" b="1" dirty="0"/>
              <a:t>The first horizon is known as the O horizon</a:t>
            </a:r>
            <a:r>
              <a:rPr lang="en-GB" b="0" dirty="0"/>
              <a:t> which is typically a thin layer of organic matter, such as plant debris that is being decomposed into the soil; this layer is normally a darker colour than others</a:t>
            </a:r>
          </a:p>
          <a:p>
            <a:endParaRPr lang="en-GB" b="0" dirty="0"/>
          </a:p>
          <a:p>
            <a:r>
              <a:rPr lang="en-GB" b="1" dirty="0"/>
              <a:t>A horizon is the first true layer of matured soil. This horizon is typically </a:t>
            </a:r>
            <a:r>
              <a:rPr lang="en-US" b="1" dirty="0"/>
              <a:t>rich in organic matter, which comes from sources like decomposed plants/other organic matter.</a:t>
            </a:r>
          </a:p>
          <a:p>
            <a:r>
              <a:rPr lang="en-US" b="1" dirty="0"/>
              <a:t>Function: This layer is where plants uptake most of their nutrients with their roots</a:t>
            </a:r>
            <a:endParaRPr lang="en-GB" b="1" dirty="0"/>
          </a:p>
          <a:p>
            <a:endParaRPr lang="en-GB" b="1" dirty="0"/>
          </a:p>
          <a:p>
            <a:r>
              <a:rPr lang="en-GB" b="1" dirty="0"/>
              <a:t>B horizon is more matured and often contains </a:t>
            </a:r>
            <a:r>
              <a:rPr lang="en-US" b="1" dirty="0"/>
              <a:t>minerals from the C horizon and some nutrients that have moved down from the A horizon over time.</a:t>
            </a:r>
          </a:p>
          <a:p>
            <a:r>
              <a:rPr lang="en-US" b="1" dirty="0"/>
              <a:t>Function: This layer acts like a storage area for minerals and nutrients that have been leached down from above or from the C horizon</a:t>
            </a:r>
            <a:endParaRPr lang="en-GB" b="1" dirty="0"/>
          </a:p>
          <a:p>
            <a:endParaRPr lang="en-GB" b="1" dirty="0"/>
          </a:p>
          <a:p>
            <a:r>
              <a:rPr lang="en-GB" b="1" dirty="0"/>
              <a:t>C horizon is the parental bedrock itself which is weathered, </a:t>
            </a:r>
            <a:r>
              <a:rPr lang="en-US" b="1" dirty="0"/>
              <a:t>made of rock or unbroken material that hasn't turned into soil yet.</a:t>
            </a:r>
          </a:p>
          <a:p>
            <a:r>
              <a:rPr lang="en-US" b="1" dirty="0"/>
              <a:t>Function: This is where soil begins. Over time, weathering breaks down the C horizon into the B and A horizons.</a:t>
            </a:r>
            <a:endParaRPr lang="en-GB" b="1" dirty="0"/>
          </a:p>
        </p:txBody>
      </p:sp>
      <p:sp>
        <p:nvSpPr>
          <p:cNvPr id="4" name="Slide Number Placeholder 3"/>
          <p:cNvSpPr>
            <a:spLocks noGrp="1"/>
          </p:cNvSpPr>
          <p:nvPr>
            <p:ph type="sldNum" sz="quarter" idx="5"/>
          </p:nvPr>
        </p:nvSpPr>
        <p:spPr/>
        <p:txBody>
          <a:bodyPr/>
          <a:lstStyle/>
          <a:p>
            <a:fld id="{A141E22F-F18E-46E1-9EFA-1E7C157F8E7B}" type="slidenum">
              <a:rPr lang="en-GB" smtClean="0"/>
              <a:t>3</a:t>
            </a:fld>
            <a:endParaRPr lang="en-GB"/>
          </a:p>
        </p:txBody>
      </p:sp>
    </p:spTree>
    <p:extLst>
      <p:ext uri="{BB962C8B-B14F-4D97-AF65-F5344CB8AC3E}">
        <p14:creationId xmlns:p14="http://schemas.microsoft.com/office/powerpoint/2010/main" val="289042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141E22F-F18E-46E1-9EFA-1E7C157F8E7B}" type="slidenum">
              <a:rPr lang="en-GB" smtClean="0"/>
              <a:t>5</a:t>
            </a:fld>
            <a:endParaRPr lang="en-GB"/>
          </a:p>
        </p:txBody>
      </p:sp>
    </p:spTree>
    <p:extLst>
      <p:ext uri="{BB962C8B-B14F-4D97-AF65-F5344CB8AC3E}">
        <p14:creationId xmlns:p14="http://schemas.microsoft.com/office/powerpoint/2010/main" val="3106969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Food production relies on well maintained, fertile soils. Both for growing food to eat, as well as for feed for livestock. Especially as our population grows, specifically in regions of the world that are less economically developed or have climates that make it difficult to grow crops. </a:t>
            </a:r>
          </a:p>
          <a:p>
            <a:endParaRPr lang="en-GB" dirty="0"/>
          </a:p>
          <a:p>
            <a:r>
              <a:rPr lang="en-GB" dirty="0"/>
              <a:t>This links to desertification, as when a soil is drained of its nutrients and becomes unusable through unsustainable agricultural practises it can lead to desertification. The effects of desertification are also made worse by climate change and global warming, with most of the harmful impacts being felt by already vulnerable communities such as in Sub Saharan Africa.</a:t>
            </a:r>
          </a:p>
          <a:p>
            <a:endParaRPr lang="en-GB" dirty="0"/>
          </a:p>
          <a:p>
            <a:r>
              <a:rPr lang="en-GB" dirty="0"/>
              <a:t>And, as the population grows, there is a need for the expansion of urban areas where often conservation of soil and green spaces is overlooked, and land is built on with concrete and cement rendering the soil below unusable. </a:t>
            </a:r>
          </a:p>
        </p:txBody>
      </p:sp>
      <p:sp>
        <p:nvSpPr>
          <p:cNvPr id="4" name="Slide Number Placeholder 3"/>
          <p:cNvSpPr>
            <a:spLocks noGrp="1"/>
          </p:cNvSpPr>
          <p:nvPr>
            <p:ph type="sldNum" sz="quarter" idx="5"/>
          </p:nvPr>
        </p:nvSpPr>
        <p:spPr/>
        <p:txBody>
          <a:bodyPr/>
          <a:lstStyle/>
          <a:p>
            <a:fld id="{A141E22F-F18E-46E1-9EFA-1E7C157F8E7B}" type="slidenum">
              <a:rPr lang="en-GB" smtClean="0"/>
              <a:t>12</a:t>
            </a:fld>
            <a:endParaRPr lang="en-GB"/>
          </a:p>
        </p:txBody>
      </p:sp>
    </p:spTree>
    <p:extLst>
      <p:ext uri="{BB962C8B-B14F-4D97-AF65-F5344CB8AC3E}">
        <p14:creationId xmlns:p14="http://schemas.microsoft.com/office/powerpoint/2010/main" val="24270620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some alternative, more sustainable methods of agriculture that keep soil health in mind!</a:t>
            </a:r>
          </a:p>
          <a:p>
            <a:endParaRPr lang="en-GB" dirty="0"/>
          </a:p>
          <a:p>
            <a:r>
              <a:rPr lang="en-GB" dirty="0"/>
              <a:t>Further explanation on next slides&gt;</a:t>
            </a:r>
          </a:p>
        </p:txBody>
      </p:sp>
      <p:sp>
        <p:nvSpPr>
          <p:cNvPr id="4" name="Slide Number Placeholder 3"/>
          <p:cNvSpPr>
            <a:spLocks noGrp="1"/>
          </p:cNvSpPr>
          <p:nvPr>
            <p:ph type="sldNum" sz="quarter" idx="5"/>
          </p:nvPr>
        </p:nvSpPr>
        <p:spPr/>
        <p:txBody>
          <a:bodyPr/>
          <a:lstStyle/>
          <a:p>
            <a:fld id="{A141E22F-F18E-46E1-9EFA-1E7C157F8E7B}" type="slidenum">
              <a:rPr lang="en-GB" smtClean="0"/>
              <a:t>13</a:t>
            </a:fld>
            <a:endParaRPr lang="en-GB"/>
          </a:p>
        </p:txBody>
      </p:sp>
    </p:spTree>
    <p:extLst>
      <p:ext uri="{BB962C8B-B14F-4D97-AF65-F5344CB8AC3E}">
        <p14:creationId xmlns:p14="http://schemas.microsoft.com/office/powerpoint/2010/main" val="3950002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depth description of these 4 sustainable practises- How do they work?</a:t>
            </a:r>
          </a:p>
          <a:p>
            <a:endParaRPr lang="en-GB" dirty="0"/>
          </a:p>
          <a:p>
            <a:r>
              <a:rPr lang="en-GB" dirty="0"/>
              <a:t>Potential questions?:</a:t>
            </a:r>
          </a:p>
          <a:p>
            <a:r>
              <a:rPr lang="en-GB" dirty="0"/>
              <a:t>-Which practise might be easier for a small scale farmer? (e.g. maybe agroforestry as it is low cost)</a:t>
            </a:r>
          </a:p>
          <a:p>
            <a:r>
              <a:rPr lang="en-GB" dirty="0"/>
              <a:t>-Which of these practises do you recognise? (pupils might be familiar with organic farming and organic produce as it is widely sold in shops)</a:t>
            </a:r>
          </a:p>
          <a:p>
            <a:endParaRPr lang="en-GB" dirty="0"/>
          </a:p>
        </p:txBody>
      </p:sp>
      <p:sp>
        <p:nvSpPr>
          <p:cNvPr id="4" name="Slide Number Placeholder 3"/>
          <p:cNvSpPr>
            <a:spLocks noGrp="1"/>
          </p:cNvSpPr>
          <p:nvPr>
            <p:ph type="sldNum" sz="quarter" idx="5"/>
          </p:nvPr>
        </p:nvSpPr>
        <p:spPr/>
        <p:txBody>
          <a:bodyPr/>
          <a:lstStyle/>
          <a:p>
            <a:fld id="{A141E22F-F18E-46E1-9EFA-1E7C157F8E7B}" type="slidenum">
              <a:rPr lang="en-GB" smtClean="0"/>
              <a:t>14</a:t>
            </a:fld>
            <a:endParaRPr lang="en-GB"/>
          </a:p>
        </p:txBody>
      </p:sp>
    </p:spTree>
    <p:extLst>
      <p:ext uri="{BB962C8B-B14F-4D97-AF65-F5344CB8AC3E}">
        <p14:creationId xmlns:p14="http://schemas.microsoft.com/office/powerpoint/2010/main" val="2931269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depth description of these 4 sustainable practises- How do they work?</a:t>
            </a:r>
          </a:p>
          <a:p>
            <a:endParaRPr lang="en-GB" dirty="0"/>
          </a:p>
          <a:p>
            <a:r>
              <a:rPr lang="en-GB" dirty="0"/>
              <a:t>Potential questions?:</a:t>
            </a:r>
          </a:p>
          <a:p>
            <a:r>
              <a:rPr lang="en-GB" dirty="0"/>
              <a:t>-Which practise might be easier for a small scale farmer? (e.g. maybe agroforestry as it is low cost)</a:t>
            </a:r>
          </a:p>
          <a:p>
            <a:r>
              <a:rPr lang="en-GB" dirty="0"/>
              <a:t>-Which of these practises do you recognise? (pupils might be familiar with organic farming and organic produce as it is widely sold in shops)</a:t>
            </a:r>
          </a:p>
          <a:p>
            <a:endParaRPr lang="en-GB" dirty="0"/>
          </a:p>
        </p:txBody>
      </p:sp>
      <p:sp>
        <p:nvSpPr>
          <p:cNvPr id="4" name="Slide Number Placeholder 3"/>
          <p:cNvSpPr>
            <a:spLocks noGrp="1"/>
          </p:cNvSpPr>
          <p:nvPr>
            <p:ph type="sldNum" sz="quarter" idx="5"/>
          </p:nvPr>
        </p:nvSpPr>
        <p:spPr/>
        <p:txBody>
          <a:bodyPr/>
          <a:lstStyle/>
          <a:p>
            <a:fld id="{A141E22F-F18E-46E1-9EFA-1E7C157F8E7B}" type="slidenum">
              <a:rPr lang="en-GB" smtClean="0"/>
              <a:t>15</a:t>
            </a:fld>
            <a:endParaRPr lang="en-GB"/>
          </a:p>
        </p:txBody>
      </p:sp>
    </p:spTree>
    <p:extLst>
      <p:ext uri="{BB962C8B-B14F-4D97-AF65-F5344CB8AC3E}">
        <p14:creationId xmlns:p14="http://schemas.microsoft.com/office/powerpoint/2010/main" val="132846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GB"/>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4E52B93-2B94-449A-8688-DE35415A2300}" type="datetimeFigureOut">
              <a:rPr lang="en-GB" smtClean="0"/>
              <a:t>07/10/2023</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2EAF3E3-E978-4B19-809A-66ADEDC5B82C}" type="slidenum">
              <a:rPr lang="en-GB" smtClean="0"/>
              <a:t>‹#›</a:t>
            </a:fld>
            <a:endParaRPr lang="en-GB"/>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4923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E52B93-2B94-449A-8688-DE35415A2300}" type="datetimeFigureOut">
              <a:rPr lang="en-GB" smtClean="0"/>
              <a:t>07/10/2023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206007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E52B93-2B94-449A-8688-DE35415A2300}" type="datetimeFigureOut">
              <a:rPr lang="en-GB" smtClean="0"/>
              <a:t>07/10/2023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3582007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34E52B93-2B94-449A-8688-DE35415A2300}" type="datetimeFigureOut">
              <a:rPr lang="en-GB" smtClean="0"/>
              <a:t>07/10/2023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3998395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GB"/>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4E52B93-2B94-449A-8688-DE35415A2300}" type="datetimeFigureOut">
              <a:rPr lang="en-GB" smtClean="0"/>
              <a:t>07/10/2023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EAF3E3-E978-4B19-809A-66ADEDC5B82C}" type="slidenum">
              <a:rPr lang="en-GB" smtClean="0"/>
              <a:t>‹#›</a:t>
            </a:fld>
            <a:endParaRPr lang="en-GB"/>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8192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34E52B93-2B94-449A-8688-DE35415A2300}" type="datetimeFigureOut">
              <a:rPr lang="en-GB" smtClean="0"/>
              <a:t>07/10/2023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1613669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4E52B93-2B94-449A-8688-DE35415A2300}" type="datetimeFigureOut">
              <a:rPr lang="en-GB" smtClean="0"/>
              <a:t>07/10/2023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3487121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34E52B93-2B94-449A-8688-DE35415A2300}" type="datetimeFigureOut">
              <a:rPr lang="en-GB" smtClean="0"/>
              <a:t>07/10/2023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335153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E52B93-2B94-449A-8688-DE35415A2300}" type="datetimeFigureOut">
              <a:rPr lang="en-GB" smtClean="0"/>
              <a:t>07/10/2023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2942033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E52B93-2B94-449A-8688-DE35415A2300}" type="datetimeFigureOut">
              <a:rPr lang="en-GB" smtClean="0"/>
              <a:t>07/10/2023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222330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34E52B93-2B94-449A-8688-DE35415A2300}" type="datetimeFigureOut">
              <a:rPr lang="en-GB" smtClean="0"/>
              <a:t>07/10/2023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EAF3E3-E978-4B19-809A-66ADEDC5B82C}" type="slidenum">
              <a:rPr lang="en-GB" smtClean="0"/>
              <a:t>‹#›</a:t>
            </a:fld>
            <a:endParaRPr lang="en-GB"/>
          </a:p>
        </p:txBody>
      </p:sp>
    </p:spTree>
    <p:extLst>
      <p:ext uri="{BB962C8B-B14F-4D97-AF65-F5344CB8AC3E}">
        <p14:creationId xmlns:p14="http://schemas.microsoft.com/office/powerpoint/2010/main" val="17558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34E52B93-2B94-449A-8688-DE35415A2300}" type="datetimeFigureOut">
              <a:rPr lang="en-GB" smtClean="0"/>
              <a:t>07/10/2023</a:t>
            </a:fld>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2EAF3E3-E978-4B19-809A-66ADEDC5B82C}" type="slidenum">
              <a:rPr lang="en-GB" smtClean="0"/>
              <a:t>‹#›</a:t>
            </a:fld>
            <a:endParaRPr lang="en-GB"/>
          </a:p>
        </p:txBody>
      </p:sp>
    </p:spTree>
    <p:extLst>
      <p:ext uri="{BB962C8B-B14F-4D97-AF65-F5344CB8AC3E}">
        <p14:creationId xmlns:p14="http://schemas.microsoft.com/office/powerpoint/2010/main" val="127873708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svg"/><Relationship Id="rId7" Type="http://schemas.openxmlformats.org/officeDocument/2006/relationships/diagramColors" Target="../diagrams/colors2.xml"/><Relationship Id="rId2"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sv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45.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diagramColors" Target="../diagrams/colors4.xml"/><Relationship Id="rId11" Type="http://schemas.openxmlformats.org/officeDocument/2006/relationships/image" Target="../media/image44.svg"/><Relationship Id="rId5" Type="http://schemas.openxmlformats.org/officeDocument/2006/relationships/diagramQuickStyle" Target="../diagrams/quickStyle4.xml"/><Relationship Id="rId15" Type="http://schemas.openxmlformats.org/officeDocument/2006/relationships/image" Target="../media/image48.svg"/><Relationship Id="rId10" Type="http://schemas.openxmlformats.org/officeDocument/2006/relationships/image" Target="../media/image43.png"/><Relationship Id="rId4" Type="http://schemas.openxmlformats.org/officeDocument/2006/relationships/diagramLayout" Target="../diagrams/layout4.xml"/><Relationship Id="rId9" Type="http://schemas.openxmlformats.org/officeDocument/2006/relationships/image" Target="../media/image42.svg"/><Relationship Id="rId14" Type="http://schemas.openxmlformats.org/officeDocument/2006/relationships/image" Target="../media/image47.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0.svg"/><Relationship Id="rId7" Type="http://schemas.openxmlformats.org/officeDocument/2006/relationships/diagramColors" Target="../diagrams/colors7.xml"/><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diagramLayout" Target="../diagrams/layout8.xml"/><Relationship Id="rId7" Type="http://schemas.openxmlformats.org/officeDocument/2006/relationships/image" Target="../media/image51.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diagramLayout" Target="../diagrams/layout9.xml"/><Relationship Id="rId7" Type="http://schemas.openxmlformats.org/officeDocument/2006/relationships/image" Target="../media/image53.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diagramLayout" Target="../diagrams/layout10.xml"/><Relationship Id="rId7" Type="http://schemas.openxmlformats.org/officeDocument/2006/relationships/image" Target="../media/image55.png"/><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watch?v=M-ZlrNg0BjI&amp;ab_channel=FoodandAgricultureOrganizationoftheUnitedNations" TargetMode="External"/><Relationship Id="rId2" Type="http://schemas.openxmlformats.org/officeDocument/2006/relationships/hyperlink" Target="https://youtu.be/invUp0SX49g?si=j8EfTn5hQrZ2ILJ5" TargetMode="Externa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hyperlink" Target="https://www.theguardian.com/commentisfree/2015/mar/25/treating-soil-like-dirt-fatal-mistake-human-life" TargetMode="External"/><Relationship Id="rId4" Type="http://schemas.openxmlformats.org/officeDocument/2006/relationships/hyperlink" Target="https://www.youtube.com/watch?v=8kZXulLobA8&amp;ab_channel=OurChangingClimat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diagramLayout" Target="../diagrams/layout1.xm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diagramData" Target="../diagrams/data1.xml"/><Relationship Id="rId16" Type="http://schemas.openxmlformats.org/officeDocument/2006/relationships/image" Target="../media/image19.svg"/><Relationship Id="rId1" Type="http://schemas.openxmlformats.org/officeDocument/2006/relationships/slideLayout" Target="../slideLayouts/slideLayout9.xml"/><Relationship Id="rId6" Type="http://schemas.microsoft.com/office/2007/relationships/diagramDrawing" Target="../diagrams/drawing1.xml"/><Relationship Id="rId11" Type="http://schemas.openxmlformats.org/officeDocument/2006/relationships/image" Target="../media/image14.png"/><Relationship Id="rId5" Type="http://schemas.openxmlformats.org/officeDocument/2006/relationships/diagramColors" Target="../diagrams/colors1.xml"/><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diagramQuickStyle" Target="../diagrams/quickStyle1.xml"/><Relationship Id="rId9" Type="http://schemas.openxmlformats.org/officeDocument/2006/relationships/image" Target="../media/image12.png"/><Relationship Id="rId14" Type="http://schemas.openxmlformats.org/officeDocument/2006/relationships/image" Target="../media/image17.svg"/></Relationships>
</file>

<file path=ppt/slides/_rels/slide8.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43170-226C-DF51-6301-4FDF137D5C4D}"/>
              </a:ext>
            </a:extLst>
          </p:cNvPr>
          <p:cNvSpPr>
            <a:spLocks noGrp="1"/>
          </p:cNvSpPr>
          <p:nvPr>
            <p:ph type="ctrTitle"/>
          </p:nvPr>
        </p:nvSpPr>
        <p:spPr/>
        <p:txBody>
          <a:bodyPr/>
          <a:lstStyle/>
          <a:p>
            <a:r>
              <a:rPr lang="en-GB" dirty="0"/>
              <a:t>Soil</a:t>
            </a:r>
          </a:p>
        </p:txBody>
      </p:sp>
      <p:sp>
        <p:nvSpPr>
          <p:cNvPr id="3" name="Subtitle 2">
            <a:extLst>
              <a:ext uri="{FF2B5EF4-FFF2-40B4-BE49-F238E27FC236}">
                <a16:creationId xmlns:a16="http://schemas.microsoft.com/office/drawing/2014/main" id="{E63F0E47-2D83-5572-39F8-7F2A59A19255}"/>
              </a:ext>
            </a:extLst>
          </p:cNvPr>
          <p:cNvSpPr>
            <a:spLocks noGrp="1"/>
          </p:cNvSpPr>
          <p:nvPr>
            <p:ph type="subTitle" idx="1"/>
          </p:nvPr>
        </p:nvSpPr>
        <p:spPr/>
        <p:txBody>
          <a:bodyPr>
            <a:normAutofit/>
          </a:bodyPr>
          <a:lstStyle/>
          <a:p>
            <a:r>
              <a:rPr lang="en-GB" dirty="0"/>
              <a:t>The importance of Soil and why we should care more about the wonderful world beneath our feet.</a:t>
            </a:r>
          </a:p>
        </p:txBody>
      </p:sp>
      <p:pic>
        <p:nvPicPr>
          <p:cNvPr id="4" name="Picture 3" descr="A logo with text overlay&#10;&#10;Description automatically generated">
            <a:extLst>
              <a:ext uri="{FF2B5EF4-FFF2-40B4-BE49-F238E27FC236}">
                <a16:creationId xmlns:a16="http://schemas.microsoft.com/office/drawing/2014/main" id="{8698FEC3-B44D-5211-BDF5-F403F65C8B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780" y="5173139"/>
            <a:ext cx="1907218" cy="1340789"/>
          </a:xfrm>
          <a:prstGeom prst="rect">
            <a:avLst/>
          </a:prstGeom>
        </p:spPr>
      </p:pic>
    </p:spTree>
    <p:extLst>
      <p:ext uri="{BB962C8B-B14F-4D97-AF65-F5344CB8AC3E}">
        <p14:creationId xmlns:p14="http://schemas.microsoft.com/office/powerpoint/2010/main" val="28922724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107BB-6149-7DFF-2C9F-CD51FE90B570}"/>
              </a:ext>
            </a:extLst>
          </p:cNvPr>
          <p:cNvSpPr>
            <a:spLocks noGrp="1"/>
          </p:cNvSpPr>
          <p:nvPr>
            <p:ph type="title"/>
          </p:nvPr>
        </p:nvSpPr>
        <p:spPr>
          <a:xfrm>
            <a:off x="1143000" y="1097280"/>
            <a:ext cx="3931920" cy="740756"/>
          </a:xfrm>
        </p:spPr>
        <p:txBody>
          <a:bodyPr/>
          <a:lstStyle/>
          <a:p>
            <a:r>
              <a:rPr lang="en-GB" dirty="0">
                <a:solidFill>
                  <a:schemeClr val="tx1"/>
                </a:solidFill>
              </a:rPr>
              <a:t>Overirrigation</a:t>
            </a:r>
          </a:p>
        </p:txBody>
      </p:sp>
      <p:sp>
        <p:nvSpPr>
          <p:cNvPr id="3" name="Picture Placeholder 2">
            <a:extLst>
              <a:ext uri="{FF2B5EF4-FFF2-40B4-BE49-F238E27FC236}">
                <a16:creationId xmlns:a16="http://schemas.microsoft.com/office/drawing/2014/main" id="{D06EDEB6-08AC-BAF0-30A2-22B89687CA50}"/>
              </a:ext>
            </a:extLst>
          </p:cNvPr>
          <p:cNvSpPr>
            <a:spLocks noGrp="1"/>
          </p:cNvSpPr>
          <p:nvPr>
            <p:ph type="pic" idx="1"/>
          </p:nvPr>
        </p:nvSpPr>
        <p:spPr/>
        <p:txBody>
          <a:bodyPr>
            <a:normAutofit fontScale="92500" lnSpcReduction="20000"/>
          </a:bodyPr>
          <a:lstStyle/>
          <a:p>
            <a:pPr marL="514350" indent="-514350">
              <a:buFont typeface="+mj-lt"/>
              <a:buAutoNum type="arabicPeriod"/>
            </a:pPr>
            <a:r>
              <a:rPr lang="en-GB" b="1" dirty="0">
                <a:solidFill>
                  <a:schemeClr val="tx1"/>
                </a:solidFill>
              </a:rPr>
              <a:t>Wastes water- </a:t>
            </a:r>
            <a:r>
              <a:rPr lang="en-GB" dirty="0">
                <a:solidFill>
                  <a:schemeClr val="tx1"/>
                </a:solidFill>
              </a:rPr>
              <a:t>economic and environmental loss</a:t>
            </a:r>
          </a:p>
          <a:p>
            <a:pPr marL="514350" indent="-514350">
              <a:buFont typeface="+mj-lt"/>
              <a:buAutoNum type="arabicPeriod"/>
            </a:pPr>
            <a:r>
              <a:rPr lang="en-GB" b="1" dirty="0">
                <a:solidFill>
                  <a:schemeClr val="tx1"/>
                </a:solidFill>
              </a:rPr>
              <a:t>Creates anoxic environment- </a:t>
            </a:r>
            <a:r>
              <a:rPr lang="en-GB" dirty="0">
                <a:solidFill>
                  <a:schemeClr val="tx1"/>
                </a:solidFill>
              </a:rPr>
              <a:t>pore space is filled with water</a:t>
            </a:r>
            <a:endParaRPr lang="en-GB" b="1" dirty="0">
              <a:solidFill>
                <a:schemeClr val="tx1"/>
              </a:solidFill>
            </a:endParaRPr>
          </a:p>
          <a:p>
            <a:pPr marL="514350" indent="-514350">
              <a:buFont typeface="+mj-lt"/>
              <a:buAutoNum type="arabicPeriod"/>
            </a:pPr>
            <a:r>
              <a:rPr lang="en-GB" b="1" dirty="0">
                <a:solidFill>
                  <a:schemeClr val="tx1"/>
                </a:solidFill>
              </a:rPr>
              <a:t>Leads to rot- </a:t>
            </a:r>
            <a:r>
              <a:rPr lang="en-GB" dirty="0">
                <a:solidFill>
                  <a:schemeClr val="tx1"/>
                </a:solidFill>
              </a:rPr>
              <a:t>roots cannot get the nutrients they need so decay, encourages growth of harmful fungi and bacteria</a:t>
            </a:r>
          </a:p>
          <a:p>
            <a:pPr marL="514350" indent="-514350">
              <a:buFont typeface="+mj-lt"/>
              <a:buAutoNum type="arabicPeriod"/>
            </a:pPr>
            <a:r>
              <a:rPr lang="en-GB" b="1" dirty="0">
                <a:solidFill>
                  <a:schemeClr val="tx1"/>
                </a:solidFill>
              </a:rPr>
              <a:t>Leaches nutrients from soil</a:t>
            </a:r>
            <a:r>
              <a:rPr lang="en-GB" dirty="0">
                <a:solidFill>
                  <a:schemeClr val="tx1"/>
                </a:solidFill>
              </a:rPr>
              <a:t>, and</a:t>
            </a:r>
          </a:p>
          <a:p>
            <a:pPr marL="514350" indent="-514350">
              <a:buFont typeface="+mj-lt"/>
              <a:buAutoNum type="arabicPeriod"/>
            </a:pPr>
            <a:r>
              <a:rPr lang="en-GB" b="1" dirty="0">
                <a:solidFill>
                  <a:schemeClr val="tx1"/>
                </a:solidFill>
              </a:rPr>
              <a:t>Increases erosion</a:t>
            </a:r>
            <a:r>
              <a:rPr lang="en-GB" dirty="0">
                <a:solidFill>
                  <a:schemeClr val="tx1"/>
                </a:solidFill>
              </a:rPr>
              <a:t>; the excess water runoff will carry nutrients and soil particles away from the land decreasing fertility and structure.</a:t>
            </a:r>
          </a:p>
        </p:txBody>
      </p:sp>
      <p:sp>
        <p:nvSpPr>
          <p:cNvPr id="4" name="Text Placeholder 3">
            <a:extLst>
              <a:ext uri="{FF2B5EF4-FFF2-40B4-BE49-F238E27FC236}">
                <a16:creationId xmlns:a16="http://schemas.microsoft.com/office/drawing/2014/main" id="{780F89AB-B86C-8DDB-DC9F-B2538881E8BC}"/>
              </a:ext>
            </a:extLst>
          </p:cNvPr>
          <p:cNvSpPr>
            <a:spLocks noGrp="1"/>
          </p:cNvSpPr>
          <p:nvPr>
            <p:ph type="body" sz="half" idx="2"/>
          </p:nvPr>
        </p:nvSpPr>
        <p:spPr>
          <a:xfrm>
            <a:off x="1143000" y="1988820"/>
            <a:ext cx="3931920" cy="2880360"/>
          </a:xfrm>
        </p:spPr>
        <p:txBody>
          <a:bodyPr>
            <a:normAutofit lnSpcReduction="10000"/>
          </a:bodyPr>
          <a:lstStyle/>
          <a:p>
            <a:r>
              <a:rPr lang="en-GB" sz="2800" dirty="0">
                <a:solidFill>
                  <a:schemeClr val="tx1"/>
                </a:solidFill>
              </a:rPr>
              <a:t>Overirrigation is an issue that occurs when farmland is </a:t>
            </a:r>
            <a:r>
              <a:rPr lang="en-GB" sz="2800" b="1" dirty="0">
                <a:solidFill>
                  <a:schemeClr val="tx1"/>
                </a:solidFill>
              </a:rPr>
              <a:t>oversaturated</a:t>
            </a:r>
            <a:r>
              <a:rPr lang="en-GB" sz="2800" dirty="0">
                <a:solidFill>
                  <a:schemeClr val="tx1"/>
                </a:solidFill>
              </a:rPr>
              <a:t> with water which leads to pore space within the soil being filled with water. </a:t>
            </a:r>
          </a:p>
        </p:txBody>
      </p:sp>
      <p:pic>
        <p:nvPicPr>
          <p:cNvPr id="7" name="Graphic 6" descr="Watering pot with solid fill">
            <a:extLst>
              <a:ext uri="{FF2B5EF4-FFF2-40B4-BE49-F238E27FC236}">
                <a16:creationId xmlns:a16="http://schemas.microsoft.com/office/drawing/2014/main" id="{10FF91FE-71A3-D27E-4D27-53114EE8087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98848" y="923636"/>
            <a:ext cx="914400" cy="914400"/>
          </a:xfrm>
          <a:prstGeom prst="rect">
            <a:avLst/>
          </a:prstGeom>
        </p:spPr>
      </p:pic>
    </p:spTree>
    <p:extLst>
      <p:ext uri="{BB962C8B-B14F-4D97-AF65-F5344CB8AC3E}">
        <p14:creationId xmlns:p14="http://schemas.microsoft.com/office/powerpoint/2010/main" val="356859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0C0E170-A5D9-C75E-7487-F0F7ADBCD77B}"/>
              </a:ext>
            </a:extLst>
          </p:cNvPr>
          <p:cNvSpPr>
            <a:spLocks noGrp="1"/>
          </p:cNvSpPr>
          <p:nvPr>
            <p:ph type="body" idx="1"/>
          </p:nvPr>
        </p:nvSpPr>
        <p:spPr>
          <a:xfrm>
            <a:off x="969827" y="708420"/>
            <a:ext cx="4754880" cy="777240"/>
          </a:xfrm>
        </p:spPr>
        <p:txBody>
          <a:bodyPr>
            <a:normAutofit/>
          </a:bodyPr>
          <a:lstStyle/>
          <a:p>
            <a:r>
              <a:rPr lang="en-GB" sz="3200" dirty="0">
                <a:solidFill>
                  <a:schemeClr val="tx1"/>
                </a:solidFill>
              </a:rPr>
              <a:t>Monoculture</a:t>
            </a:r>
          </a:p>
        </p:txBody>
      </p:sp>
      <p:sp>
        <p:nvSpPr>
          <p:cNvPr id="4" name="Content Placeholder 3">
            <a:extLst>
              <a:ext uri="{FF2B5EF4-FFF2-40B4-BE49-F238E27FC236}">
                <a16:creationId xmlns:a16="http://schemas.microsoft.com/office/drawing/2014/main" id="{05B88447-B59D-8235-E54F-1BC979CEE20D}"/>
              </a:ext>
            </a:extLst>
          </p:cNvPr>
          <p:cNvSpPr>
            <a:spLocks noGrp="1"/>
          </p:cNvSpPr>
          <p:nvPr>
            <p:ph sz="half" idx="2"/>
          </p:nvPr>
        </p:nvSpPr>
        <p:spPr>
          <a:xfrm>
            <a:off x="969827" y="1428392"/>
            <a:ext cx="10500278" cy="997894"/>
          </a:xfrm>
        </p:spPr>
        <p:txBody>
          <a:bodyPr>
            <a:normAutofit/>
          </a:bodyPr>
          <a:lstStyle/>
          <a:p>
            <a:pPr marL="45720" indent="0">
              <a:buNone/>
            </a:pPr>
            <a:r>
              <a:rPr lang="en-GB" dirty="0">
                <a:solidFill>
                  <a:schemeClr val="tx1"/>
                </a:solidFill>
              </a:rPr>
              <a:t>The agricultural practise where a single crop is grown over a large area of land; which is common in modern industrial agriculture to maximise crop yields. The continued growth of a monoculture can lead to the following impacts on soils:</a:t>
            </a:r>
          </a:p>
        </p:txBody>
      </p:sp>
      <p:sp>
        <p:nvSpPr>
          <p:cNvPr id="25" name="Content Placeholder 3">
            <a:extLst>
              <a:ext uri="{FF2B5EF4-FFF2-40B4-BE49-F238E27FC236}">
                <a16:creationId xmlns:a16="http://schemas.microsoft.com/office/drawing/2014/main" id="{9B3770A5-C859-C168-C381-A87F3A84D908}"/>
              </a:ext>
            </a:extLst>
          </p:cNvPr>
          <p:cNvSpPr txBox="1">
            <a:spLocks/>
          </p:cNvSpPr>
          <p:nvPr/>
        </p:nvSpPr>
        <p:spPr>
          <a:xfrm>
            <a:off x="953785" y="2937388"/>
            <a:ext cx="6168910" cy="2837770"/>
          </a:xfrm>
          <a:prstGeom prst="rect">
            <a:avLst/>
          </a:prstGeom>
        </p:spPr>
        <p:txBody>
          <a:bodyPr vert="horz" lIns="91440" tIns="45720" rIns="91440" bIns="45720" rtlCol="0">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endParaRPr lang="en-GB" dirty="0">
              <a:solidFill>
                <a:schemeClr val="tx1"/>
              </a:solidFill>
            </a:endParaRPr>
          </a:p>
        </p:txBody>
      </p:sp>
      <p:pic>
        <p:nvPicPr>
          <p:cNvPr id="27" name="Graphic 26" descr="Seeds with solid fill">
            <a:extLst>
              <a:ext uri="{FF2B5EF4-FFF2-40B4-BE49-F238E27FC236}">
                <a16:creationId xmlns:a16="http://schemas.microsoft.com/office/drawing/2014/main" id="{04C6ED12-10BC-0FB0-004E-536E50B105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66367" y="556519"/>
            <a:ext cx="871873" cy="871873"/>
          </a:xfrm>
          <a:prstGeom prst="rect">
            <a:avLst/>
          </a:prstGeom>
        </p:spPr>
      </p:pic>
      <p:pic>
        <p:nvPicPr>
          <p:cNvPr id="28" name="Graphic 27" descr="Seeds with solid fill">
            <a:extLst>
              <a:ext uri="{FF2B5EF4-FFF2-40B4-BE49-F238E27FC236}">
                <a16:creationId xmlns:a16="http://schemas.microsoft.com/office/drawing/2014/main" id="{C6B1C180-AFB4-3D5A-4C0E-28D67E419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5958" y="556518"/>
            <a:ext cx="871873" cy="871873"/>
          </a:xfrm>
          <a:prstGeom prst="rect">
            <a:avLst/>
          </a:prstGeom>
        </p:spPr>
      </p:pic>
      <p:graphicFrame>
        <p:nvGraphicFramePr>
          <p:cNvPr id="30" name="Picture Placeholder 2">
            <a:extLst>
              <a:ext uri="{FF2B5EF4-FFF2-40B4-BE49-F238E27FC236}">
                <a16:creationId xmlns:a16="http://schemas.microsoft.com/office/drawing/2014/main" id="{73C06B7E-5E2D-A518-FCAF-19BC96C785FA}"/>
              </a:ext>
            </a:extLst>
          </p:cNvPr>
          <p:cNvGraphicFramePr/>
          <p:nvPr>
            <p:extLst>
              <p:ext uri="{D42A27DB-BD31-4B8C-83A1-F6EECF244321}">
                <p14:modId xmlns:p14="http://schemas.microsoft.com/office/powerpoint/2010/main" val="3061966495"/>
              </p:ext>
            </p:extLst>
          </p:nvPr>
        </p:nvGraphicFramePr>
        <p:xfrm>
          <a:off x="708152" y="2441881"/>
          <a:ext cx="10761953" cy="40576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28993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E487A7A-15F8-4EF6-BA1F-30C51E6EC7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36EFDBF8-A3DC-4DA8-9F33-E9107E70EE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4" name="Rectangle 13">
            <a:extLst>
              <a:ext uri="{FF2B5EF4-FFF2-40B4-BE49-F238E27FC236}">
                <a16:creationId xmlns:a16="http://schemas.microsoft.com/office/drawing/2014/main" id="{E5332A3D-96DF-4962-8D36-3CA071EED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909" y="4572001"/>
            <a:ext cx="11719791" cy="2052826"/>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4B9731B-6F20-71C7-8549-3E479D286A49}"/>
              </a:ext>
            </a:extLst>
          </p:cNvPr>
          <p:cNvSpPr>
            <a:spLocks noGrp="1"/>
          </p:cNvSpPr>
          <p:nvPr>
            <p:ph type="title"/>
          </p:nvPr>
        </p:nvSpPr>
        <p:spPr>
          <a:xfrm>
            <a:off x="1143000" y="4824984"/>
            <a:ext cx="9875520" cy="1356360"/>
          </a:xfrm>
        </p:spPr>
        <p:txBody>
          <a:bodyPr>
            <a:normAutofit fontScale="90000"/>
          </a:bodyPr>
          <a:lstStyle/>
          <a:p>
            <a:pPr algn="ctr"/>
            <a:r>
              <a:rPr lang="en-GB" sz="5400" dirty="0">
                <a:solidFill>
                  <a:srgbClr val="FFFFFF"/>
                </a:solidFill>
              </a:rPr>
              <a:t>All are issues related to Soil practises</a:t>
            </a:r>
          </a:p>
        </p:txBody>
      </p:sp>
      <p:graphicFrame>
        <p:nvGraphicFramePr>
          <p:cNvPr id="5" name="Content Placeholder 2">
            <a:extLst>
              <a:ext uri="{FF2B5EF4-FFF2-40B4-BE49-F238E27FC236}">
                <a16:creationId xmlns:a16="http://schemas.microsoft.com/office/drawing/2014/main" id="{3C1DC34A-A0C5-774D-1EF2-B245CA2A9142}"/>
              </a:ext>
            </a:extLst>
          </p:cNvPr>
          <p:cNvGraphicFramePr>
            <a:graphicFrameLocks noGrp="1"/>
          </p:cNvGraphicFramePr>
          <p:nvPr>
            <p:ph idx="1"/>
            <p:extLst>
              <p:ext uri="{D42A27DB-BD31-4B8C-83A1-F6EECF244321}">
                <p14:modId xmlns:p14="http://schemas.microsoft.com/office/powerpoint/2010/main" val="4087431053"/>
              </p:ext>
            </p:extLst>
          </p:nvPr>
        </p:nvGraphicFramePr>
        <p:xfrm>
          <a:off x="709613" y="642938"/>
          <a:ext cx="10828337" cy="35385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45577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E3E3-E2B7-8F21-8B0D-C5FD39BCEE6B}"/>
              </a:ext>
            </a:extLst>
          </p:cNvPr>
          <p:cNvSpPr>
            <a:spLocks noGrp="1"/>
          </p:cNvSpPr>
          <p:nvPr>
            <p:ph type="title"/>
          </p:nvPr>
        </p:nvSpPr>
        <p:spPr>
          <a:xfrm>
            <a:off x="757007" y="503739"/>
            <a:ext cx="3931920" cy="1737360"/>
          </a:xfrm>
        </p:spPr>
        <p:txBody>
          <a:bodyPr/>
          <a:lstStyle/>
          <a:p>
            <a:r>
              <a:rPr lang="en-GB" dirty="0">
                <a:solidFill>
                  <a:schemeClr val="tx1"/>
                </a:solidFill>
              </a:rPr>
              <a:t>Sustainable Agriculture</a:t>
            </a:r>
          </a:p>
        </p:txBody>
      </p:sp>
      <p:sp>
        <p:nvSpPr>
          <p:cNvPr id="4" name="Text Placeholder 3">
            <a:extLst>
              <a:ext uri="{FF2B5EF4-FFF2-40B4-BE49-F238E27FC236}">
                <a16:creationId xmlns:a16="http://schemas.microsoft.com/office/drawing/2014/main" id="{0AF53AD3-0147-41A5-363E-34BD5D9CBF69}"/>
              </a:ext>
            </a:extLst>
          </p:cNvPr>
          <p:cNvSpPr>
            <a:spLocks noGrp="1"/>
          </p:cNvSpPr>
          <p:nvPr>
            <p:ph type="body" sz="half" idx="2"/>
          </p:nvPr>
        </p:nvSpPr>
        <p:spPr>
          <a:xfrm>
            <a:off x="662709" y="2834640"/>
            <a:ext cx="3931920" cy="2880360"/>
          </a:xfrm>
        </p:spPr>
        <p:txBody>
          <a:bodyPr>
            <a:normAutofit/>
          </a:bodyPr>
          <a:lstStyle/>
          <a:p>
            <a:r>
              <a:rPr lang="en-GB" sz="2400" dirty="0">
                <a:solidFill>
                  <a:schemeClr val="tx1"/>
                </a:solidFill>
              </a:rPr>
              <a:t>There are alternative methods that are used across the globe to try and conserve soil while maintaining food security.</a:t>
            </a:r>
          </a:p>
        </p:txBody>
      </p:sp>
      <p:graphicFrame>
        <p:nvGraphicFramePr>
          <p:cNvPr id="10" name="Picture Placeholder 2">
            <a:extLst>
              <a:ext uri="{FF2B5EF4-FFF2-40B4-BE49-F238E27FC236}">
                <a16:creationId xmlns:a16="http://schemas.microsoft.com/office/drawing/2014/main" id="{04CB8CBD-527D-3C4A-ADAE-47C9D53D71EA}"/>
              </a:ext>
            </a:extLst>
          </p:cNvPr>
          <p:cNvGraphicFramePr/>
          <p:nvPr>
            <p:extLst>
              <p:ext uri="{D42A27DB-BD31-4B8C-83A1-F6EECF244321}">
                <p14:modId xmlns:p14="http://schemas.microsoft.com/office/powerpoint/2010/main" val="2541908888"/>
              </p:ext>
            </p:extLst>
          </p:nvPr>
        </p:nvGraphicFramePr>
        <p:xfrm>
          <a:off x="5681749" y="1147791"/>
          <a:ext cx="606148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Scarecrow with solid fill">
            <a:extLst>
              <a:ext uri="{FF2B5EF4-FFF2-40B4-BE49-F238E27FC236}">
                <a16:creationId xmlns:a16="http://schemas.microsoft.com/office/drawing/2014/main" id="{241EED7E-7FC2-58D4-93FF-7276C4565CD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56137" y="1266437"/>
            <a:ext cx="914400" cy="914400"/>
          </a:xfrm>
          <a:prstGeom prst="rect">
            <a:avLst/>
          </a:prstGeom>
        </p:spPr>
      </p:pic>
      <p:pic>
        <p:nvPicPr>
          <p:cNvPr id="9" name="Graphic 8" descr="Crops outline">
            <a:extLst>
              <a:ext uri="{FF2B5EF4-FFF2-40B4-BE49-F238E27FC236}">
                <a16:creationId xmlns:a16="http://schemas.microsoft.com/office/drawing/2014/main" id="{E7FFFD79-3F5E-1435-F649-D78D25BF2B9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59573" y="2471079"/>
            <a:ext cx="914400" cy="914400"/>
          </a:xfrm>
          <a:prstGeom prst="rect">
            <a:avLst/>
          </a:prstGeom>
        </p:spPr>
      </p:pic>
      <p:pic>
        <p:nvPicPr>
          <p:cNvPr id="12" name="Graphic 11" descr="Tree With Roots with solid fill">
            <a:extLst>
              <a:ext uri="{FF2B5EF4-FFF2-40B4-BE49-F238E27FC236}">
                <a16:creationId xmlns:a16="http://schemas.microsoft.com/office/drawing/2014/main" id="{662E0381-A2FF-D541-84AF-F58C8790766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673051" y="3701121"/>
            <a:ext cx="914400" cy="914400"/>
          </a:xfrm>
          <a:prstGeom prst="rect">
            <a:avLst/>
          </a:prstGeom>
        </p:spPr>
      </p:pic>
      <p:pic>
        <p:nvPicPr>
          <p:cNvPr id="15" name="Graphic 14" descr="Farmer female with solid fill">
            <a:extLst>
              <a:ext uri="{FF2B5EF4-FFF2-40B4-BE49-F238E27FC236}">
                <a16:creationId xmlns:a16="http://schemas.microsoft.com/office/drawing/2014/main" id="{51EECF68-FFFA-8103-79D7-E5281300E857}"/>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56137" y="4905763"/>
            <a:ext cx="914400" cy="914400"/>
          </a:xfrm>
          <a:prstGeom prst="rect">
            <a:avLst/>
          </a:prstGeom>
        </p:spPr>
      </p:pic>
    </p:spTree>
    <p:extLst>
      <p:ext uri="{BB962C8B-B14F-4D97-AF65-F5344CB8AC3E}">
        <p14:creationId xmlns:p14="http://schemas.microsoft.com/office/powerpoint/2010/main" val="14610538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E6DA-838B-3C67-FE05-EFD02174A594}"/>
              </a:ext>
            </a:extLst>
          </p:cNvPr>
          <p:cNvSpPr>
            <a:spLocks noGrp="1"/>
          </p:cNvSpPr>
          <p:nvPr>
            <p:ph type="title"/>
          </p:nvPr>
        </p:nvSpPr>
        <p:spPr>
          <a:xfrm>
            <a:off x="1158240" y="368808"/>
            <a:ext cx="9875520" cy="1356360"/>
          </a:xfrm>
        </p:spPr>
        <p:txBody>
          <a:bodyPr>
            <a:normAutofit/>
          </a:bodyPr>
          <a:lstStyle/>
          <a:p>
            <a:r>
              <a:rPr lang="en-GB" dirty="0"/>
              <a:t>What are Sustainable Practises?</a:t>
            </a:r>
          </a:p>
        </p:txBody>
      </p:sp>
      <p:graphicFrame>
        <p:nvGraphicFramePr>
          <p:cNvPr id="5" name="Content Placeholder 2">
            <a:extLst>
              <a:ext uri="{FF2B5EF4-FFF2-40B4-BE49-F238E27FC236}">
                <a16:creationId xmlns:a16="http://schemas.microsoft.com/office/drawing/2014/main" id="{24BE438E-D655-6B59-5647-A531141A946A}"/>
              </a:ext>
            </a:extLst>
          </p:cNvPr>
          <p:cNvGraphicFramePr>
            <a:graphicFrameLocks noGrp="1"/>
          </p:cNvGraphicFramePr>
          <p:nvPr>
            <p:ph idx="1"/>
            <p:extLst>
              <p:ext uri="{D42A27DB-BD31-4B8C-83A1-F6EECF244321}">
                <p14:modId xmlns:p14="http://schemas.microsoft.com/office/powerpoint/2010/main" val="1567499614"/>
              </p:ext>
            </p:extLst>
          </p:nvPr>
        </p:nvGraphicFramePr>
        <p:xfrm>
          <a:off x="274320" y="1356360"/>
          <a:ext cx="11643360" cy="475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4132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6DE6DA-838B-3C67-FE05-EFD02174A594}"/>
              </a:ext>
            </a:extLst>
          </p:cNvPr>
          <p:cNvSpPr>
            <a:spLocks noGrp="1"/>
          </p:cNvSpPr>
          <p:nvPr>
            <p:ph type="title"/>
          </p:nvPr>
        </p:nvSpPr>
        <p:spPr>
          <a:xfrm>
            <a:off x="4267200" y="5236464"/>
            <a:ext cx="9875520" cy="1356360"/>
          </a:xfrm>
        </p:spPr>
        <p:txBody>
          <a:bodyPr>
            <a:normAutofit/>
          </a:bodyPr>
          <a:lstStyle/>
          <a:p>
            <a:r>
              <a:rPr lang="en-GB" dirty="0"/>
              <a:t>…and how do they benefit Soils?</a:t>
            </a:r>
          </a:p>
        </p:txBody>
      </p:sp>
      <p:graphicFrame>
        <p:nvGraphicFramePr>
          <p:cNvPr id="5" name="Content Placeholder 2">
            <a:extLst>
              <a:ext uri="{FF2B5EF4-FFF2-40B4-BE49-F238E27FC236}">
                <a16:creationId xmlns:a16="http://schemas.microsoft.com/office/drawing/2014/main" id="{24BE438E-D655-6B59-5647-A531141A946A}"/>
              </a:ext>
            </a:extLst>
          </p:cNvPr>
          <p:cNvGraphicFramePr>
            <a:graphicFrameLocks noGrp="1"/>
          </p:cNvGraphicFramePr>
          <p:nvPr>
            <p:ph idx="1"/>
            <p:extLst>
              <p:ext uri="{D42A27DB-BD31-4B8C-83A1-F6EECF244321}">
                <p14:modId xmlns:p14="http://schemas.microsoft.com/office/powerpoint/2010/main" val="2011166070"/>
              </p:ext>
            </p:extLst>
          </p:nvPr>
        </p:nvGraphicFramePr>
        <p:xfrm>
          <a:off x="274320" y="490728"/>
          <a:ext cx="11643360" cy="4754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4465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658F77-39F0-A3A3-6D0D-3AFA18AA1AD3}"/>
              </a:ext>
            </a:extLst>
          </p:cNvPr>
          <p:cNvSpPr/>
          <p:nvPr/>
        </p:nvSpPr>
        <p:spPr>
          <a:xfrm>
            <a:off x="423837" y="402501"/>
            <a:ext cx="1517573" cy="1517573"/>
          </a:xfrm>
          <a:prstGeom prst="ellipse">
            <a:avLst/>
          </a:prstGeom>
          <a:solidFill>
            <a:schemeClr val="bg2">
              <a:lumMod val="90000"/>
            </a:schemeClr>
          </a:solidFill>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GB"/>
          </a:p>
        </p:txBody>
      </p:sp>
      <p:sp>
        <p:nvSpPr>
          <p:cNvPr id="3" name="Rectangle 2" descr="Bug spray">
            <a:extLst>
              <a:ext uri="{FF2B5EF4-FFF2-40B4-BE49-F238E27FC236}">
                <a16:creationId xmlns:a16="http://schemas.microsoft.com/office/drawing/2014/main" id="{5A53E9FA-3AD0-8D4D-388B-922D5AF0309F}"/>
              </a:ext>
            </a:extLst>
          </p:cNvPr>
          <p:cNvSpPr/>
          <p:nvPr/>
        </p:nvSpPr>
        <p:spPr>
          <a:xfrm>
            <a:off x="742528" y="721192"/>
            <a:ext cx="880192" cy="880192"/>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9" name="Text Placeholder 2">
            <a:extLst>
              <a:ext uri="{FF2B5EF4-FFF2-40B4-BE49-F238E27FC236}">
                <a16:creationId xmlns:a16="http://schemas.microsoft.com/office/drawing/2014/main" id="{F719745D-CCC8-6F7C-C5CD-28C40DA4296E}"/>
              </a:ext>
            </a:extLst>
          </p:cNvPr>
          <p:cNvSpPr txBox="1">
            <a:spLocks/>
          </p:cNvSpPr>
          <p:nvPr/>
        </p:nvSpPr>
        <p:spPr>
          <a:xfrm>
            <a:off x="2030531" y="784016"/>
            <a:ext cx="4754880" cy="777240"/>
          </a:xfrm>
          <a:prstGeom prst="rect">
            <a:avLst/>
          </a:prstGeom>
        </p:spPr>
        <p:txBody>
          <a:bodyPr>
            <a:normAutofit/>
          </a:bodyPr>
          <a:lst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45720" indent="0">
              <a:buNone/>
            </a:pPr>
            <a:r>
              <a:rPr lang="en-GB" sz="4400" dirty="0"/>
              <a:t>Organic Farming</a:t>
            </a:r>
          </a:p>
        </p:txBody>
      </p:sp>
      <p:graphicFrame>
        <p:nvGraphicFramePr>
          <p:cNvPr id="11" name="Content Placeholder 3">
            <a:extLst>
              <a:ext uri="{FF2B5EF4-FFF2-40B4-BE49-F238E27FC236}">
                <a16:creationId xmlns:a16="http://schemas.microsoft.com/office/drawing/2014/main" id="{C4B4AEFE-55E5-8543-96AB-5496989A6BF9}"/>
              </a:ext>
            </a:extLst>
          </p:cNvPr>
          <p:cNvGraphicFramePr/>
          <p:nvPr/>
        </p:nvGraphicFramePr>
        <p:xfrm>
          <a:off x="1143000" y="2195010"/>
          <a:ext cx="10329672" cy="38086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8371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29A9-F668-823B-C908-4BF3508B3AE4}"/>
              </a:ext>
            </a:extLst>
          </p:cNvPr>
          <p:cNvSpPr>
            <a:spLocks noGrp="1"/>
          </p:cNvSpPr>
          <p:nvPr>
            <p:ph type="title"/>
          </p:nvPr>
        </p:nvSpPr>
        <p:spPr>
          <a:xfrm>
            <a:off x="1932265" y="609600"/>
            <a:ext cx="9875520" cy="1356360"/>
          </a:xfrm>
        </p:spPr>
        <p:txBody>
          <a:bodyPr/>
          <a:lstStyle/>
          <a:p>
            <a:r>
              <a:rPr lang="en-GB" dirty="0"/>
              <a:t>Agroforestry</a:t>
            </a:r>
          </a:p>
        </p:txBody>
      </p:sp>
      <p:graphicFrame>
        <p:nvGraphicFramePr>
          <p:cNvPr id="7" name="Content Placeholder 2">
            <a:extLst>
              <a:ext uri="{FF2B5EF4-FFF2-40B4-BE49-F238E27FC236}">
                <a16:creationId xmlns:a16="http://schemas.microsoft.com/office/drawing/2014/main" id="{9F29D9C0-054B-C5FE-64D5-986105D1BBBE}"/>
              </a:ext>
            </a:extLst>
          </p:cNvPr>
          <p:cNvGraphicFramePr>
            <a:graphicFrameLocks noGrp="1"/>
          </p:cNvGraphicFramePr>
          <p:nvPr>
            <p:ph idx="1"/>
            <p:extLst>
              <p:ext uri="{D42A27DB-BD31-4B8C-83A1-F6EECF244321}">
                <p14:modId xmlns:p14="http://schemas.microsoft.com/office/powerpoint/2010/main" val="1689081879"/>
              </p:ext>
            </p:extLst>
          </p:nvPr>
        </p:nvGraphicFramePr>
        <p:xfrm>
          <a:off x="972312" y="2197277"/>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12D15AFA-8E55-F8A0-F865-96C24277ED9B}"/>
              </a:ext>
            </a:extLst>
          </p:cNvPr>
          <p:cNvSpPr/>
          <p:nvPr/>
        </p:nvSpPr>
        <p:spPr>
          <a:xfrm>
            <a:off x="414693" y="448387"/>
            <a:ext cx="1517573" cy="1517573"/>
          </a:xfrm>
          <a:prstGeom prst="ellipse">
            <a:avLst/>
          </a:prstGeom>
          <a:solidFill>
            <a:schemeClr val="accent3"/>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5" name="Rectangle 4" descr="Forest scene">
            <a:extLst>
              <a:ext uri="{FF2B5EF4-FFF2-40B4-BE49-F238E27FC236}">
                <a16:creationId xmlns:a16="http://schemas.microsoft.com/office/drawing/2014/main" id="{D88DA8FA-390A-BF32-1FD2-D67616F3924C}"/>
              </a:ext>
            </a:extLst>
          </p:cNvPr>
          <p:cNvSpPr/>
          <p:nvPr/>
        </p:nvSpPr>
        <p:spPr>
          <a:xfrm>
            <a:off x="733383" y="767078"/>
            <a:ext cx="880192" cy="88019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29040541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29A9-F668-823B-C908-4BF3508B3AE4}"/>
              </a:ext>
            </a:extLst>
          </p:cNvPr>
          <p:cNvSpPr>
            <a:spLocks noGrp="1"/>
          </p:cNvSpPr>
          <p:nvPr>
            <p:ph type="title"/>
          </p:nvPr>
        </p:nvSpPr>
        <p:spPr>
          <a:xfrm>
            <a:off x="1932265" y="609600"/>
            <a:ext cx="9875520" cy="1356360"/>
          </a:xfrm>
        </p:spPr>
        <p:txBody>
          <a:bodyPr/>
          <a:lstStyle/>
          <a:p>
            <a:r>
              <a:rPr lang="en-GB" dirty="0"/>
              <a:t>Crop Rotation</a:t>
            </a:r>
          </a:p>
        </p:txBody>
      </p:sp>
      <p:graphicFrame>
        <p:nvGraphicFramePr>
          <p:cNvPr id="7" name="Content Placeholder 2">
            <a:extLst>
              <a:ext uri="{FF2B5EF4-FFF2-40B4-BE49-F238E27FC236}">
                <a16:creationId xmlns:a16="http://schemas.microsoft.com/office/drawing/2014/main" id="{9F29D9C0-054B-C5FE-64D5-986105D1BBBE}"/>
              </a:ext>
            </a:extLst>
          </p:cNvPr>
          <p:cNvGraphicFramePr>
            <a:graphicFrameLocks noGrp="1"/>
          </p:cNvGraphicFramePr>
          <p:nvPr>
            <p:ph idx="1"/>
            <p:extLst>
              <p:ext uri="{D42A27DB-BD31-4B8C-83A1-F6EECF244321}">
                <p14:modId xmlns:p14="http://schemas.microsoft.com/office/powerpoint/2010/main" val="2876444718"/>
              </p:ext>
            </p:extLst>
          </p:nvPr>
        </p:nvGraphicFramePr>
        <p:xfrm>
          <a:off x="972312" y="2197277"/>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12D15AFA-8E55-F8A0-F865-96C24277ED9B}"/>
              </a:ext>
            </a:extLst>
          </p:cNvPr>
          <p:cNvSpPr/>
          <p:nvPr/>
        </p:nvSpPr>
        <p:spPr>
          <a:xfrm>
            <a:off x="414693" y="448387"/>
            <a:ext cx="1517573" cy="1517573"/>
          </a:xfrm>
          <a:prstGeom prst="ellipse">
            <a:avLst/>
          </a:prstGeom>
          <a:solidFill>
            <a:schemeClr val="accent4"/>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3" name="Rectangle 2" descr="Seeds">
            <a:extLst>
              <a:ext uri="{FF2B5EF4-FFF2-40B4-BE49-F238E27FC236}">
                <a16:creationId xmlns:a16="http://schemas.microsoft.com/office/drawing/2014/main" id="{D9B2289A-72AF-9361-3853-58142ED3BE71}"/>
              </a:ext>
            </a:extLst>
          </p:cNvPr>
          <p:cNvSpPr/>
          <p:nvPr/>
        </p:nvSpPr>
        <p:spPr>
          <a:xfrm>
            <a:off x="733383" y="767077"/>
            <a:ext cx="880192" cy="88019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Tree>
    <p:extLst>
      <p:ext uri="{BB962C8B-B14F-4D97-AF65-F5344CB8AC3E}">
        <p14:creationId xmlns:p14="http://schemas.microsoft.com/office/powerpoint/2010/main" val="3507168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B29A9-F668-823B-C908-4BF3508B3AE4}"/>
              </a:ext>
            </a:extLst>
          </p:cNvPr>
          <p:cNvSpPr>
            <a:spLocks noGrp="1"/>
          </p:cNvSpPr>
          <p:nvPr>
            <p:ph type="title"/>
          </p:nvPr>
        </p:nvSpPr>
        <p:spPr>
          <a:xfrm>
            <a:off x="1932265" y="609600"/>
            <a:ext cx="9875520" cy="1356360"/>
          </a:xfrm>
        </p:spPr>
        <p:txBody>
          <a:bodyPr/>
          <a:lstStyle/>
          <a:p>
            <a:r>
              <a:rPr lang="en-GB" dirty="0"/>
              <a:t>Cover Cropping</a:t>
            </a:r>
          </a:p>
        </p:txBody>
      </p:sp>
      <p:graphicFrame>
        <p:nvGraphicFramePr>
          <p:cNvPr id="7" name="Content Placeholder 2">
            <a:extLst>
              <a:ext uri="{FF2B5EF4-FFF2-40B4-BE49-F238E27FC236}">
                <a16:creationId xmlns:a16="http://schemas.microsoft.com/office/drawing/2014/main" id="{9F29D9C0-054B-C5FE-64D5-986105D1BBBE}"/>
              </a:ext>
            </a:extLst>
          </p:cNvPr>
          <p:cNvGraphicFramePr>
            <a:graphicFrameLocks noGrp="1"/>
          </p:cNvGraphicFramePr>
          <p:nvPr>
            <p:ph idx="1"/>
            <p:extLst>
              <p:ext uri="{D42A27DB-BD31-4B8C-83A1-F6EECF244321}">
                <p14:modId xmlns:p14="http://schemas.microsoft.com/office/powerpoint/2010/main" val="2614999244"/>
              </p:ext>
            </p:extLst>
          </p:nvPr>
        </p:nvGraphicFramePr>
        <p:xfrm>
          <a:off x="972312" y="2197277"/>
          <a:ext cx="9872871" cy="4038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12D15AFA-8E55-F8A0-F865-96C24277ED9B}"/>
              </a:ext>
            </a:extLst>
          </p:cNvPr>
          <p:cNvSpPr/>
          <p:nvPr/>
        </p:nvSpPr>
        <p:spPr>
          <a:xfrm>
            <a:off x="414693" y="448387"/>
            <a:ext cx="1517573" cy="1517573"/>
          </a:xfrm>
          <a:prstGeom prst="ellipse">
            <a:avLst/>
          </a:prstGeom>
          <a:solidFill>
            <a:schemeClr val="accent5"/>
          </a:solidFill>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GB"/>
          </a:p>
        </p:txBody>
      </p:sp>
      <p:sp>
        <p:nvSpPr>
          <p:cNvPr id="5" name="Rectangle 4" descr="Plant">
            <a:extLst>
              <a:ext uri="{FF2B5EF4-FFF2-40B4-BE49-F238E27FC236}">
                <a16:creationId xmlns:a16="http://schemas.microsoft.com/office/drawing/2014/main" id="{C2554425-BBDF-364B-ED55-19453D2B41BB}"/>
              </a:ext>
            </a:extLst>
          </p:cNvPr>
          <p:cNvSpPr/>
          <p:nvPr/>
        </p:nvSpPr>
        <p:spPr>
          <a:xfrm>
            <a:off x="733383" y="761331"/>
            <a:ext cx="880192" cy="880192"/>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8" name="Rectangle 7">
            <a:extLst>
              <a:ext uri="{FF2B5EF4-FFF2-40B4-BE49-F238E27FC236}">
                <a16:creationId xmlns:a16="http://schemas.microsoft.com/office/drawing/2014/main" id="{BB329765-E874-C643-1E1F-092E9E66D857}"/>
              </a:ext>
            </a:extLst>
          </p:cNvPr>
          <p:cNvSpPr/>
          <p:nvPr/>
        </p:nvSpPr>
        <p:spPr>
          <a:xfrm>
            <a:off x="4307432" y="2670214"/>
            <a:ext cx="3577137" cy="1517573"/>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GB"/>
          </a:p>
        </p:txBody>
      </p:sp>
    </p:spTree>
    <p:extLst>
      <p:ext uri="{BB962C8B-B14F-4D97-AF65-F5344CB8AC3E}">
        <p14:creationId xmlns:p14="http://schemas.microsoft.com/office/powerpoint/2010/main" val="48742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78A52D-2496-4956-A9A4-EA5C38B2F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0" name="Rectangle 9">
            <a:extLst>
              <a:ext uri="{FF2B5EF4-FFF2-40B4-BE49-F238E27FC236}">
                <a16:creationId xmlns:a16="http://schemas.microsoft.com/office/drawing/2014/main" id="{9809C8E2-EF9B-4E0B-A17E-836DE0508E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8533" cy="1886373"/>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2FD828B2-1A07-1436-E0EB-0F52A0568376}"/>
              </a:ext>
            </a:extLst>
          </p:cNvPr>
          <p:cNvSpPr>
            <a:spLocks noGrp="1"/>
          </p:cNvSpPr>
          <p:nvPr>
            <p:ph type="title"/>
          </p:nvPr>
        </p:nvSpPr>
        <p:spPr>
          <a:xfrm>
            <a:off x="1143000" y="609600"/>
            <a:ext cx="9875520" cy="1356360"/>
          </a:xfrm>
        </p:spPr>
        <p:txBody>
          <a:bodyPr>
            <a:normAutofit/>
          </a:bodyPr>
          <a:lstStyle/>
          <a:p>
            <a:r>
              <a:rPr lang="en-GB">
                <a:solidFill>
                  <a:srgbClr val="FFFFFF"/>
                </a:solidFill>
              </a:rPr>
              <a:t>So, we’re all familiar with Soil, but what IS soil?</a:t>
            </a:r>
          </a:p>
        </p:txBody>
      </p:sp>
      <p:sp useBgFill="1">
        <p:nvSpPr>
          <p:cNvPr id="12" name="Rectangle 11">
            <a:extLst>
              <a:ext uri="{FF2B5EF4-FFF2-40B4-BE49-F238E27FC236}">
                <a16:creationId xmlns:a16="http://schemas.microsoft.com/office/drawing/2014/main" id="{61EB557E-621E-4254-B750-85274C5F4D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29841"/>
            <a:ext cx="12192000" cy="432815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F65394D-8135-D7B1-E839-A058245C8B77}"/>
              </a:ext>
            </a:extLst>
          </p:cNvPr>
          <p:cNvSpPr>
            <a:spLocks noGrp="1"/>
          </p:cNvSpPr>
          <p:nvPr>
            <p:ph idx="1"/>
          </p:nvPr>
        </p:nvSpPr>
        <p:spPr>
          <a:xfrm>
            <a:off x="0" y="2573867"/>
            <a:ext cx="12192000" cy="4328159"/>
          </a:xfrm>
        </p:spPr>
        <p:txBody>
          <a:bodyPr>
            <a:normAutofit/>
          </a:bodyPr>
          <a:lstStyle/>
          <a:p>
            <a:pPr marL="45720" indent="0">
              <a:buNone/>
            </a:pPr>
            <a:r>
              <a:rPr lang="en-GB" sz="2400" dirty="0">
                <a:solidFill>
                  <a:schemeClr val="tx1"/>
                </a:solidFill>
              </a:rPr>
              <a:t>Soil might seem simple, but it’s not just dirt! Soil is a complex mixture of mineral particles, organic matter, water, air, and living organisms.</a:t>
            </a:r>
          </a:p>
          <a:p>
            <a:r>
              <a:rPr lang="en-GB" sz="2400" dirty="0">
                <a:solidFill>
                  <a:schemeClr val="tx1"/>
                </a:solidFill>
              </a:rPr>
              <a:t>Mineral Particles: soil is made up of </a:t>
            </a:r>
            <a:r>
              <a:rPr lang="en-GB" sz="2400" b="1" dirty="0">
                <a:solidFill>
                  <a:schemeClr val="tx1"/>
                </a:solidFill>
              </a:rPr>
              <a:t>eroded rock</a:t>
            </a:r>
            <a:r>
              <a:rPr lang="en-GB" sz="2400" dirty="0">
                <a:solidFill>
                  <a:schemeClr val="tx1"/>
                </a:solidFill>
              </a:rPr>
              <a:t>, and </a:t>
            </a:r>
            <a:r>
              <a:rPr lang="en-GB" sz="2400" b="1" dirty="0">
                <a:solidFill>
                  <a:schemeClr val="tx1"/>
                </a:solidFill>
              </a:rPr>
              <a:t>sediments</a:t>
            </a:r>
            <a:endParaRPr lang="en-GB" sz="2400" dirty="0">
              <a:solidFill>
                <a:schemeClr val="tx1"/>
              </a:solidFill>
            </a:endParaRPr>
          </a:p>
          <a:p>
            <a:r>
              <a:rPr lang="en-GB" sz="2400" dirty="0">
                <a:solidFill>
                  <a:schemeClr val="tx1"/>
                </a:solidFill>
              </a:rPr>
              <a:t>Organic Matter: the </a:t>
            </a:r>
            <a:r>
              <a:rPr lang="en-GB" sz="2400" b="1" dirty="0">
                <a:solidFill>
                  <a:schemeClr val="tx1"/>
                </a:solidFill>
              </a:rPr>
              <a:t>decay </a:t>
            </a:r>
            <a:r>
              <a:rPr lang="en-GB" sz="2400" dirty="0">
                <a:solidFill>
                  <a:schemeClr val="tx1"/>
                </a:solidFill>
              </a:rPr>
              <a:t>of organic matter adds key nutrients to the soil</a:t>
            </a:r>
          </a:p>
          <a:p>
            <a:r>
              <a:rPr lang="en-GB" sz="2400" dirty="0">
                <a:solidFill>
                  <a:schemeClr val="tx1"/>
                </a:solidFill>
              </a:rPr>
              <a:t>Living Organisms: you can find </a:t>
            </a:r>
            <a:r>
              <a:rPr lang="en-US" sz="2400" dirty="0">
                <a:solidFill>
                  <a:schemeClr val="tx1"/>
                </a:solidFill>
              </a:rPr>
              <a:t>up to </a:t>
            </a:r>
            <a:r>
              <a:rPr lang="en-US" sz="2400" b="1" dirty="0">
                <a:solidFill>
                  <a:schemeClr val="tx1"/>
                </a:solidFill>
              </a:rPr>
              <a:t>1.5kg</a:t>
            </a:r>
            <a:r>
              <a:rPr lang="en-US" sz="2400" dirty="0">
                <a:solidFill>
                  <a:schemeClr val="tx1"/>
                </a:solidFill>
              </a:rPr>
              <a:t> of living organisms beneath </a:t>
            </a:r>
            <a:r>
              <a:rPr lang="en-US" sz="2400" b="1" dirty="0">
                <a:solidFill>
                  <a:schemeClr val="tx1"/>
                </a:solidFill>
              </a:rPr>
              <a:t>one square </a:t>
            </a:r>
            <a:r>
              <a:rPr lang="en-US" sz="2400" b="1" dirty="0" err="1">
                <a:solidFill>
                  <a:schemeClr val="tx1"/>
                </a:solidFill>
              </a:rPr>
              <a:t>metre</a:t>
            </a:r>
            <a:r>
              <a:rPr lang="en-US" sz="2400" b="1" dirty="0">
                <a:solidFill>
                  <a:schemeClr val="tx1"/>
                </a:solidFill>
              </a:rPr>
              <a:t> </a:t>
            </a:r>
            <a:r>
              <a:rPr lang="en-US" sz="2400" dirty="0">
                <a:solidFill>
                  <a:schemeClr val="tx1"/>
                </a:solidFill>
              </a:rPr>
              <a:t>of healthy soil; </a:t>
            </a:r>
            <a:r>
              <a:rPr lang="en-GB" sz="2400" dirty="0">
                <a:solidFill>
                  <a:schemeClr val="tx1"/>
                </a:solidFill>
              </a:rPr>
              <a:t>both </a:t>
            </a:r>
            <a:r>
              <a:rPr lang="en-GB" sz="2400" b="1" dirty="0">
                <a:solidFill>
                  <a:schemeClr val="tx1"/>
                </a:solidFill>
              </a:rPr>
              <a:t>macro </a:t>
            </a:r>
            <a:r>
              <a:rPr lang="en-GB" sz="2400" dirty="0">
                <a:solidFill>
                  <a:schemeClr val="tx1"/>
                </a:solidFill>
              </a:rPr>
              <a:t>and </a:t>
            </a:r>
            <a:r>
              <a:rPr lang="en-GB" sz="2400" b="1" dirty="0">
                <a:solidFill>
                  <a:schemeClr val="tx1"/>
                </a:solidFill>
              </a:rPr>
              <a:t>micro </a:t>
            </a:r>
            <a:r>
              <a:rPr lang="en-GB" sz="2400" dirty="0">
                <a:solidFill>
                  <a:schemeClr val="tx1"/>
                </a:solidFill>
              </a:rPr>
              <a:t>organisms inhabit soils</a:t>
            </a:r>
          </a:p>
          <a:p>
            <a:r>
              <a:rPr lang="en-GB" sz="2400" dirty="0">
                <a:solidFill>
                  <a:schemeClr val="tx1"/>
                </a:solidFill>
              </a:rPr>
              <a:t>Water: water is a key component of soils and </a:t>
            </a:r>
            <a:r>
              <a:rPr lang="en-GB" sz="2400" b="1" dirty="0">
                <a:solidFill>
                  <a:schemeClr val="tx1"/>
                </a:solidFill>
              </a:rPr>
              <a:t>greatly </a:t>
            </a:r>
            <a:r>
              <a:rPr lang="en-GB" sz="2400" dirty="0">
                <a:solidFill>
                  <a:schemeClr val="tx1"/>
                </a:solidFill>
              </a:rPr>
              <a:t>affects soil properties, as well as the </a:t>
            </a:r>
            <a:r>
              <a:rPr lang="en-GB" sz="2400" b="1" dirty="0">
                <a:solidFill>
                  <a:schemeClr val="tx1"/>
                </a:solidFill>
              </a:rPr>
              <a:t>water cycle </a:t>
            </a:r>
          </a:p>
          <a:p>
            <a:r>
              <a:rPr lang="en-GB" sz="2400" dirty="0">
                <a:solidFill>
                  <a:schemeClr val="tx1"/>
                </a:solidFill>
              </a:rPr>
              <a:t>Air: the </a:t>
            </a:r>
            <a:r>
              <a:rPr lang="en-GB" sz="2400" b="1" dirty="0">
                <a:solidFill>
                  <a:schemeClr val="tx1"/>
                </a:solidFill>
              </a:rPr>
              <a:t>porosity </a:t>
            </a:r>
            <a:r>
              <a:rPr lang="en-GB" sz="2400" dirty="0">
                <a:solidFill>
                  <a:schemeClr val="tx1"/>
                </a:solidFill>
              </a:rPr>
              <a:t>of soil (amount of pore space between particles) affects the properties of the soil such as density and structure</a:t>
            </a:r>
          </a:p>
        </p:txBody>
      </p:sp>
    </p:spTree>
    <p:extLst>
      <p:ext uri="{BB962C8B-B14F-4D97-AF65-F5344CB8AC3E}">
        <p14:creationId xmlns:p14="http://schemas.microsoft.com/office/powerpoint/2010/main" val="424579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5FCB2-AC95-FC02-9D20-223F6B3813E6}"/>
              </a:ext>
            </a:extLst>
          </p:cNvPr>
          <p:cNvSpPr>
            <a:spLocks noGrp="1"/>
          </p:cNvSpPr>
          <p:nvPr>
            <p:ph type="title"/>
          </p:nvPr>
        </p:nvSpPr>
        <p:spPr>
          <a:xfrm>
            <a:off x="1143000" y="609600"/>
            <a:ext cx="9875520" cy="1356360"/>
          </a:xfrm>
          <a:solidFill>
            <a:schemeClr val="accent1"/>
          </a:solidFill>
        </p:spPr>
        <p:txBody>
          <a:bodyPr>
            <a:normAutofit/>
          </a:bodyPr>
          <a:lstStyle/>
          <a:p>
            <a:r>
              <a:rPr lang="en-GB" dirty="0">
                <a:solidFill>
                  <a:schemeClr val="bg1"/>
                </a:solidFill>
              </a:rPr>
              <a:t>Stretch Tasks: Soil Conservation</a:t>
            </a:r>
          </a:p>
        </p:txBody>
      </p:sp>
      <p:graphicFrame>
        <p:nvGraphicFramePr>
          <p:cNvPr id="5" name="Content Placeholder 2">
            <a:extLst>
              <a:ext uri="{FF2B5EF4-FFF2-40B4-BE49-F238E27FC236}">
                <a16:creationId xmlns:a16="http://schemas.microsoft.com/office/drawing/2014/main" id="{D5F6CE00-98E2-3F58-564C-6A2F7C929FC5}"/>
              </a:ext>
            </a:extLst>
          </p:cNvPr>
          <p:cNvGraphicFramePr>
            <a:graphicFrameLocks noGrp="1"/>
          </p:cNvGraphicFramePr>
          <p:nvPr>
            <p:ph idx="1"/>
            <p:extLst>
              <p:ext uri="{D42A27DB-BD31-4B8C-83A1-F6EECF244321}">
                <p14:modId xmlns:p14="http://schemas.microsoft.com/office/powerpoint/2010/main" val="3526131310"/>
              </p:ext>
            </p:extLst>
          </p:nvPr>
        </p:nvGraphicFramePr>
        <p:xfrm>
          <a:off x="1143000" y="2298530"/>
          <a:ext cx="9872663" cy="3797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63010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99D87-0856-F4F7-5021-3B2617FDEB45}"/>
              </a:ext>
            </a:extLst>
          </p:cNvPr>
          <p:cNvSpPr>
            <a:spLocks noGrp="1"/>
          </p:cNvSpPr>
          <p:nvPr>
            <p:ph type="title"/>
          </p:nvPr>
        </p:nvSpPr>
        <p:spPr>
          <a:xfrm>
            <a:off x="219456" y="170688"/>
            <a:ext cx="11765280" cy="1444752"/>
          </a:xfrm>
          <a:solidFill>
            <a:schemeClr val="accent1"/>
          </a:solidFill>
        </p:spPr>
        <p:txBody>
          <a:bodyPr/>
          <a:lstStyle/>
          <a:p>
            <a:r>
              <a:rPr lang="en-GB" dirty="0">
                <a:solidFill>
                  <a:schemeClr val="bg1"/>
                </a:solidFill>
              </a:rPr>
              <a:t>How does Soil Science link to Wider Geoscience and beyond?</a:t>
            </a:r>
          </a:p>
        </p:txBody>
      </p:sp>
      <p:graphicFrame>
        <p:nvGraphicFramePr>
          <p:cNvPr id="5" name="Content Placeholder 2">
            <a:extLst>
              <a:ext uri="{FF2B5EF4-FFF2-40B4-BE49-F238E27FC236}">
                <a16:creationId xmlns:a16="http://schemas.microsoft.com/office/drawing/2014/main" id="{521D96AE-CF81-3F51-785B-F3B826968063}"/>
              </a:ext>
            </a:extLst>
          </p:cNvPr>
          <p:cNvGraphicFramePr>
            <a:graphicFrameLocks noGrp="1"/>
          </p:cNvGraphicFramePr>
          <p:nvPr>
            <p:ph idx="1"/>
            <p:extLst>
              <p:ext uri="{D42A27DB-BD31-4B8C-83A1-F6EECF244321}">
                <p14:modId xmlns:p14="http://schemas.microsoft.com/office/powerpoint/2010/main" val="817322880"/>
              </p:ext>
            </p:extLst>
          </p:nvPr>
        </p:nvGraphicFramePr>
        <p:xfrm>
          <a:off x="390144" y="1600200"/>
          <a:ext cx="11399520" cy="4922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1469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86532B-5A3E-44A5-A0C2-22A0DB316C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3F30B1C2-FB32-1EFD-9F7D-E728D1A8C282}"/>
              </a:ext>
            </a:extLst>
          </p:cNvPr>
          <p:cNvSpPr>
            <a:spLocks noGrp="1"/>
          </p:cNvSpPr>
          <p:nvPr>
            <p:ph type="title"/>
          </p:nvPr>
        </p:nvSpPr>
        <p:spPr>
          <a:xfrm>
            <a:off x="707064" y="609600"/>
            <a:ext cx="6993914" cy="1356360"/>
          </a:xfrm>
        </p:spPr>
        <p:txBody>
          <a:bodyPr>
            <a:normAutofit/>
          </a:bodyPr>
          <a:lstStyle/>
          <a:p>
            <a:r>
              <a:rPr lang="en-GB" dirty="0"/>
              <a:t>Additional Resources</a:t>
            </a:r>
          </a:p>
        </p:txBody>
      </p:sp>
      <p:sp>
        <p:nvSpPr>
          <p:cNvPr id="3" name="Content Placeholder 2">
            <a:extLst>
              <a:ext uri="{FF2B5EF4-FFF2-40B4-BE49-F238E27FC236}">
                <a16:creationId xmlns:a16="http://schemas.microsoft.com/office/drawing/2014/main" id="{17D735C8-FA51-1625-112B-DB6F98A4E370}"/>
              </a:ext>
            </a:extLst>
          </p:cNvPr>
          <p:cNvSpPr>
            <a:spLocks noGrp="1"/>
          </p:cNvSpPr>
          <p:nvPr>
            <p:ph idx="1"/>
          </p:nvPr>
        </p:nvSpPr>
        <p:spPr>
          <a:xfrm>
            <a:off x="707064" y="2057400"/>
            <a:ext cx="6993914" cy="4038600"/>
          </a:xfrm>
        </p:spPr>
        <p:txBody>
          <a:bodyPr>
            <a:normAutofit/>
          </a:bodyPr>
          <a:lstStyle/>
          <a:p>
            <a:r>
              <a:rPr lang="en-GB" sz="1900" dirty="0">
                <a:hlinkClick r:id="rId2"/>
              </a:rPr>
              <a:t>https://youtu.be/invUp0SX49g?si=j8EfTn5hQrZ2ILJ5</a:t>
            </a:r>
            <a:r>
              <a:rPr lang="en-GB" sz="1900" dirty="0"/>
              <a:t> Short film by the United Nations </a:t>
            </a:r>
            <a:r>
              <a:rPr lang="en-US" sz="1900" dirty="0"/>
              <a:t>telling the reality of soil resources around the world, covering the issues of degradation, urbanization, land grabbing and overexploitation.</a:t>
            </a:r>
          </a:p>
          <a:p>
            <a:r>
              <a:rPr lang="en-GB" sz="1900" dirty="0">
                <a:hlinkClick r:id="rId3"/>
              </a:rPr>
              <a:t>https://www.youtube.com/watch?v=M-ZlrNg0BjI&amp;ab_channel=FoodandAgricultureOrganizationoftheUnitedNations</a:t>
            </a:r>
            <a:r>
              <a:rPr lang="en-GB" sz="1900" dirty="0"/>
              <a:t> Simple animation by the United Nations showing different forms of soil degradation and the impacts this has.</a:t>
            </a:r>
          </a:p>
          <a:p>
            <a:r>
              <a:rPr lang="en-GB" sz="1900" dirty="0">
                <a:hlinkClick r:id="rId4"/>
              </a:rPr>
              <a:t>https://www.youtube.com/watch?v=8kZXulLobA8&amp;ab_channel=OurChangingClimate</a:t>
            </a:r>
            <a:r>
              <a:rPr lang="en-GB" sz="1900" dirty="0"/>
              <a:t> Short video explaining soil degradation and why it matters.</a:t>
            </a:r>
          </a:p>
          <a:p>
            <a:r>
              <a:rPr lang="en-GB" sz="1900" dirty="0">
                <a:hlinkClick r:id="rId5">
                  <a:extLst>
                    <a:ext uri="{A12FA001-AC4F-418D-AE19-62706E023703}">
                      <ahyp:hlinkClr xmlns:ahyp="http://schemas.microsoft.com/office/drawing/2018/hyperlinkcolor" val="tx"/>
                    </a:ext>
                  </a:extLst>
                </a:hlinkClick>
              </a:rPr>
              <a:t>https://www.theguardian.com/commentisfree/2015/mar/25/treating-soil-like-dirt-fatal-mistake-human-life</a:t>
            </a:r>
            <a:r>
              <a:rPr lang="en-GB" sz="1900" dirty="0"/>
              <a:t> Article by Monbiot.</a:t>
            </a:r>
          </a:p>
          <a:p>
            <a:endParaRPr lang="en-GB" sz="1900" dirty="0"/>
          </a:p>
        </p:txBody>
      </p:sp>
      <p:pic>
        <p:nvPicPr>
          <p:cNvPr id="4" name="Picture 3" descr="A logo with text overlay&#10;&#10;Description automatically generated">
            <a:extLst>
              <a:ext uri="{FF2B5EF4-FFF2-40B4-BE49-F238E27FC236}">
                <a16:creationId xmlns:a16="http://schemas.microsoft.com/office/drawing/2014/main" id="{3F2351F7-8C2A-6B33-0FD5-3E14FC2D45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85610" y="2326695"/>
            <a:ext cx="3135414" cy="2202628"/>
          </a:xfrm>
          <a:prstGeom prst="rect">
            <a:avLst/>
          </a:prstGeom>
        </p:spPr>
      </p:pic>
    </p:spTree>
    <p:extLst>
      <p:ext uri="{BB962C8B-B14F-4D97-AF65-F5344CB8AC3E}">
        <p14:creationId xmlns:p14="http://schemas.microsoft.com/office/powerpoint/2010/main" val="1812918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DBE1-9B2C-D0A9-1516-16CB393F83DC}"/>
              </a:ext>
            </a:extLst>
          </p:cNvPr>
          <p:cNvSpPr>
            <a:spLocks noGrp="1"/>
          </p:cNvSpPr>
          <p:nvPr>
            <p:ph type="title"/>
          </p:nvPr>
        </p:nvSpPr>
        <p:spPr/>
        <p:txBody>
          <a:bodyPr/>
          <a:lstStyle/>
          <a:p>
            <a:r>
              <a:rPr lang="en-GB" dirty="0">
                <a:solidFill>
                  <a:schemeClr val="tx1"/>
                </a:solidFill>
              </a:rPr>
              <a:t>Layers in Soil</a:t>
            </a:r>
          </a:p>
        </p:txBody>
      </p:sp>
      <p:sp>
        <p:nvSpPr>
          <p:cNvPr id="3" name="Content Placeholder 2">
            <a:extLst>
              <a:ext uri="{FF2B5EF4-FFF2-40B4-BE49-F238E27FC236}">
                <a16:creationId xmlns:a16="http://schemas.microsoft.com/office/drawing/2014/main" id="{3ABCE4DC-DC83-0E29-C714-99B5EABBFB8D}"/>
              </a:ext>
            </a:extLst>
          </p:cNvPr>
          <p:cNvSpPr>
            <a:spLocks noGrp="1"/>
          </p:cNvSpPr>
          <p:nvPr>
            <p:ph idx="1"/>
          </p:nvPr>
        </p:nvSpPr>
        <p:spPr>
          <a:xfrm>
            <a:off x="1143001" y="2057400"/>
            <a:ext cx="3990474" cy="4038600"/>
          </a:xfrm>
        </p:spPr>
        <p:txBody>
          <a:bodyPr/>
          <a:lstStyle/>
          <a:p>
            <a:r>
              <a:rPr lang="en-GB" dirty="0">
                <a:solidFill>
                  <a:schemeClr val="tx1"/>
                </a:solidFill>
              </a:rPr>
              <a:t>O Horizon- this is usually a thin layer of organic matter</a:t>
            </a:r>
          </a:p>
          <a:p>
            <a:r>
              <a:rPr lang="en-GB" dirty="0">
                <a:solidFill>
                  <a:schemeClr val="tx1"/>
                </a:solidFill>
              </a:rPr>
              <a:t>A Horizon- is a layer rich in nutrients and organic matter</a:t>
            </a:r>
          </a:p>
          <a:p>
            <a:r>
              <a:rPr lang="en-GB" dirty="0">
                <a:solidFill>
                  <a:schemeClr val="tx1"/>
                </a:solidFill>
              </a:rPr>
              <a:t>B Horizon- this is older soil that is in contact with the bedrock and is rich in minerals</a:t>
            </a:r>
          </a:p>
          <a:p>
            <a:r>
              <a:rPr lang="en-GB" dirty="0">
                <a:solidFill>
                  <a:schemeClr val="tx1"/>
                </a:solidFill>
              </a:rPr>
              <a:t>C Horizon- the bedrock which acts as the parent material, as it is eroded it supplies minerals to the soil above</a:t>
            </a:r>
          </a:p>
        </p:txBody>
      </p:sp>
      <p:sp>
        <p:nvSpPr>
          <p:cNvPr id="4" name="Rectangle 3">
            <a:extLst>
              <a:ext uri="{FF2B5EF4-FFF2-40B4-BE49-F238E27FC236}">
                <a16:creationId xmlns:a16="http://schemas.microsoft.com/office/drawing/2014/main" id="{BC67F901-A362-5876-EF6F-BB95B3CAF752}"/>
              </a:ext>
            </a:extLst>
          </p:cNvPr>
          <p:cNvSpPr/>
          <p:nvPr/>
        </p:nvSpPr>
        <p:spPr>
          <a:xfrm>
            <a:off x="5869805" y="2057399"/>
            <a:ext cx="5179194" cy="1969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AE4CF1A-9790-CA43-16E7-513C10534DFC}"/>
              </a:ext>
            </a:extLst>
          </p:cNvPr>
          <p:cNvSpPr/>
          <p:nvPr/>
        </p:nvSpPr>
        <p:spPr>
          <a:xfrm>
            <a:off x="5869805" y="2254317"/>
            <a:ext cx="5179194" cy="135636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79DEF0E-188F-67CB-8E87-26B69CD1D602}"/>
              </a:ext>
            </a:extLst>
          </p:cNvPr>
          <p:cNvSpPr/>
          <p:nvPr/>
        </p:nvSpPr>
        <p:spPr>
          <a:xfrm>
            <a:off x="5869805" y="3610677"/>
            <a:ext cx="5179194" cy="135636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7F57F30-7022-A760-649A-15D63A1B1C8B}"/>
              </a:ext>
            </a:extLst>
          </p:cNvPr>
          <p:cNvSpPr/>
          <p:nvPr/>
        </p:nvSpPr>
        <p:spPr>
          <a:xfrm>
            <a:off x="5869805" y="4967037"/>
            <a:ext cx="5179194" cy="1281363"/>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 name="Connector: Elbow 8">
            <a:extLst>
              <a:ext uri="{FF2B5EF4-FFF2-40B4-BE49-F238E27FC236}">
                <a16:creationId xmlns:a16="http://schemas.microsoft.com/office/drawing/2014/main" id="{9F38158E-E99F-5EE2-D218-C030C09EE20A}"/>
              </a:ext>
            </a:extLst>
          </p:cNvPr>
          <p:cNvCxnSpPr/>
          <p:nvPr/>
        </p:nvCxnSpPr>
        <p:spPr>
          <a:xfrm rot="5400000" flipH="1" flipV="1">
            <a:off x="6410854" y="2267118"/>
            <a:ext cx="1137360" cy="324091"/>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D9AE83F8-9937-AC9C-5259-92CF9E37E7AE}"/>
              </a:ext>
            </a:extLst>
          </p:cNvPr>
          <p:cNvCxnSpPr>
            <a:cxnSpLocks/>
          </p:cNvCxnSpPr>
          <p:nvPr/>
        </p:nvCxnSpPr>
        <p:spPr>
          <a:xfrm rot="16200000" flipV="1">
            <a:off x="6781245" y="2460660"/>
            <a:ext cx="984961" cy="264292"/>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 name="Connector: Elbow 12">
            <a:extLst>
              <a:ext uri="{FF2B5EF4-FFF2-40B4-BE49-F238E27FC236}">
                <a16:creationId xmlns:a16="http://schemas.microsoft.com/office/drawing/2014/main" id="{486A2F74-A957-DBA4-ACE4-46DD371648E6}"/>
              </a:ext>
            </a:extLst>
          </p:cNvPr>
          <p:cNvCxnSpPr>
            <a:cxnSpLocks/>
          </p:cNvCxnSpPr>
          <p:nvPr/>
        </p:nvCxnSpPr>
        <p:spPr>
          <a:xfrm rot="16200000" flipV="1">
            <a:off x="6910583" y="2083071"/>
            <a:ext cx="974947" cy="482471"/>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7C71C90-2A1E-3432-43E7-8CCED7F24E6B}"/>
              </a:ext>
            </a:extLst>
          </p:cNvPr>
          <p:cNvCxnSpPr>
            <a:cxnSpLocks/>
          </p:cNvCxnSpPr>
          <p:nvPr/>
        </p:nvCxnSpPr>
        <p:spPr>
          <a:xfrm flipH="1" flipV="1">
            <a:off x="7141579" y="1072437"/>
            <a:ext cx="15242" cy="984962"/>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20" name="Graphic 19" descr="Flower without stem with solid fill">
            <a:extLst>
              <a:ext uri="{FF2B5EF4-FFF2-40B4-BE49-F238E27FC236}">
                <a16:creationId xmlns:a16="http://schemas.microsoft.com/office/drawing/2014/main" id="{F84AA47F-52FC-0F4F-BBA6-A7F130E725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1615726">
            <a:off x="6692000" y="522984"/>
            <a:ext cx="914400" cy="914400"/>
          </a:xfrm>
          <a:prstGeom prst="rect">
            <a:avLst/>
          </a:prstGeom>
        </p:spPr>
      </p:pic>
      <p:pic>
        <p:nvPicPr>
          <p:cNvPr id="22" name="Graphic 21" descr="Plant With Roots with solid fill">
            <a:extLst>
              <a:ext uri="{FF2B5EF4-FFF2-40B4-BE49-F238E27FC236}">
                <a16:creationId xmlns:a16="http://schemas.microsoft.com/office/drawing/2014/main" id="{05B52217-7FBE-3C4B-F619-66CB4CC039F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99525" y="1116297"/>
            <a:ext cx="1577954" cy="1577954"/>
          </a:xfrm>
          <a:prstGeom prst="rect">
            <a:avLst/>
          </a:prstGeom>
        </p:spPr>
      </p:pic>
      <p:sp>
        <p:nvSpPr>
          <p:cNvPr id="23" name="TextBox 22">
            <a:extLst>
              <a:ext uri="{FF2B5EF4-FFF2-40B4-BE49-F238E27FC236}">
                <a16:creationId xmlns:a16="http://schemas.microsoft.com/office/drawing/2014/main" id="{07D94BC3-4E4E-B284-EB83-8C6FE5710D6A}"/>
              </a:ext>
            </a:extLst>
          </p:cNvPr>
          <p:cNvSpPr txBox="1"/>
          <p:nvPr/>
        </p:nvSpPr>
        <p:spPr>
          <a:xfrm>
            <a:off x="7886455" y="5172670"/>
            <a:ext cx="1224270" cy="646331"/>
          </a:xfrm>
          <a:prstGeom prst="rect">
            <a:avLst/>
          </a:prstGeom>
          <a:noFill/>
        </p:spPr>
        <p:txBody>
          <a:bodyPr wrap="square" rtlCol="0">
            <a:spAutoFit/>
          </a:bodyPr>
          <a:lstStyle/>
          <a:p>
            <a:r>
              <a:rPr lang="en-GB" b="1" dirty="0"/>
              <a:t>C Horizon Bedrock</a:t>
            </a:r>
          </a:p>
        </p:txBody>
      </p:sp>
      <p:sp>
        <p:nvSpPr>
          <p:cNvPr id="24" name="TextBox 23">
            <a:extLst>
              <a:ext uri="{FF2B5EF4-FFF2-40B4-BE49-F238E27FC236}">
                <a16:creationId xmlns:a16="http://schemas.microsoft.com/office/drawing/2014/main" id="{5CE7F089-27A5-09F5-FA4A-AE883B73517B}"/>
              </a:ext>
            </a:extLst>
          </p:cNvPr>
          <p:cNvSpPr txBox="1"/>
          <p:nvPr/>
        </p:nvSpPr>
        <p:spPr>
          <a:xfrm>
            <a:off x="7886455" y="4102942"/>
            <a:ext cx="1313070" cy="369332"/>
          </a:xfrm>
          <a:prstGeom prst="rect">
            <a:avLst/>
          </a:prstGeom>
          <a:noFill/>
        </p:spPr>
        <p:txBody>
          <a:bodyPr wrap="square" rtlCol="0">
            <a:spAutoFit/>
          </a:bodyPr>
          <a:lstStyle/>
          <a:p>
            <a:r>
              <a:rPr lang="en-GB" b="1" dirty="0"/>
              <a:t>B Horizon</a:t>
            </a:r>
          </a:p>
        </p:txBody>
      </p:sp>
      <p:sp>
        <p:nvSpPr>
          <p:cNvPr id="25" name="TextBox 24">
            <a:extLst>
              <a:ext uri="{FF2B5EF4-FFF2-40B4-BE49-F238E27FC236}">
                <a16:creationId xmlns:a16="http://schemas.microsoft.com/office/drawing/2014/main" id="{A92A226F-56F3-F4A9-F214-B49679CD5030}"/>
              </a:ext>
            </a:extLst>
          </p:cNvPr>
          <p:cNvSpPr txBox="1"/>
          <p:nvPr/>
        </p:nvSpPr>
        <p:spPr>
          <a:xfrm>
            <a:off x="7797655" y="2715955"/>
            <a:ext cx="1313070" cy="369332"/>
          </a:xfrm>
          <a:prstGeom prst="rect">
            <a:avLst/>
          </a:prstGeom>
          <a:noFill/>
        </p:spPr>
        <p:txBody>
          <a:bodyPr wrap="square" rtlCol="0">
            <a:spAutoFit/>
          </a:bodyPr>
          <a:lstStyle/>
          <a:p>
            <a:r>
              <a:rPr lang="en-GB" b="1" dirty="0"/>
              <a:t>A Horizon</a:t>
            </a:r>
          </a:p>
        </p:txBody>
      </p:sp>
      <p:sp>
        <p:nvSpPr>
          <p:cNvPr id="26" name="TextBox 25">
            <a:extLst>
              <a:ext uri="{FF2B5EF4-FFF2-40B4-BE49-F238E27FC236}">
                <a16:creationId xmlns:a16="http://schemas.microsoft.com/office/drawing/2014/main" id="{38B5E9F4-0C27-EF61-4BD8-F7AC88D90129}"/>
              </a:ext>
            </a:extLst>
          </p:cNvPr>
          <p:cNvSpPr txBox="1"/>
          <p:nvPr/>
        </p:nvSpPr>
        <p:spPr>
          <a:xfrm>
            <a:off x="7770689" y="1965960"/>
            <a:ext cx="1313070" cy="369332"/>
          </a:xfrm>
          <a:prstGeom prst="rect">
            <a:avLst/>
          </a:prstGeom>
          <a:noFill/>
        </p:spPr>
        <p:txBody>
          <a:bodyPr wrap="square" rtlCol="0">
            <a:spAutoFit/>
          </a:bodyPr>
          <a:lstStyle/>
          <a:p>
            <a:r>
              <a:rPr lang="en-GB" b="1" dirty="0"/>
              <a:t>O Horizon</a:t>
            </a:r>
          </a:p>
        </p:txBody>
      </p:sp>
    </p:spTree>
    <p:extLst>
      <p:ext uri="{BB962C8B-B14F-4D97-AF65-F5344CB8AC3E}">
        <p14:creationId xmlns:p14="http://schemas.microsoft.com/office/powerpoint/2010/main" val="1389386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A7C36-4674-8F13-6506-215F7CD6644C}"/>
              </a:ext>
            </a:extLst>
          </p:cNvPr>
          <p:cNvSpPr>
            <a:spLocks noGrp="1"/>
          </p:cNvSpPr>
          <p:nvPr>
            <p:ph type="title"/>
          </p:nvPr>
        </p:nvSpPr>
        <p:spPr/>
        <p:txBody>
          <a:bodyPr/>
          <a:lstStyle/>
          <a:p>
            <a:r>
              <a:rPr lang="en-GB" dirty="0">
                <a:solidFill>
                  <a:schemeClr val="tx1"/>
                </a:solidFill>
              </a:rPr>
              <a:t>Types of Soil</a:t>
            </a:r>
          </a:p>
        </p:txBody>
      </p:sp>
      <p:sp>
        <p:nvSpPr>
          <p:cNvPr id="3" name="Content Placeholder 2">
            <a:extLst>
              <a:ext uri="{FF2B5EF4-FFF2-40B4-BE49-F238E27FC236}">
                <a16:creationId xmlns:a16="http://schemas.microsoft.com/office/drawing/2014/main" id="{9D349087-D387-C0FC-85A3-C04C3D1FF771}"/>
              </a:ext>
            </a:extLst>
          </p:cNvPr>
          <p:cNvSpPr>
            <a:spLocks noGrp="1"/>
          </p:cNvSpPr>
          <p:nvPr>
            <p:ph idx="1"/>
          </p:nvPr>
        </p:nvSpPr>
        <p:spPr>
          <a:xfrm>
            <a:off x="1143001" y="2057400"/>
            <a:ext cx="5095754" cy="4038600"/>
          </a:xfrm>
        </p:spPr>
        <p:txBody>
          <a:bodyPr/>
          <a:lstStyle/>
          <a:p>
            <a:pPr marL="45720" indent="0">
              <a:buNone/>
            </a:pPr>
            <a:r>
              <a:rPr lang="en-GB" dirty="0">
                <a:solidFill>
                  <a:schemeClr val="tx1"/>
                </a:solidFill>
              </a:rPr>
              <a:t>Soils are classified based on their properties including:</a:t>
            </a:r>
          </a:p>
          <a:p>
            <a:r>
              <a:rPr lang="en-GB" dirty="0">
                <a:solidFill>
                  <a:schemeClr val="tx1"/>
                </a:solidFill>
              </a:rPr>
              <a:t>Texture- using the proportion of clay, sand, and silt</a:t>
            </a:r>
          </a:p>
          <a:p>
            <a:r>
              <a:rPr lang="en-GB" dirty="0">
                <a:solidFill>
                  <a:schemeClr val="tx1"/>
                </a:solidFill>
              </a:rPr>
              <a:t>Colour- this is done using a Munsell chart</a:t>
            </a:r>
          </a:p>
          <a:p>
            <a:r>
              <a:rPr lang="en-GB" dirty="0">
                <a:solidFill>
                  <a:schemeClr val="tx1"/>
                </a:solidFill>
              </a:rPr>
              <a:t>Water content</a:t>
            </a:r>
          </a:p>
          <a:p>
            <a:endParaRPr lang="en-GB" dirty="0">
              <a:solidFill>
                <a:schemeClr val="tx1"/>
              </a:solidFill>
            </a:endParaRPr>
          </a:p>
        </p:txBody>
      </p:sp>
      <p:sp>
        <p:nvSpPr>
          <p:cNvPr id="4" name="Isosceles Triangle 3">
            <a:extLst>
              <a:ext uri="{FF2B5EF4-FFF2-40B4-BE49-F238E27FC236}">
                <a16:creationId xmlns:a16="http://schemas.microsoft.com/office/drawing/2014/main" id="{C30B1A30-F4D3-2230-7900-6E75981F19F1}"/>
              </a:ext>
            </a:extLst>
          </p:cNvPr>
          <p:cNvSpPr/>
          <p:nvPr/>
        </p:nvSpPr>
        <p:spPr>
          <a:xfrm>
            <a:off x="7164729" y="1547537"/>
            <a:ext cx="4236334" cy="3522174"/>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10129553-DF93-5DA8-FFE6-704B1DFBABBA}"/>
              </a:ext>
            </a:extLst>
          </p:cNvPr>
          <p:cNvSpPr txBox="1"/>
          <p:nvPr/>
        </p:nvSpPr>
        <p:spPr>
          <a:xfrm>
            <a:off x="8999003" y="974442"/>
            <a:ext cx="726481" cy="646331"/>
          </a:xfrm>
          <a:prstGeom prst="rect">
            <a:avLst/>
          </a:prstGeom>
          <a:noFill/>
        </p:spPr>
        <p:txBody>
          <a:bodyPr wrap="none" rtlCol="0">
            <a:spAutoFit/>
          </a:bodyPr>
          <a:lstStyle/>
          <a:p>
            <a:r>
              <a:rPr lang="en-GB" b="1" dirty="0"/>
              <a:t>Clay</a:t>
            </a:r>
          </a:p>
          <a:p>
            <a:r>
              <a:rPr lang="en-GB" b="1" dirty="0"/>
              <a:t>100%</a:t>
            </a:r>
          </a:p>
        </p:txBody>
      </p:sp>
      <p:sp>
        <p:nvSpPr>
          <p:cNvPr id="6" name="TextBox 5">
            <a:extLst>
              <a:ext uri="{FF2B5EF4-FFF2-40B4-BE49-F238E27FC236}">
                <a16:creationId xmlns:a16="http://schemas.microsoft.com/office/drawing/2014/main" id="{7B40E897-2787-4A43-76AA-B880D9546A86}"/>
              </a:ext>
            </a:extLst>
          </p:cNvPr>
          <p:cNvSpPr txBox="1"/>
          <p:nvPr/>
        </p:nvSpPr>
        <p:spPr>
          <a:xfrm>
            <a:off x="6904080" y="5125797"/>
            <a:ext cx="726481" cy="646331"/>
          </a:xfrm>
          <a:prstGeom prst="rect">
            <a:avLst/>
          </a:prstGeom>
          <a:noFill/>
        </p:spPr>
        <p:txBody>
          <a:bodyPr wrap="none" rtlCol="0">
            <a:spAutoFit/>
          </a:bodyPr>
          <a:lstStyle/>
          <a:p>
            <a:r>
              <a:rPr lang="en-GB" b="1" dirty="0"/>
              <a:t>Sand</a:t>
            </a:r>
          </a:p>
          <a:p>
            <a:r>
              <a:rPr lang="en-GB" b="1" dirty="0"/>
              <a:t>100%</a:t>
            </a:r>
          </a:p>
        </p:txBody>
      </p:sp>
      <p:sp>
        <p:nvSpPr>
          <p:cNvPr id="7" name="TextBox 6">
            <a:extLst>
              <a:ext uri="{FF2B5EF4-FFF2-40B4-BE49-F238E27FC236}">
                <a16:creationId xmlns:a16="http://schemas.microsoft.com/office/drawing/2014/main" id="{5320FF80-25D7-4163-835D-9CF52403E40B}"/>
              </a:ext>
            </a:extLst>
          </p:cNvPr>
          <p:cNvSpPr txBox="1"/>
          <p:nvPr/>
        </p:nvSpPr>
        <p:spPr>
          <a:xfrm>
            <a:off x="11093927" y="5125797"/>
            <a:ext cx="726481" cy="646331"/>
          </a:xfrm>
          <a:prstGeom prst="rect">
            <a:avLst/>
          </a:prstGeom>
          <a:noFill/>
        </p:spPr>
        <p:txBody>
          <a:bodyPr wrap="none" rtlCol="0">
            <a:spAutoFit/>
          </a:bodyPr>
          <a:lstStyle/>
          <a:p>
            <a:r>
              <a:rPr lang="en-GB" b="1" dirty="0"/>
              <a:t>Silt</a:t>
            </a:r>
          </a:p>
          <a:p>
            <a:r>
              <a:rPr lang="en-GB" b="1" dirty="0"/>
              <a:t>100%</a:t>
            </a:r>
          </a:p>
        </p:txBody>
      </p:sp>
      <p:sp>
        <p:nvSpPr>
          <p:cNvPr id="8" name="TextBox 7">
            <a:extLst>
              <a:ext uri="{FF2B5EF4-FFF2-40B4-BE49-F238E27FC236}">
                <a16:creationId xmlns:a16="http://schemas.microsoft.com/office/drawing/2014/main" id="{CAF95B74-9562-DFBE-7D29-81E4703B3EC5}"/>
              </a:ext>
            </a:extLst>
          </p:cNvPr>
          <p:cNvSpPr txBox="1"/>
          <p:nvPr/>
        </p:nvSpPr>
        <p:spPr>
          <a:xfrm rot="18006009">
            <a:off x="7759308" y="3123957"/>
            <a:ext cx="1255472" cy="369332"/>
          </a:xfrm>
          <a:prstGeom prst="rect">
            <a:avLst/>
          </a:prstGeom>
          <a:noFill/>
        </p:spPr>
        <p:txBody>
          <a:bodyPr wrap="none" rtlCol="0">
            <a:spAutoFit/>
          </a:bodyPr>
          <a:lstStyle/>
          <a:p>
            <a:r>
              <a:rPr lang="en-GB" b="1" dirty="0"/>
              <a:t>Sandy clay</a:t>
            </a:r>
          </a:p>
        </p:txBody>
      </p:sp>
      <p:sp>
        <p:nvSpPr>
          <p:cNvPr id="9" name="TextBox 8">
            <a:extLst>
              <a:ext uri="{FF2B5EF4-FFF2-40B4-BE49-F238E27FC236}">
                <a16:creationId xmlns:a16="http://schemas.microsoft.com/office/drawing/2014/main" id="{70ED445A-52DF-1433-23AB-3808FED8C91E}"/>
              </a:ext>
            </a:extLst>
          </p:cNvPr>
          <p:cNvSpPr txBox="1"/>
          <p:nvPr/>
        </p:nvSpPr>
        <p:spPr>
          <a:xfrm rot="3539133">
            <a:off x="9621029" y="3047900"/>
            <a:ext cx="1083951" cy="369332"/>
          </a:xfrm>
          <a:prstGeom prst="rect">
            <a:avLst/>
          </a:prstGeom>
          <a:noFill/>
        </p:spPr>
        <p:txBody>
          <a:bodyPr wrap="none" rtlCol="0">
            <a:spAutoFit/>
          </a:bodyPr>
          <a:lstStyle/>
          <a:p>
            <a:r>
              <a:rPr lang="en-GB" b="1" dirty="0"/>
              <a:t>Silty clay</a:t>
            </a:r>
          </a:p>
        </p:txBody>
      </p:sp>
      <p:sp>
        <p:nvSpPr>
          <p:cNvPr id="11" name="TextBox 10">
            <a:extLst>
              <a:ext uri="{FF2B5EF4-FFF2-40B4-BE49-F238E27FC236}">
                <a16:creationId xmlns:a16="http://schemas.microsoft.com/office/drawing/2014/main" id="{D0EF6FC6-4736-2458-AB6D-E99F709419DC}"/>
              </a:ext>
            </a:extLst>
          </p:cNvPr>
          <p:cNvSpPr txBox="1"/>
          <p:nvPr/>
        </p:nvSpPr>
        <p:spPr>
          <a:xfrm>
            <a:off x="8861625" y="3892034"/>
            <a:ext cx="752129" cy="369332"/>
          </a:xfrm>
          <a:prstGeom prst="rect">
            <a:avLst/>
          </a:prstGeom>
          <a:noFill/>
        </p:spPr>
        <p:txBody>
          <a:bodyPr wrap="none" rtlCol="0">
            <a:spAutoFit/>
          </a:bodyPr>
          <a:lstStyle/>
          <a:p>
            <a:r>
              <a:rPr lang="en-GB" b="1" dirty="0"/>
              <a:t>Loam</a:t>
            </a:r>
          </a:p>
        </p:txBody>
      </p:sp>
      <p:sp>
        <p:nvSpPr>
          <p:cNvPr id="12" name="TextBox 11">
            <a:extLst>
              <a:ext uri="{FF2B5EF4-FFF2-40B4-BE49-F238E27FC236}">
                <a16:creationId xmlns:a16="http://schemas.microsoft.com/office/drawing/2014/main" id="{C15B9DB8-452A-CE60-22FF-7CEB4AB48ED9}"/>
              </a:ext>
            </a:extLst>
          </p:cNvPr>
          <p:cNvSpPr txBox="1"/>
          <p:nvPr/>
        </p:nvSpPr>
        <p:spPr>
          <a:xfrm>
            <a:off x="8999003" y="5125797"/>
            <a:ext cx="926023" cy="369332"/>
          </a:xfrm>
          <a:prstGeom prst="rect">
            <a:avLst/>
          </a:prstGeom>
          <a:noFill/>
        </p:spPr>
        <p:txBody>
          <a:bodyPr wrap="none" rtlCol="0">
            <a:spAutoFit/>
          </a:bodyPr>
          <a:lstStyle/>
          <a:p>
            <a:r>
              <a:rPr lang="en-GB" b="1" dirty="0"/>
              <a:t>% Sand</a:t>
            </a:r>
          </a:p>
        </p:txBody>
      </p:sp>
      <p:sp>
        <p:nvSpPr>
          <p:cNvPr id="13" name="TextBox 12">
            <a:extLst>
              <a:ext uri="{FF2B5EF4-FFF2-40B4-BE49-F238E27FC236}">
                <a16:creationId xmlns:a16="http://schemas.microsoft.com/office/drawing/2014/main" id="{67A695B2-868A-9D3F-DB4D-B41492AC75E6}"/>
              </a:ext>
            </a:extLst>
          </p:cNvPr>
          <p:cNvSpPr txBox="1"/>
          <p:nvPr/>
        </p:nvSpPr>
        <p:spPr>
          <a:xfrm rot="3630948">
            <a:off x="10253664" y="2991880"/>
            <a:ext cx="754502" cy="369332"/>
          </a:xfrm>
          <a:prstGeom prst="rect">
            <a:avLst/>
          </a:prstGeom>
          <a:noFill/>
        </p:spPr>
        <p:txBody>
          <a:bodyPr wrap="none" rtlCol="0">
            <a:spAutoFit/>
          </a:bodyPr>
          <a:lstStyle/>
          <a:p>
            <a:r>
              <a:rPr lang="en-GB" b="1" dirty="0"/>
              <a:t>% Silt</a:t>
            </a:r>
          </a:p>
        </p:txBody>
      </p:sp>
      <p:sp>
        <p:nvSpPr>
          <p:cNvPr id="14" name="TextBox 13">
            <a:extLst>
              <a:ext uri="{FF2B5EF4-FFF2-40B4-BE49-F238E27FC236}">
                <a16:creationId xmlns:a16="http://schemas.microsoft.com/office/drawing/2014/main" id="{612AEFA1-DE10-3074-487E-0F78667EC0DC}"/>
              </a:ext>
            </a:extLst>
          </p:cNvPr>
          <p:cNvSpPr txBox="1"/>
          <p:nvPr/>
        </p:nvSpPr>
        <p:spPr>
          <a:xfrm rot="18050189">
            <a:off x="7613070" y="2850750"/>
            <a:ext cx="844077" cy="369332"/>
          </a:xfrm>
          <a:prstGeom prst="rect">
            <a:avLst/>
          </a:prstGeom>
          <a:noFill/>
        </p:spPr>
        <p:txBody>
          <a:bodyPr wrap="none" rtlCol="0">
            <a:spAutoFit/>
          </a:bodyPr>
          <a:lstStyle/>
          <a:p>
            <a:r>
              <a:rPr lang="en-GB" b="1" dirty="0"/>
              <a:t>% Clay</a:t>
            </a:r>
          </a:p>
        </p:txBody>
      </p:sp>
    </p:spTree>
    <p:extLst>
      <p:ext uri="{BB962C8B-B14F-4D97-AF65-F5344CB8AC3E}">
        <p14:creationId xmlns:p14="http://schemas.microsoft.com/office/powerpoint/2010/main" val="39988179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CAAC9-537F-FD07-20F2-D54678B1B30B}"/>
              </a:ext>
            </a:extLst>
          </p:cNvPr>
          <p:cNvSpPr>
            <a:spLocks noGrp="1"/>
          </p:cNvSpPr>
          <p:nvPr>
            <p:ph type="title"/>
          </p:nvPr>
        </p:nvSpPr>
        <p:spPr/>
        <p:txBody>
          <a:bodyPr/>
          <a:lstStyle/>
          <a:p>
            <a:r>
              <a:rPr lang="en-GB" dirty="0">
                <a:solidFill>
                  <a:schemeClr val="tx1"/>
                </a:solidFill>
              </a:rPr>
              <a:t>Formation of Soil</a:t>
            </a:r>
          </a:p>
        </p:txBody>
      </p:sp>
      <p:sp>
        <p:nvSpPr>
          <p:cNvPr id="3" name="Content Placeholder 2">
            <a:extLst>
              <a:ext uri="{FF2B5EF4-FFF2-40B4-BE49-F238E27FC236}">
                <a16:creationId xmlns:a16="http://schemas.microsoft.com/office/drawing/2014/main" id="{9DD05824-6DEC-296E-922C-6B9742099C2A}"/>
              </a:ext>
            </a:extLst>
          </p:cNvPr>
          <p:cNvSpPr>
            <a:spLocks noGrp="1"/>
          </p:cNvSpPr>
          <p:nvPr>
            <p:ph idx="1"/>
          </p:nvPr>
        </p:nvSpPr>
        <p:spPr>
          <a:xfrm>
            <a:off x="424873" y="1570182"/>
            <a:ext cx="5671128" cy="4821382"/>
          </a:xfrm>
        </p:spPr>
        <p:txBody>
          <a:bodyPr>
            <a:normAutofit fontScale="85000" lnSpcReduction="20000"/>
          </a:bodyPr>
          <a:lstStyle/>
          <a:p>
            <a:r>
              <a:rPr lang="en-GB" dirty="0">
                <a:solidFill>
                  <a:schemeClr val="tx1"/>
                </a:solidFill>
              </a:rPr>
              <a:t>Soil is formed from the </a:t>
            </a:r>
            <a:r>
              <a:rPr lang="en-GB" b="1" dirty="0">
                <a:solidFill>
                  <a:schemeClr val="tx1"/>
                </a:solidFill>
              </a:rPr>
              <a:t>weathering</a:t>
            </a:r>
            <a:r>
              <a:rPr lang="en-GB" dirty="0">
                <a:solidFill>
                  <a:schemeClr val="tx1"/>
                </a:solidFill>
              </a:rPr>
              <a:t> of rocks and the </a:t>
            </a:r>
            <a:r>
              <a:rPr lang="en-GB" b="1" dirty="0">
                <a:solidFill>
                  <a:schemeClr val="tx1"/>
                </a:solidFill>
              </a:rPr>
              <a:t>decomposition</a:t>
            </a:r>
            <a:r>
              <a:rPr lang="en-GB" dirty="0">
                <a:solidFill>
                  <a:schemeClr val="tx1"/>
                </a:solidFill>
              </a:rPr>
              <a:t> of organic matter; this is an ongoing process that happens over </a:t>
            </a:r>
            <a:r>
              <a:rPr lang="en-GB" b="1" dirty="0">
                <a:solidFill>
                  <a:schemeClr val="tx1"/>
                </a:solidFill>
              </a:rPr>
              <a:t>a long period of time</a:t>
            </a:r>
          </a:p>
          <a:p>
            <a:r>
              <a:rPr lang="en-GB" dirty="0">
                <a:solidFill>
                  <a:schemeClr val="tx1"/>
                </a:solidFill>
              </a:rPr>
              <a:t>Many different factors influence soil formation such as the ‘</a:t>
            </a:r>
            <a:r>
              <a:rPr lang="en-GB" b="1" dirty="0">
                <a:solidFill>
                  <a:schemeClr val="tx1"/>
                </a:solidFill>
              </a:rPr>
              <a:t>CLORPT</a:t>
            </a:r>
            <a:r>
              <a:rPr lang="en-GB" dirty="0">
                <a:solidFill>
                  <a:schemeClr val="tx1"/>
                </a:solidFill>
              </a:rPr>
              <a:t>’ factors:</a:t>
            </a:r>
          </a:p>
          <a:p>
            <a:r>
              <a:rPr lang="en-GB" b="1" dirty="0">
                <a:solidFill>
                  <a:schemeClr val="tx1"/>
                </a:solidFill>
              </a:rPr>
              <a:t>Climate-</a:t>
            </a:r>
            <a:r>
              <a:rPr lang="en-GB" dirty="0">
                <a:solidFill>
                  <a:schemeClr val="tx1"/>
                </a:solidFill>
              </a:rPr>
              <a:t> this will affect the water content of the soil, and how much the soil is dried by the sun</a:t>
            </a:r>
          </a:p>
          <a:p>
            <a:r>
              <a:rPr lang="en-GB" b="1" dirty="0">
                <a:solidFill>
                  <a:schemeClr val="tx1"/>
                </a:solidFill>
              </a:rPr>
              <a:t>Organisms</a:t>
            </a:r>
            <a:r>
              <a:rPr lang="en-GB" dirty="0">
                <a:solidFill>
                  <a:schemeClr val="tx1"/>
                </a:solidFill>
              </a:rPr>
              <a:t>- </a:t>
            </a:r>
            <a:r>
              <a:rPr lang="en-US" dirty="0">
                <a:solidFill>
                  <a:schemeClr val="tx1"/>
                </a:solidFill>
              </a:rPr>
              <a:t>contributes to soil fertility by providing nutrients, improving soil structure, and enhancing the soil's water-holding capacity</a:t>
            </a:r>
            <a:endParaRPr lang="en-GB" b="1" dirty="0">
              <a:solidFill>
                <a:schemeClr val="tx1"/>
              </a:solidFill>
            </a:endParaRPr>
          </a:p>
          <a:p>
            <a:r>
              <a:rPr lang="en-GB" b="1" dirty="0">
                <a:solidFill>
                  <a:schemeClr val="tx1"/>
                </a:solidFill>
              </a:rPr>
              <a:t>Relief/Topography</a:t>
            </a:r>
            <a:r>
              <a:rPr lang="en-GB" dirty="0">
                <a:solidFill>
                  <a:schemeClr val="tx1"/>
                </a:solidFill>
              </a:rPr>
              <a:t>-</a:t>
            </a:r>
            <a:r>
              <a:rPr lang="en-GB" b="1" dirty="0">
                <a:solidFill>
                  <a:schemeClr val="tx1"/>
                </a:solidFill>
              </a:rPr>
              <a:t> </a:t>
            </a:r>
            <a:r>
              <a:rPr lang="en-GB" dirty="0">
                <a:solidFill>
                  <a:schemeClr val="tx1"/>
                </a:solidFill>
              </a:rPr>
              <a:t>steeper topography will increase surface runoff of water, flatter will encourage water to remain on the surface</a:t>
            </a:r>
          </a:p>
          <a:p>
            <a:r>
              <a:rPr lang="en-GB" b="1" dirty="0">
                <a:solidFill>
                  <a:schemeClr val="tx1"/>
                </a:solidFill>
              </a:rPr>
              <a:t>Parent material</a:t>
            </a:r>
            <a:r>
              <a:rPr lang="en-GB" dirty="0">
                <a:solidFill>
                  <a:schemeClr val="tx1"/>
                </a:solidFill>
              </a:rPr>
              <a:t>- this influences the minerals and chemical composition of the soil</a:t>
            </a:r>
          </a:p>
          <a:p>
            <a:r>
              <a:rPr lang="en-GB" b="1" dirty="0">
                <a:solidFill>
                  <a:schemeClr val="tx1"/>
                </a:solidFill>
              </a:rPr>
              <a:t>Time</a:t>
            </a:r>
            <a:r>
              <a:rPr lang="en-GB" dirty="0">
                <a:solidFill>
                  <a:schemeClr val="tx1"/>
                </a:solidFill>
              </a:rPr>
              <a:t>- a more mature soil will have taken a longer amount of time to form and should have more developed horizons and features</a:t>
            </a:r>
          </a:p>
        </p:txBody>
      </p:sp>
      <p:sp>
        <p:nvSpPr>
          <p:cNvPr id="4" name="Rectangle 3">
            <a:extLst>
              <a:ext uri="{FF2B5EF4-FFF2-40B4-BE49-F238E27FC236}">
                <a16:creationId xmlns:a16="http://schemas.microsoft.com/office/drawing/2014/main" id="{5645E264-0609-80BE-3D42-6AE613C7DE75}"/>
              </a:ext>
            </a:extLst>
          </p:cNvPr>
          <p:cNvSpPr/>
          <p:nvPr/>
        </p:nvSpPr>
        <p:spPr>
          <a:xfrm>
            <a:off x="6362115" y="1904999"/>
            <a:ext cx="5179194" cy="196917"/>
          </a:xfrm>
          <a:prstGeom prst="rect">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1CF9D27B-3B99-922A-48AB-B360089E93A2}"/>
              </a:ext>
            </a:extLst>
          </p:cNvPr>
          <p:cNvSpPr/>
          <p:nvPr/>
        </p:nvSpPr>
        <p:spPr>
          <a:xfrm>
            <a:off x="6362115" y="2101917"/>
            <a:ext cx="5179194" cy="1356360"/>
          </a:xfrm>
          <a:prstGeom prst="rect">
            <a:avLst/>
          </a:prstGeom>
          <a:solidFill>
            <a:schemeClr val="accent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9B68FF10-E181-05BC-662C-9FD91E3CE393}"/>
              </a:ext>
            </a:extLst>
          </p:cNvPr>
          <p:cNvSpPr/>
          <p:nvPr/>
        </p:nvSpPr>
        <p:spPr>
          <a:xfrm>
            <a:off x="6362115" y="3458277"/>
            <a:ext cx="5179194" cy="1356360"/>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869764C-AF6C-881E-F487-8CDC5F00949A}"/>
              </a:ext>
            </a:extLst>
          </p:cNvPr>
          <p:cNvSpPr/>
          <p:nvPr/>
        </p:nvSpPr>
        <p:spPr>
          <a:xfrm>
            <a:off x="6362115" y="4814637"/>
            <a:ext cx="5179194" cy="1281363"/>
          </a:xfrm>
          <a:prstGeom prst="rect">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Graphic 11" descr="Plant With Roots with solid fill">
            <a:extLst>
              <a:ext uri="{FF2B5EF4-FFF2-40B4-BE49-F238E27FC236}">
                <a16:creationId xmlns:a16="http://schemas.microsoft.com/office/drawing/2014/main" id="{58B0CA7D-B015-EAAF-FD36-A2723C88E2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1835" y="963897"/>
            <a:ext cx="1577954" cy="1577954"/>
          </a:xfrm>
          <a:prstGeom prst="rect">
            <a:avLst/>
          </a:prstGeom>
        </p:spPr>
      </p:pic>
      <p:sp>
        <p:nvSpPr>
          <p:cNvPr id="15" name="TextBox 14">
            <a:extLst>
              <a:ext uri="{FF2B5EF4-FFF2-40B4-BE49-F238E27FC236}">
                <a16:creationId xmlns:a16="http://schemas.microsoft.com/office/drawing/2014/main" id="{BA0D509D-4D60-F16E-69BB-6251490FA046}"/>
              </a:ext>
            </a:extLst>
          </p:cNvPr>
          <p:cNvSpPr txBox="1"/>
          <p:nvPr/>
        </p:nvSpPr>
        <p:spPr>
          <a:xfrm>
            <a:off x="6952883" y="4485822"/>
            <a:ext cx="1662802" cy="646331"/>
          </a:xfrm>
          <a:prstGeom prst="rect">
            <a:avLst/>
          </a:prstGeom>
          <a:noFill/>
        </p:spPr>
        <p:txBody>
          <a:bodyPr wrap="square" rtlCol="0">
            <a:spAutoFit/>
          </a:bodyPr>
          <a:lstStyle/>
          <a:p>
            <a:pPr algn="ctr"/>
            <a:r>
              <a:rPr lang="en-GB" b="1" dirty="0"/>
              <a:t>Weathering of bedrock</a:t>
            </a:r>
          </a:p>
        </p:txBody>
      </p:sp>
      <p:sp>
        <p:nvSpPr>
          <p:cNvPr id="16" name="TextBox 15">
            <a:extLst>
              <a:ext uri="{FF2B5EF4-FFF2-40B4-BE49-F238E27FC236}">
                <a16:creationId xmlns:a16="http://schemas.microsoft.com/office/drawing/2014/main" id="{70E9AC89-7FF8-91EE-3B13-E14E2EAB9B87}"/>
              </a:ext>
            </a:extLst>
          </p:cNvPr>
          <p:cNvSpPr txBox="1"/>
          <p:nvPr/>
        </p:nvSpPr>
        <p:spPr>
          <a:xfrm>
            <a:off x="8015100" y="1200253"/>
            <a:ext cx="2069721" cy="646331"/>
          </a:xfrm>
          <a:prstGeom prst="rect">
            <a:avLst/>
          </a:prstGeom>
          <a:noFill/>
        </p:spPr>
        <p:txBody>
          <a:bodyPr wrap="square" rtlCol="0">
            <a:spAutoFit/>
          </a:bodyPr>
          <a:lstStyle/>
          <a:p>
            <a:r>
              <a:rPr lang="en-GB" b="1" dirty="0"/>
              <a:t>Microbial decay of organic matter</a:t>
            </a:r>
          </a:p>
        </p:txBody>
      </p:sp>
      <p:sp>
        <p:nvSpPr>
          <p:cNvPr id="17" name="Hexagon 16">
            <a:extLst>
              <a:ext uri="{FF2B5EF4-FFF2-40B4-BE49-F238E27FC236}">
                <a16:creationId xmlns:a16="http://schemas.microsoft.com/office/drawing/2014/main" id="{6EBBD28E-0B1E-4A0B-62B1-519AC21FA9C5}"/>
              </a:ext>
            </a:extLst>
          </p:cNvPr>
          <p:cNvSpPr/>
          <p:nvPr/>
        </p:nvSpPr>
        <p:spPr>
          <a:xfrm>
            <a:off x="8951712" y="4541520"/>
            <a:ext cx="123708" cy="192142"/>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Hexagon 17">
            <a:extLst>
              <a:ext uri="{FF2B5EF4-FFF2-40B4-BE49-F238E27FC236}">
                <a16:creationId xmlns:a16="http://schemas.microsoft.com/office/drawing/2014/main" id="{BD6632B6-17C2-64E9-E44C-85A5AF13F72A}"/>
              </a:ext>
            </a:extLst>
          </p:cNvPr>
          <p:cNvSpPr/>
          <p:nvPr/>
        </p:nvSpPr>
        <p:spPr>
          <a:xfrm>
            <a:off x="9282905" y="4632959"/>
            <a:ext cx="123708" cy="67377"/>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Hexagon 18">
            <a:extLst>
              <a:ext uri="{FF2B5EF4-FFF2-40B4-BE49-F238E27FC236}">
                <a16:creationId xmlns:a16="http://schemas.microsoft.com/office/drawing/2014/main" id="{9CFF02EF-34F0-BCAA-0FDB-498BBEE097D6}"/>
              </a:ext>
            </a:extLst>
          </p:cNvPr>
          <p:cNvSpPr/>
          <p:nvPr/>
        </p:nvSpPr>
        <p:spPr>
          <a:xfrm>
            <a:off x="9490390" y="4469274"/>
            <a:ext cx="123708" cy="192142"/>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Hexagon 19">
            <a:extLst>
              <a:ext uri="{FF2B5EF4-FFF2-40B4-BE49-F238E27FC236}">
                <a16:creationId xmlns:a16="http://schemas.microsoft.com/office/drawing/2014/main" id="{619A4C18-AC0A-8395-AB0D-B3D10E1F1BFE}"/>
              </a:ext>
            </a:extLst>
          </p:cNvPr>
          <p:cNvSpPr/>
          <p:nvPr/>
        </p:nvSpPr>
        <p:spPr>
          <a:xfrm>
            <a:off x="9756504" y="4632959"/>
            <a:ext cx="272564" cy="105068"/>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Hexagon 20">
            <a:extLst>
              <a:ext uri="{FF2B5EF4-FFF2-40B4-BE49-F238E27FC236}">
                <a16:creationId xmlns:a16="http://schemas.microsoft.com/office/drawing/2014/main" id="{0F0D7CAB-AC58-4773-C51D-3CBACCCB0EBF}"/>
              </a:ext>
            </a:extLst>
          </p:cNvPr>
          <p:cNvSpPr/>
          <p:nvPr/>
        </p:nvSpPr>
        <p:spPr>
          <a:xfrm>
            <a:off x="8465124" y="4416740"/>
            <a:ext cx="272564" cy="124780"/>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Hexagon 21">
            <a:extLst>
              <a:ext uri="{FF2B5EF4-FFF2-40B4-BE49-F238E27FC236}">
                <a16:creationId xmlns:a16="http://schemas.microsoft.com/office/drawing/2014/main" id="{A61212C8-A989-D319-AF11-52EBD49BA157}"/>
              </a:ext>
            </a:extLst>
          </p:cNvPr>
          <p:cNvSpPr/>
          <p:nvPr/>
        </p:nvSpPr>
        <p:spPr>
          <a:xfrm>
            <a:off x="8672609" y="4608882"/>
            <a:ext cx="178793" cy="124780"/>
          </a:xfrm>
          <a:prstGeom prst="hexagon">
            <a:avLst/>
          </a:prstGeom>
          <a:solidFill>
            <a:schemeClr val="bg1">
              <a:lumMod val="6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Free-form: Shape 22">
            <a:extLst>
              <a:ext uri="{FF2B5EF4-FFF2-40B4-BE49-F238E27FC236}">
                <a16:creationId xmlns:a16="http://schemas.microsoft.com/office/drawing/2014/main" id="{78B335F8-0E0C-4D1E-6DEC-61F1F5467740}"/>
              </a:ext>
            </a:extLst>
          </p:cNvPr>
          <p:cNvSpPr/>
          <p:nvPr/>
        </p:nvSpPr>
        <p:spPr>
          <a:xfrm rot="196040">
            <a:off x="8469229" y="4726406"/>
            <a:ext cx="1767946" cy="194469"/>
          </a:xfrm>
          <a:custGeom>
            <a:avLst/>
            <a:gdLst>
              <a:gd name="connsiteX0" fmla="*/ 0 w 1706880"/>
              <a:gd name="connsiteY0" fmla="*/ 62197 h 107917"/>
              <a:gd name="connsiteX1" fmla="*/ 60960 w 1706880"/>
              <a:gd name="connsiteY1" fmla="*/ 69817 h 107917"/>
              <a:gd name="connsiteX2" fmla="*/ 83820 w 1706880"/>
              <a:gd name="connsiteY2" fmla="*/ 92677 h 107917"/>
              <a:gd name="connsiteX3" fmla="*/ 114300 w 1706880"/>
              <a:gd name="connsiteY3" fmla="*/ 107917 h 107917"/>
              <a:gd name="connsiteX4" fmla="*/ 182880 w 1706880"/>
              <a:gd name="connsiteY4" fmla="*/ 100297 h 107917"/>
              <a:gd name="connsiteX5" fmla="*/ 205740 w 1706880"/>
              <a:gd name="connsiteY5" fmla="*/ 92677 h 107917"/>
              <a:gd name="connsiteX6" fmla="*/ 213360 w 1706880"/>
              <a:gd name="connsiteY6" fmla="*/ 69817 h 107917"/>
              <a:gd name="connsiteX7" fmla="*/ 266700 w 1706880"/>
              <a:gd name="connsiteY7" fmla="*/ 24097 h 107917"/>
              <a:gd name="connsiteX8" fmla="*/ 342900 w 1706880"/>
              <a:gd name="connsiteY8" fmla="*/ 31717 h 107917"/>
              <a:gd name="connsiteX9" fmla="*/ 411480 w 1706880"/>
              <a:gd name="connsiteY9" fmla="*/ 92677 h 107917"/>
              <a:gd name="connsiteX10" fmla="*/ 449580 w 1706880"/>
              <a:gd name="connsiteY10" fmla="*/ 107917 h 107917"/>
              <a:gd name="connsiteX11" fmla="*/ 556260 w 1706880"/>
              <a:gd name="connsiteY11" fmla="*/ 100297 h 107917"/>
              <a:gd name="connsiteX12" fmla="*/ 563880 w 1706880"/>
              <a:gd name="connsiteY12" fmla="*/ 77437 h 107917"/>
              <a:gd name="connsiteX13" fmla="*/ 586740 w 1706880"/>
              <a:gd name="connsiteY13" fmla="*/ 62197 h 107917"/>
              <a:gd name="connsiteX14" fmla="*/ 617220 w 1706880"/>
              <a:gd name="connsiteY14" fmla="*/ 16477 h 107917"/>
              <a:gd name="connsiteX15" fmla="*/ 647700 w 1706880"/>
              <a:gd name="connsiteY15" fmla="*/ 8857 h 107917"/>
              <a:gd name="connsiteX16" fmla="*/ 731520 w 1706880"/>
              <a:gd name="connsiteY16" fmla="*/ 31717 h 107917"/>
              <a:gd name="connsiteX17" fmla="*/ 746760 w 1706880"/>
              <a:gd name="connsiteY17" fmla="*/ 62197 h 107917"/>
              <a:gd name="connsiteX18" fmla="*/ 792480 w 1706880"/>
              <a:gd name="connsiteY18" fmla="*/ 92677 h 107917"/>
              <a:gd name="connsiteX19" fmla="*/ 868680 w 1706880"/>
              <a:gd name="connsiteY19" fmla="*/ 85057 h 107917"/>
              <a:gd name="connsiteX20" fmla="*/ 937260 w 1706880"/>
              <a:gd name="connsiteY20" fmla="*/ 31717 h 107917"/>
              <a:gd name="connsiteX21" fmla="*/ 960120 w 1706880"/>
              <a:gd name="connsiteY21" fmla="*/ 24097 h 107917"/>
              <a:gd name="connsiteX22" fmla="*/ 982980 w 1706880"/>
              <a:gd name="connsiteY22" fmla="*/ 1237 h 107917"/>
              <a:gd name="connsiteX23" fmla="*/ 1066800 w 1706880"/>
              <a:gd name="connsiteY23" fmla="*/ 16477 h 107917"/>
              <a:gd name="connsiteX24" fmla="*/ 1089660 w 1706880"/>
              <a:gd name="connsiteY24" fmla="*/ 54577 h 107917"/>
              <a:gd name="connsiteX25" fmla="*/ 1150620 w 1706880"/>
              <a:gd name="connsiteY25" fmla="*/ 100297 h 107917"/>
              <a:gd name="connsiteX26" fmla="*/ 1333500 w 1706880"/>
              <a:gd name="connsiteY26" fmla="*/ 92677 h 107917"/>
              <a:gd name="connsiteX27" fmla="*/ 1356360 w 1706880"/>
              <a:gd name="connsiteY27" fmla="*/ 77437 h 107917"/>
              <a:gd name="connsiteX28" fmla="*/ 1394460 w 1706880"/>
              <a:gd name="connsiteY28" fmla="*/ 62197 h 107917"/>
              <a:gd name="connsiteX29" fmla="*/ 1409700 w 1706880"/>
              <a:gd name="connsiteY29" fmla="*/ 39337 h 107917"/>
              <a:gd name="connsiteX30" fmla="*/ 1455420 w 1706880"/>
              <a:gd name="connsiteY30" fmla="*/ 8857 h 107917"/>
              <a:gd name="connsiteX31" fmla="*/ 1485900 w 1706880"/>
              <a:gd name="connsiteY31" fmla="*/ 16477 h 107917"/>
              <a:gd name="connsiteX32" fmla="*/ 1508760 w 1706880"/>
              <a:gd name="connsiteY32" fmla="*/ 31717 h 107917"/>
              <a:gd name="connsiteX33" fmla="*/ 1546860 w 1706880"/>
              <a:gd name="connsiteY33" fmla="*/ 62197 h 107917"/>
              <a:gd name="connsiteX34" fmla="*/ 1569720 w 1706880"/>
              <a:gd name="connsiteY34" fmla="*/ 85057 h 107917"/>
              <a:gd name="connsiteX35" fmla="*/ 1592580 w 1706880"/>
              <a:gd name="connsiteY35" fmla="*/ 100297 h 107917"/>
              <a:gd name="connsiteX36" fmla="*/ 1661160 w 1706880"/>
              <a:gd name="connsiteY36" fmla="*/ 92677 h 107917"/>
              <a:gd name="connsiteX37" fmla="*/ 1676400 w 1706880"/>
              <a:gd name="connsiteY37" fmla="*/ 69817 h 107917"/>
              <a:gd name="connsiteX38" fmla="*/ 1691640 w 1706880"/>
              <a:gd name="connsiteY38" fmla="*/ 39337 h 107917"/>
              <a:gd name="connsiteX39" fmla="*/ 1706880 w 1706880"/>
              <a:gd name="connsiteY39" fmla="*/ 1237 h 107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706880" h="107917">
                <a:moveTo>
                  <a:pt x="0" y="62197"/>
                </a:moveTo>
                <a:cubicBezTo>
                  <a:pt x="20320" y="64737"/>
                  <a:pt x="41715" y="62819"/>
                  <a:pt x="60960" y="69817"/>
                </a:cubicBezTo>
                <a:cubicBezTo>
                  <a:pt x="71088" y="73500"/>
                  <a:pt x="75051" y="86413"/>
                  <a:pt x="83820" y="92677"/>
                </a:cubicBezTo>
                <a:cubicBezTo>
                  <a:pt x="93063" y="99279"/>
                  <a:pt x="104140" y="102837"/>
                  <a:pt x="114300" y="107917"/>
                </a:cubicBezTo>
                <a:cubicBezTo>
                  <a:pt x="137160" y="105377"/>
                  <a:pt x="160192" y="104078"/>
                  <a:pt x="182880" y="100297"/>
                </a:cubicBezTo>
                <a:cubicBezTo>
                  <a:pt x="190803" y="98977"/>
                  <a:pt x="200060" y="98357"/>
                  <a:pt x="205740" y="92677"/>
                </a:cubicBezTo>
                <a:cubicBezTo>
                  <a:pt x="211420" y="86997"/>
                  <a:pt x="208905" y="76500"/>
                  <a:pt x="213360" y="69817"/>
                </a:cubicBezTo>
                <a:cubicBezTo>
                  <a:pt x="223973" y="53897"/>
                  <a:pt x="252615" y="34661"/>
                  <a:pt x="266700" y="24097"/>
                </a:cubicBezTo>
                <a:cubicBezTo>
                  <a:pt x="292100" y="26637"/>
                  <a:pt x="318235" y="25140"/>
                  <a:pt x="342900" y="31717"/>
                </a:cubicBezTo>
                <a:cubicBezTo>
                  <a:pt x="394432" y="45459"/>
                  <a:pt x="372313" y="62214"/>
                  <a:pt x="411480" y="92677"/>
                </a:cubicBezTo>
                <a:cubicBezTo>
                  <a:pt x="422277" y="101075"/>
                  <a:pt x="436880" y="102837"/>
                  <a:pt x="449580" y="107917"/>
                </a:cubicBezTo>
                <a:cubicBezTo>
                  <a:pt x="485140" y="105377"/>
                  <a:pt x="521813" y="109483"/>
                  <a:pt x="556260" y="100297"/>
                </a:cubicBezTo>
                <a:cubicBezTo>
                  <a:pt x="564021" y="98227"/>
                  <a:pt x="558862" y="83709"/>
                  <a:pt x="563880" y="77437"/>
                </a:cubicBezTo>
                <a:cubicBezTo>
                  <a:pt x="569601" y="70286"/>
                  <a:pt x="579120" y="67277"/>
                  <a:pt x="586740" y="62197"/>
                </a:cubicBezTo>
                <a:cubicBezTo>
                  <a:pt x="594014" y="40375"/>
                  <a:pt x="593717" y="29907"/>
                  <a:pt x="617220" y="16477"/>
                </a:cubicBezTo>
                <a:cubicBezTo>
                  <a:pt x="626313" y="11281"/>
                  <a:pt x="637540" y="11397"/>
                  <a:pt x="647700" y="8857"/>
                </a:cubicBezTo>
                <a:cubicBezTo>
                  <a:pt x="667692" y="12189"/>
                  <a:pt x="713797" y="16526"/>
                  <a:pt x="731520" y="31717"/>
                </a:cubicBezTo>
                <a:cubicBezTo>
                  <a:pt x="740145" y="39109"/>
                  <a:pt x="740158" y="52954"/>
                  <a:pt x="746760" y="62197"/>
                </a:cubicBezTo>
                <a:cubicBezTo>
                  <a:pt x="764597" y="87169"/>
                  <a:pt x="767374" y="84308"/>
                  <a:pt x="792480" y="92677"/>
                </a:cubicBezTo>
                <a:cubicBezTo>
                  <a:pt x="817880" y="90137"/>
                  <a:pt x="844015" y="91634"/>
                  <a:pt x="868680" y="85057"/>
                </a:cubicBezTo>
                <a:cubicBezTo>
                  <a:pt x="908498" y="74439"/>
                  <a:pt x="906594" y="53622"/>
                  <a:pt x="937260" y="31717"/>
                </a:cubicBezTo>
                <a:cubicBezTo>
                  <a:pt x="943796" y="27048"/>
                  <a:pt x="952500" y="26637"/>
                  <a:pt x="960120" y="24097"/>
                </a:cubicBezTo>
                <a:cubicBezTo>
                  <a:pt x="967740" y="16477"/>
                  <a:pt x="972378" y="3165"/>
                  <a:pt x="982980" y="1237"/>
                </a:cubicBezTo>
                <a:cubicBezTo>
                  <a:pt x="1010856" y="-3831"/>
                  <a:pt x="1040615" y="7749"/>
                  <a:pt x="1066800" y="16477"/>
                </a:cubicBezTo>
                <a:cubicBezTo>
                  <a:pt x="1074420" y="29177"/>
                  <a:pt x="1079187" y="44104"/>
                  <a:pt x="1089660" y="54577"/>
                </a:cubicBezTo>
                <a:cubicBezTo>
                  <a:pt x="1107621" y="72538"/>
                  <a:pt x="1150620" y="100297"/>
                  <a:pt x="1150620" y="100297"/>
                </a:cubicBezTo>
                <a:cubicBezTo>
                  <a:pt x="1211580" y="97757"/>
                  <a:pt x="1272860" y="99415"/>
                  <a:pt x="1333500" y="92677"/>
                </a:cubicBezTo>
                <a:cubicBezTo>
                  <a:pt x="1342602" y="91666"/>
                  <a:pt x="1348169" y="81533"/>
                  <a:pt x="1356360" y="77437"/>
                </a:cubicBezTo>
                <a:cubicBezTo>
                  <a:pt x="1368594" y="71320"/>
                  <a:pt x="1381760" y="67277"/>
                  <a:pt x="1394460" y="62197"/>
                </a:cubicBezTo>
                <a:cubicBezTo>
                  <a:pt x="1399540" y="54577"/>
                  <a:pt x="1402808" y="45368"/>
                  <a:pt x="1409700" y="39337"/>
                </a:cubicBezTo>
                <a:cubicBezTo>
                  <a:pt x="1423484" y="27276"/>
                  <a:pt x="1455420" y="8857"/>
                  <a:pt x="1455420" y="8857"/>
                </a:cubicBezTo>
                <a:cubicBezTo>
                  <a:pt x="1465580" y="11397"/>
                  <a:pt x="1476274" y="12352"/>
                  <a:pt x="1485900" y="16477"/>
                </a:cubicBezTo>
                <a:cubicBezTo>
                  <a:pt x="1494318" y="20085"/>
                  <a:pt x="1501434" y="26222"/>
                  <a:pt x="1508760" y="31717"/>
                </a:cubicBezTo>
                <a:cubicBezTo>
                  <a:pt x="1521771" y="41475"/>
                  <a:pt x="1534620" y="51487"/>
                  <a:pt x="1546860" y="62197"/>
                </a:cubicBezTo>
                <a:cubicBezTo>
                  <a:pt x="1554970" y="69293"/>
                  <a:pt x="1561441" y="78158"/>
                  <a:pt x="1569720" y="85057"/>
                </a:cubicBezTo>
                <a:cubicBezTo>
                  <a:pt x="1576755" y="90920"/>
                  <a:pt x="1584960" y="95217"/>
                  <a:pt x="1592580" y="100297"/>
                </a:cubicBezTo>
                <a:cubicBezTo>
                  <a:pt x="1615440" y="97757"/>
                  <a:pt x="1639544" y="100537"/>
                  <a:pt x="1661160" y="92677"/>
                </a:cubicBezTo>
                <a:cubicBezTo>
                  <a:pt x="1669767" y="89547"/>
                  <a:pt x="1671856" y="77768"/>
                  <a:pt x="1676400" y="69817"/>
                </a:cubicBezTo>
                <a:cubicBezTo>
                  <a:pt x="1682036" y="59954"/>
                  <a:pt x="1687165" y="49778"/>
                  <a:pt x="1691640" y="39337"/>
                </a:cubicBezTo>
                <a:cubicBezTo>
                  <a:pt x="1719888" y="-26575"/>
                  <a:pt x="1682352" y="50294"/>
                  <a:pt x="1706880" y="1237"/>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Hexagon 23">
            <a:extLst>
              <a:ext uri="{FF2B5EF4-FFF2-40B4-BE49-F238E27FC236}">
                <a16:creationId xmlns:a16="http://schemas.microsoft.com/office/drawing/2014/main" id="{FBCC763F-5231-6F14-1195-7B31F98637C1}"/>
              </a:ext>
            </a:extLst>
          </p:cNvPr>
          <p:cNvSpPr/>
          <p:nvPr/>
        </p:nvSpPr>
        <p:spPr>
          <a:xfrm>
            <a:off x="9079285" y="4745600"/>
            <a:ext cx="159523" cy="118482"/>
          </a:xfrm>
          <a:prstGeom prst="hexag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Hexagon 24">
            <a:extLst>
              <a:ext uri="{FF2B5EF4-FFF2-40B4-BE49-F238E27FC236}">
                <a16:creationId xmlns:a16="http://schemas.microsoft.com/office/drawing/2014/main" id="{D0B5978C-EEE7-5368-A1C8-85ED4DA565E9}"/>
              </a:ext>
            </a:extLst>
          </p:cNvPr>
          <p:cNvSpPr/>
          <p:nvPr/>
        </p:nvSpPr>
        <p:spPr>
          <a:xfrm>
            <a:off x="8552185" y="4759712"/>
            <a:ext cx="125509" cy="99535"/>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Hexagon 25">
            <a:extLst>
              <a:ext uri="{FF2B5EF4-FFF2-40B4-BE49-F238E27FC236}">
                <a16:creationId xmlns:a16="http://schemas.microsoft.com/office/drawing/2014/main" id="{60D44011-40A1-77CC-BD0E-73BC7F001E69}"/>
              </a:ext>
            </a:extLst>
          </p:cNvPr>
          <p:cNvSpPr/>
          <p:nvPr/>
        </p:nvSpPr>
        <p:spPr>
          <a:xfrm>
            <a:off x="9607653" y="4752792"/>
            <a:ext cx="300887" cy="138455"/>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Hexagon 26">
            <a:extLst>
              <a:ext uri="{FF2B5EF4-FFF2-40B4-BE49-F238E27FC236}">
                <a16:creationId xmlns:a16="http://schemas.microsoft.com/office/drawing/2014/main" id="{CDDC610C-D0D5-9A33-4CB4-BC176A372C12}"/>
              </a:ext>
            </a:extLst>
          </p:cNvPr>
          <p:cNvSpPr/>
          <p:nvPr/>
        </p:nvSpPr>
        <p:spPr>
          <a:xfrm>
            <a:off x="9643212" y="4852329"/>
            <a:ext cx="222147" cy="58500"/>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Hexagon 27">
            <a:extLst>
              <a:ext uri="{FF2B5EF4-FFF2-40B4-BE49-F238E27FC236}">
                <a16:creationId xmlns:a16="http://schemas.microsoft.com/office/drawing/2014/main" id="{7D879EC7-0A32-537D-5714-30648E3D5A7B}"/>
              </a:ext>
            </a:extLst>
          </p:cNvPr>
          <p:cNvSpPr/>
          <p:nvPr/>
        </p:nvSpPr>
        <p:spPr>
          <a:xfrm>
            <a:off x="8703277" y="4748428"/>
            <a:ext cx="153118" cy="118482"/>
          </a:xfrm>
          <a:prstGeom prst="hexag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Rounded Corners 28">
            <a:extLst>
              <a:ext uri="{FF2B5EF4-FFF2-40B4-BE49-F238E27FC236}">
                <a16:creationId xmlns:a16="http://schemas.microsoft.com/office/drawing/2014/main" id="{A25BD03E-E2B2-CC0B-C354-FC2BB147612F}"/>
              </a:ext>
            </a:extLst>
          </p:cNvPr>
          <p:cNvSpPr/>
          <p:nvPr/>
        </p:nvSpPr>
        <p:spPr>
          <a:xfrm>
            <a:off x="8887460" y="4780280"/>
            <a:ext cx="168633" cy="49123"/>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Rounded Corners 30">
            <a:extLst>
              <a:ext uri="{FF2B5EF4-FFF2-40B4-BE49-F238E27FC236}">
                <a16:creationId xmlns:a16="http://schemas.microsoft.com/office/drawing/2014/main" id="{51355114-724F-D887-1193-16DD1788531C}"/>
              </a:ext>
            </a:extLst>
          </p:cNvPr>
          <p:cNvSpPr/>
          <p:nvPr/>
        </p:nvSpPr>
        <p:spPr>
          <a:xfrm>
            <a:off x="9261187" y="4793011"/>
            <a:ext cx="133043" cy="74728"/>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Rounded Corners 31">
            <a:extLst>
              <a:ext uri="{FF2B5EF4-FFF2-40B4-BE49-F238E27FC236}">
                <a16:creationId xmlns:a16="http://schemas.microsoft.com/office/drawing/2014/main" id="{1E6A9DC6-D96B-F0BE-37FA-918760F009A5}"/>
              </a:ext>
            </a:extLst>
          </p:cNvPr>
          <p:cNvSpPr/>
          <p:nvPr/>
        </p:nvSpPr>
        <p:spPr>
          <a:xfrm>
            <a:off x="8905254" y="4807669"/>
            <a:ext cx="133043" cy="74728"/>
          </a:xfrm>
          <a:prstGeom prst="roundRect">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Hexagon 32">
            <a:extLst>
              <a:ext uri="{FF2B5EF4-FFF2-40B4-BE49-F238E27FC236}">
                <a16:creationId xmlns:a16="http://schemas.microsoft.com/office/drawing/2014/main" id="{31AADF52-88D3-85FC-938A-68755A8F8761}"/>
              </a:ext>
            </a:extLst>
          </p:cNvPr>
          <p:cNvSpPr/>
          <p:nvPr/>
        </p:nvSpPr>
        <p:spPr>
          <a:xfrm>
            <a:off x="9461698" y="4743512"/>
            <a:ext cx="128175" cy="130882"/>
          </a:xfrm>
          <a:prstGeom prst="hexag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Hexagon 33">
            <a:extLst>
              <a:ext uri="{FF2B5EF4-FFF2-40B4-BE49-F238E27FC236}">
                <a16:creationId xmlns:a16="http://schemas.microsoft.com/office/drawing/2014/main" id="{01F58309-76AF-8A66-F812-1D0389F8E2AF}"/>
              </a:ext>
            </a:extLst>
          </p:cNvPr>
          <p:cNvSpPr/>
          <p:nvPr/>
        </p:nvSpPr>
        <p:spPr>
          <a:xfrm>
            <a:off x="9416609" y="4787149"/>
            <a:ext cx="128175" cy="130882"/>
          </a:xfrm>
          <a:prstGeom prst="hexag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Hexagon 34">
            <a:extLst>
              <a:ext uri="{FF2B5EF4-FFF2-40B4-BE49-F238E27FC236}">
                <a16:creationId xmlns:a16="http://schemas.microsoft.com/office/drawing/2014/main" id="{E4AC4539-6267-21C8-2520-C795827C543D}"/>
              </a:ext>
            </a:extLst>
          </p:cNvPr>
          <p:cNvSpPr/>
          <p:nvPr/>
        </p:nvSpPr>
        <p:spPr>
          <a:xfrm>
            <a:off x="9946035" y="4788245"/>
            <a:ext cx="71523" cy="157330"/>
          </a:xfrm>
          <a:prstGeom prst="hexagon">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Hexagon 35">
            <a:extLst>
              <a:ext uri="{FF2B5EF4-FFF2-40B4-BE49-F238E27FC236}">
                <a16:creationId xmlns:a16="http://schemas.microsoft.com/office/drawing/2014/main" id="{49178996-F36F-6A22-32E9-87E4FAE7FA54}"/>
              </a:ext>
            </a:extLst>
          </p:cNvPr>
          <p:cNvSpPr/>
          <p:nvPr/>
        </p:nvSpPr>
        <p:spPr>
          <a:xfrm>
            <a:off x="10052013" y="4774395"/>
            <a:ext cx="162597" cy="47160"/>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Hexagon 36">
            <a:extLst>
              <a:ext uri="{FF2B5EF4-FFF2-40B4-BE49-F238E27FC236}">
                <a16:creationId xmlns:a16="http://schemas.microsoft.com/office/drawing/2014/main" id="{0EAF57EF-162D-97A2-1D54-54F1CE959B4C}"/>
              </a:ext>
            </a:extLst>
          </p:cNvPr>
          <p:cNvSpPr/>
          <p:nvPr/>
        </p:nvSpPr>
        <p:spPr>
          <a:xfrm>
            <a:off x="10052013" y="4768421"/>
            <a:ext cx="131692" cy="89148"/>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Hexagon 37">
            <a:extLst>
              <a:ext uri="{FF2B5EF4-FFF2-40B4-BE49-F238E27FC236}">
                <a16:creationId xmlns:a16="http://schemas.microsoft.com/office/drawing/2014/main" id="{F67D85DC-86BB-2BE5-D178-6A31A5781BC6}"/>
              </a:ext>
            </a:extLst>
          </p:cNvPr>
          <p:cNvSpPr/>
          <p:nvPr/>
        </p:nvSpPr>
        <p:spPr>
          <a:xfrm>
            <a:off x="10094883" y="4760267"/>
            <a:ext cx="114259" cy="130980"/>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Hexagon 38">
            <a:extLst>
              <a:ext uri="{FF2B5EF4-FFF2-40B4-BE49-F238E27FC236}">
                <a16:creationId xmlns:a16="http://schemas.microsoft.com/office/drawing/2014/main" id="{BAADBFA6-C4AA-C2A7-540C-F7762261ABFE}"/>
              </a:ext>
            </a:extLst>
          </p:cNvPr>
          <p:cNvSpPr/>
          <p:nvPr/>
        </p:nvSpPr>
        <p:spPr>
          <a:xfrm>
            <a:off x="10084821" y="4800182"/>
            <a:ext cx="114259" cy="130980"/>
          </a:xfrm>
          <a:prstGeom prst="hexagon">
            <a:avLst/>
          </a:prstGeom>
          <a:solidFill>
            <a:schemeClr val="accent4"/>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1" name="Graphic 40" descr="Leaf with solid fill">
            <a:extLst>
              <a:ext uri="{FF2B5EF4-FFF2-40B4-BE49-F238E27FC236}">
                <a16:creationId xmlns:a16="http://schemas.microsoft.com/office/drawing/2014/main" id="{F4168FFC-D3F3-97E9-4959-5E088C7A36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966241">
            <a:off x="9570965" y="1508719"/>
            <a:ext cx="451195" cy="451195"/>
          </a:xfrm>
          <a:prstGeom prst="rect">
            <a:avLst/>
          </a:prstGeom>
        </p:spPr>
      </p:pic>
      <p:pic>
        <p:nvPicPr>
          <p:cNvPr id="43" name="Graphic 42" descr="Worm with solid fill">
            <a:extLst>
              <a:ext uri="{FF2B5EF4-FFF2-40B4-BE49-F238E27FC236}">
                <a16:creationId xmlns:a16="http://schemas.microsoft.com/office/drawing/2014/main" id="{365B14A3-4B53-89DE-5AD2-95782DBE075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273074">
            <a:off x="6902985" y="2886550"/>
            <a:ext cx="443584" cy="443584"/>
          </a:xfrm>
          <a:prstGeom prst="rect">
            <a:avLst/>
          </a:prstGeom>
        </p:spPr>
      </p:pic>
      <p:pic>
        <p:nvPicPr>
          <p:cNvPr id="44" name="Graphic 43" descr="Worm with solid fill">
            <a:extLst>
              <a:ext uri="{FF2B5EF4-FFF2-40B4-BE49-F238E27FC236}">
                <a16:creationId xmlns:a16="http://schemas.microsoft.com/office/drawing/2014/main" id="{49098643-3948-E9BE-8A17-A46D56E34CF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3452762">
            <a:off x="8019332" y="2133194"/>
            <a:ext cx="443584" cy="443584"/>
          </a:xfrm>
          <a:prstGeom prst="rect">
            <a:avLst/>
          </a:prstGeom>
        </p:spPr>
      </p:pic>
      <p:pic>
        <p:nvPicPr>
          <p:cNvPr id="45" name="Graphic 44" descr="Worm with solid fill">
            <a:extLst>
              <a:ext uri="{FF2B5EF4-FFF2-40B4-BE49-F238E27FC236}">
                <a16:creationId xmlns:a16="http://schemas.microsoft.com/office/drawing/2014/main" id="{1EE60CE7-D52B-754C-2BAC-746C95D8106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9889999">
            <a:off x="9156976" y="2913546"/>
            <a:ext cx="357995" cy="357995"/>
          </a:xfrm>
          <a:prstGeom prst="rect">
            <a:avLst/>
          </a:prstGeom>
        </p:spPr>
      </p:pic>
      <p:pic>
        <p:nvPicPr>
          <p:cNvPr id="46" name="Graphic 45" descr="Worm with solid fill">
            <a:extLst>
              <a:ext uri="{FF2B5EF4-FFF2-40B4-BE49-F238E27FC236}">
                <a16:creationId xmlns:a16="http://schemas.microsoft.com/office/drawing/2014/main" id="{B10737A0-3B9A-6C46-332C-A2EB416B1AD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83746">
            <a:off x="11023326" y="2197144"/>
            <a:ext cx="282995" cy="282995"/>
          </a:xfrm>
          <a:prstGeom prst="rect">
            <a:avLst/>
          </a:prstGeom>
        </p:spPr>
      </p:pic>
      <p:sp>
        <p:nvSpPr>
          <p:cNvPr id="47" name="TextBox 46">
            <a:extLst>
              <a:ext uri="{FF2B5EF4-FFF2-40B4-BE49-F238E27FC236}">
                <a16:creationId xmlns:a16="http://schemas.microsoft.com/office/drawing/2014/main" id="{FE0221C9-AB2E-0A01-E883-E1526A4078A7}"/>
              </a:ext>
            </a:extLst>
          </p:cNvPr>
          <p:cNvSpPr txBox="1"/>
          <p:nvPr/>
        </p:nvSpPr>
        <p:spPr>
          <a:xfrm>
            <a:off x="8873679" y="2289534"/>
            <a:ext cx="2069721" cy="646331"/>
          </a:xfrm>
          <a:prstGeom prst="rect">
            <a:avLst/>
          </a:prstGeom>
          <a:noFill/>
        </p:spPr>
        <p:txBody>
          <a:bodyPr wrap="square" rtlCol="0">
            <a:spAutoFit/>
          </a:bodyPr>
          <a:lstStyle/>
          <a:p>
            <a:r>
              <a:rPr lang="en-GB" b="1" dirty="0"/>
              <a:t>Organisms’ presence </a:t>
            </a:r>
          </a:p>
        </p:txBody>
      </p:sp>
    </p:spTree>
    <p:extLst>
      <p:ext uri="{BB962C8B-B14F-4D97-AF65-F5344CB8AC3E}">
        <p14:creationId xmlns:p14="http://schemas.microsoft.com/office/powerpoint/2010/main" val="151668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2ABE273-A57A-4523-99C5-F4D7F45110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21A15CF5-392D-404A-8095-DD2085F2F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06DB3CC4-0765-6974-AE0B-F5D179F8D0B8}"/>
              </a:ext>
            </a:extLst>
          </p:cNvPr>
          <p:cNvSpPr>
            <a:spLocks noGrp="1"/>
          </p:cNvSpPr>
          <p:nvPr>
            <p:ph type="title"/>
          </p:nvPr>
        </p:nvSpPr>
        <p:spPr>
          <a:xfrm>
            <a:off x="661855" y="696686"/>
            <a:ext cx="3570511" cy="5399314"/>
          </a:xfrm>
        </p:spPr>
        <p:txBody>
          <a:bodyPr>
            <a:normAutofit/>
          </a:bodyPr>
          <a:lstStyle/>
          <a:p>
            <a:r>
              <a:rPr lang="en-US" sz="3200" i="1">
                <a:solidFill>
                  <a:srgbClr val="FFFFFF"/>
                </a:solidFill>
              </a:rPr>
              <a:t>We’re treating soil like dirt. It’s a fatal mistake, as our lives depend on it</a:t>
            </a:r>
            <a:r>
              <a:rPr lang="en-US" sz="3200">
                <a:solidFill>
                  <a:srgbClr val="FFFFFF"/>
                </a:solidFill>
              </a:rPr>
              <a:t>- Monbiot</a:t>
            </a:r>
            <a:endParaRPr lang="en-GB" sz="3200">
              <a:solidFill>
                <a:srgbClr val="FFFFFF"/>
              </a:solidFill>
            </a:endParaRPr>
          </a:p>
        </p:txBody>
      </p:sp>
      <p:cxnSp>
        <p:nvCxnSpPr>
          <p:cNvPr id="12" name="Straight Connector 11">
            <a:extLst>
              <a:ext uri="{FF2B5EF4-FFF2-40B4-BE49-F238E27FC236}">
                <a16:creationId xmlns:a16="http://schemas.microsoft.com/office/drawing/2014/main" id="{3D0F74E7-7AA9-4171-BCD1-C325B7632D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653842" y="2054826"/>
            <a:ext cx="0" cy="27432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41971FB-DA54-15D5-4085-2B101DF5ACCE}"/>
              </a:ext>
            </a:extLst>
          </p:cNvPr>
          <p:cNvSpPr>
            <a:spLocks noGrp="1"/>
          </p:cNvSpPr>
          <p:nvPr>
            <p:ph idx="1"/>
          </p:nvPr>
        </p:nvSpPr>
        <p:spPr>
          <a:xfrm>
            <a:off x="5075318" y="609600"/>
            <a:ext cx="6359029" cy="5486400"/>
          </a:xfrm>
        </p:spPr>
        <p:txBody>
          <a:bodyPr anchor="ctr">
            <a:normAutofit/>
          </a:bodyPr>
          <a:lstStyle/>
          <a:p>
            <a:r>
              <a:rPr lang="en-GB" sz="2000" b="1" dirty="0">
                <a:solidFill>
                  <a:srgbClr val="FFFFFF"/>
                </a:solidFill>
              </a:rPr>
              <a:t>Soil is everywhere! </a:t>
            </a:r>
          </a:p>
          <a:p>
            <a:r>
              <a:rPr lang="en-GB" sz="2000" dirty="0">
                <a:solidFill>
                  <a:srgbClr val="FFFFFF"/>
                </a:solidFill>
              </a:rPr>
              <a:t>Soil is arguably the first part of the terrestrial food web, as life has relied on soil since the very first plants became terrestrial</a:t>
            </a:r>
          </a:p>
          <a:p>
            <a:r>
              <a:rPr lang="en-GB" sz="2000" dirty="0">
                <a:solidFill>
                  <a:srgbClr val="FFFFFF"/>
                </a:solidFill>
              </a:rPr>
              <a:t>As a result, humans have had a reliance on soil from the start, a text from 1500BC reads: </a:t>
            </a:r>
          </a:p>
          <a:p>
            <a:pPr marL="45720" indent="0">
              <a:buNone/>
            </a:pPr>
            <a:r>
              <a:rPr lang="en-US" sz="2000" dirty="0">
                <a:solidFill>
                  <a:srgbClr val="FFFFFF"/>
                </a:solidFill>
              </a:rPr>
              <a:t>“Upon this handful of soil </a:t>
            </a:r>
            <a:r>
              <a:rPr lang="en-US" sz="2000" b="1" dirty="0">
                <a:solidFill>
                  <a:srgbClr val="FFFFFF"/>
                </a:solidFill>
              </a:rPr>
              <a:t>our survival depends</a:t>
            </a:r>
            <a:r>
              <a:rPr lang="en-US" sz="2000" dirty="0">
                <a:solidFill>
                  <a:srgbClr val="FFFFFF"/>
                </a:solidFill>
              </a:rPr>
              <a:t>. Husband it and it will grow our food, our fuel and our shelter and surround us with beauty. </a:t>
            </a:r>
            <a:r>
              <a:rPr lang="en-US" sz="2000" b="1" dirty="0">
                <a:solidFill>
                  <a:srgbClr val="FFFFFF"/>
                </a:solidFill>
              </a:rPr>
              <a:t>Abuse it and the soil will collapse and die, taking humanity with it</a:t>
            </a:r>
            <a:r>
              <a:rPr lang="en-US" sz="2000" dirty="0">
                <a:solidFill>
                  <a:srgbClr val="FFFFFF"/>
                </a:solidFill>
              </a:rPr>
              <a:t>.”</a:t>
            </a:r>
          </a:p>
          <a:p>
            <a:pPr marL="45720" indent="0">
              <a:buNone/>
            </a:pPr>
            <a:r>
              <a:rPr lang="en-US" sz="2000" dirty="0">
                <a:solidFill>
                  <a:srgbClr val="FFFFFF"/>
                </a:solidFill>
              </a:rPr>
              <a:t>We have all known the importance of soil for centuries, so why have we been taking it for granted?</a:t>
            </a:r>
            <a:endParaRPr lang="en-GB" sz="2000" dirty="0">
              <a:solidFill>
                <a:srgbClr val="FFFFFF"/>
              </a:solidFill>
            </a:endParaRPr>
          </a:p>
        </p:txBody>
      </p:sp>
    </p:spTree>
    <p:extLst>
      <p:ext uri="{BB962C8B-B14F-4D97-AF65-F5344CB8AC3E}">
        <p14:creationId xmlns:p14="http://schemas.microsoft.com/office/powerpoint/2010/main" val="191595033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BE3E3-E2B7-8F21-8B0D-C5FD39BCEE6B}"/>
              </a:ext>
            </a:extLst>
          </p:cNvPr>
          <p:cNvSpPr>
            <a:spLocks noGrp="1"/>
          </p:cNvSpPr>
          <p:nvPr>
            <p:ph type="title"/>
          </p:nvPr>
        </p:nvSpPr>
        <p:spPr>
          <a:xfrm>
            <a:off x="757007" y="503739"/>
            <a:ext cx="3931920" cy="1737360"/>
          </a:xfrm>
        </p:spPr>
        <p:txBody>
          <a:bodyPr/>
          <a:lstStyle/>
          <a:p>
            <a:r>
              <a:rPr lang="en-GB" dirty="0">
                <a:solidFill>
                  <a:schemeClr val="tx1"/>
                </a:solidFill>
              </a:rPr>
              <a:t>Aggressive Agriculture</a:t>
            </a:r>
          </a:p>
        </p:txBody>
      </p:sp>
      <p:sp>
        <p:nvSpPr>
          <p:cNvPr id="4" name="Text Placeholder 3">
            <a:extLst>
              <a:ext uri="{FF2B5EF4-FFF2-40B4-BE49-F238E27FC236}">
                <a16:creationId xmlns:a16="http://schemas.microsoft.com/office/drawing/2014/main" id="{0AF53AD3-0147-41A5-363E-34BD5D9CBF69}"/>
              </a:ext>
            </a:extLst>
          </p:cNvPr>
          <p:cNvSpPr>
            <a:spLocks noGrp="1"/>
          </p:cNvSpPr>
          <p:nvPr>
            <p:ph type="body" sz="half" idx="2"/>
          </p:nvPr>
        </p:nvSpPr>
        <p:spPr>
          <a:xfrm>
            <a:off x="662709" y="2834640"/>
            <a:ext cx="3931920" cy="2880360"/>
          </a:xfrm>
        </p:spPr>
        <p:txBody>
          <a:bodyPr>
            <a:normAutofit/>
          </a:bodyPr>
          <a:lstStyle/>
          <a:p>
            <a:r>
              <a:rPr lang="en-GB" sz="2400" dirty="0">
                <a:solidFill>
                  <a:schemeClr val="tx1"/>
                </a:solidFill>
              </a:rPr>
              <a:t>Due to increased demand for food security with our ever-growing population, often we value productivity and crop yield over soil conservation and sustainability</a:t>
            </a:r>
          </a:p>
        </p:txBody>
      </p:sp>
      <p:graphicFrame>
        <p:nvGraphicFramePr>
          <p:cNvPr id="10" name="Picture Placeholder 2">
            <a:extLst>
              <a:ext uri="{FF2B5EF4-FFF2-40B4-BE49-F238E27FC236}">
                <a16:creationId xmlns:a16="http://schemas.microsoft.com/office/drawing/2014/main" id="{04CB8CBD-527D-3C4A-ADAE-47C9D53D71EA}"/>
              </a:ext>
            </a:extLst>
          </p:cNvPr>
          <p:cNvGraphicFramePr/>
          <p:nvPr>
            <p:extLst>
              <p:ext uri="{D42A27DB-BD31-4B8C-83A1-F6EECF244321}">
                <p14:modId xmlns:p14="http://schemas.microsoft.com/office/powerpoint/2010/main" val="472058496"/>
              </p:ext>
            </p:extLst>
          </p:nvPr>
        </p:nvGraphicFramePr>
        <p:xfrm>
          <a:off x="5681749" y="1147791"/>
          <a:ext cx="606148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Graphic 12" descr="Seeds with solid fill">
            <a:extLst>
              <a:ext uri="{FF2B5EF4-FFF2-40B4-BE49-F238E27FC236}">
                <a16:creationId xmlns:a16="http://schemas.microsoft.com/office/drawing/2014/main" id="{DCFD20BD-B434-26B1-AD77-091D5BCFBDD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809876" y="4865284"/>
            <a:ext cx="871873" cy="871873"/>
          </a:xfrm>
          <a:prstGeom prst="rect">
            <a:avLst/>
          </a:prstGeom>
        </p:spPr>
      </p:pic>
      <p:pic>
        <p:nvPicPr>
          <p:cNvPr id="6" name="Graphic 5" descr="Tractor with solid fill">
            <a:extLst>
              <a:ext uri="{FF2B5EF4-FFF2-40B4-BE49-F238E27FC236}">
                <a16:creationId xmlns:a16="http://schemas.microsoft.com/office/drawing/2014/main" id="{36582EE6-D003-D093-AA6B-B61C20B8FCE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20920" y="1372419"/>
            <a:ext cx="914400" cy="914400"/>
          </a:xfrm>
          <a:prstGeom prst="rect">
            <a:avLst/>
          </a:prstGeom>
        </p:spPr>
      </p:pic>
      <p:pic>
        <p:nvPicPr>
          <p:cNvPr id="8" name="Graphic 7" descr="Flask with solid fill">
            <a:extLst>
              <a:ext uri="{FF2B5EF4-FFF2-40B4-BE49-F238E27FC236}">
                <a16:creationId xmlns:a16="http://schemas.microsoft.com/office/drawing/2014/main" id="{931BD1C9-B2B5-4CAD-CDBD-C39DD57F316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783225" y="2128070"/>
            <a:ext cx="914400" cy="914400"/>
          </a:xfrm>
          <a:prstGeom prst="rect">
            <a:avLst/>
          </a:prstGeom>
        </p:spPr>
      </p:pic>
      <p:pic>
        <p:nvPicPr>
          <p:cNvPr id="17" name="Graphic 16" descr="Agriculture outline">
            <a:extLst>
              <a:ext uri="{FF2B5EF4-FFF2-40B4-BE49-F238E27FC236}">
                <a16:creationId xmlns:a16="http://schemas.microsoft.com/office/drawing/2014/main" id="{26EE341E-ED8F-828B-A248-024B68181A6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750435" y="3980902"/>
            <a:ext cx="914400" cy="914400"/>
          </a:xfrm>
          <a:prstGeom prst="rect">
            <a:avLst/>
          </a:prstGeom>
        </p:spPr>
      </p:pic>
      <p:pic>
        <p:nvPicPr>
          <p:cNvPr id="19" name="Graphic 18" descr="Watering Plant with solid fill">
            <a:extLst>
              <a:ext uri="{FF2B5EF4-FFF2-40B4-BE49-F238E27FC236}">
                <a16:creationId xmlns:a16="http://schemas.microsoft.com/office/drawing/2014/main" id="{CF2D41BD-BF97-06FC-BD0A-9A48C84D2AF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819651" y="3039477"/>
            <a:ext cx="914400" cy="914400"/>
          </a:xfrm>
          <a:prstGeom prst="rect">
            <a:avLst/>
          </a:prstGeom>
        </p:spPr>
      </p:pic>
    </p:spTree>
    <p:extLst>
      <p:ext uri="{BB962C8B-B14F-4D97-AF65-F5344CB8AC3E}">
        <p14:creationId xmlns:p14="http://schemas.microsoft.com/office/powerpoint/2010/main" val="24133641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F3189-1632-6D30-D2AF-A81DE6800139}"/>
              </a:ext>
            </a:extLst>
          </p:cNvPr>
          <p:cNvSpPr>
            <a:spLocks noGrp="1"/>
          </p:cNvSpPr>
          <p:nvPr>
            <p:ph type="title"/>
          </p:nvPr>
        </p:nvSpPr>
        <p:spPr>
          <a:xfrm>
            <a:off x="1143000" y="259233"/>
            <a:ext cx="9875520" cy="1356360"/>
          </a:xfrm>
        </p:spPr>
        <p:txBody>
          <a:bodyPr/>
          <a:lstStyle/>
          <a:p>
            <a:r>
              <a:rPr lang="en-GB" dirty="0">
                <a:solidFill>
                  <a:schemeClr val="tx1"/>
                </a:solidFill>
              </a:rPr>
              <a:t>Heavy Machinery</a:t>
            </a:r>
          </a:p>
        </p:txBody>
      </p:sp>
      <p:sp>
        <p:nvSpPr>
          <p:cNvPr id="3" name="Text Placeholder 2">
            <a:extLst>
              <a:ext uri="{FF2B5EF4-FFF2-40B4-BE49-F238E27FC236}">
                <a16:creationId xmlns:a16="http://schemas.microsoft.com/office/drawing/2014/main" id="{17172A1C-7EE8-A235-9055-D23D5541E9CC}"/>
              </a:ext>
            </a:extLst>
          </p:cNvPr>
          <p:cNvSpPr>
            <a:spLocks noGrp="1"/>
          </p:cNvSpPr>
          <p:nvPr>
            <p:ph type="body" idx="1"/>
          </p:nvPr>
        </p:nvSpPr>
        <p:spPr>
          <a:xfrm>
            <a:off x="1143000" y="1236506"/>
            <a:ext cx="4754880" cy="777240"/>
          </a:xfrm>
        </p:spPr>
        <p:txBody>
          <a:bodyPr/>
          <a:lstStyle/>
          <a:p>
            <a:r>
              <a:rPr lang="en-GB" dirty="0">
                <a:solidFill>
                  <a:schemeClr val="tx1"/>
                </a:solidFill>
              </a:rPr>
              <a:t>Compaction</a:t>
            </a:r>
          </a:p>
        </p:txBody>
      </p:sp>
      <p:sp>
        <p:nvSpPr>
          <p:cNvPr id="4" name="Content Placeholder 3">
            <a:extLst>
              <a:ext uri="{FF2B5EF4-FFF2-40B4-BE49-F238E27FC236}">
                <a16:creationId xmlns:a16="http://schemas.microsoft.com/office/drawing/2014/main" id="{24180F40-8E6B-8E82-3E9D-6D01192871A2}"/>
              </a:ext>
            </a:extLst>
          </p:cNvPr>
          <p:cNvSpPr>
            <a:spLocks noGrp="1"/>
          </p:cNvSpPr>
          <p:nvPr>
            <p:ph sz="half" idx="2"/>
          </p:nvPr>
        </p:nvSpPr>
        <p:spPr>
          <a:xfrm>
            <a:off x="1143000" y="1800923"/>
            <a:ext cx="4754880" cy="2235528"/>
          </a:xfrm>
        </p:spPr>
        <p:txBody>
          <a:bodyPr/>
          <a:lstStyle/>
          <a:p>
            <a:r>
              <a:rPr lang="en-GB" dirty="0">
                <a:solidFill>
                  <a:schemeClr val="tx1"/>
                </a:solidFill>
              </a:rPr>
              <a:t>When machines such as large tractors are driven over soil, they compact the soil</a:t>
            </a:r>
          </a:p>
          <a:p>
            <a:r>
              <a:rPr lang="en-GB" dirty="0">
                <a:solidFill>
                  <a:schemeClr val="tx1"/>
                </a:solidFill>
              </a:rPr>
              <a:t>This causes the pore space to be reduced, inhibiting water infiltration and growth of roots</a:t>
            </a:r>
          </a:p>
          <a:p>
            <a:endParaRPr lang="en-GB" dirty="0">
              <a:solidFill>
                <a:schemeClr val="tx1"/>
              </a:solidFill>
            </a:endParaRPr>
          </a:p>
        </p:txBody>
      </p:sp>
      <p:sp>
        <p:nvSpPr>
          <p:cNvPr id="5" name="Text Placeholder 4">
            <a:extLst>
              <a:ext uri="{FF2B5EF4-FFF2-40B4-BE49-F238E27FC236}">
                <a16:creationId xmlns:a16="http://schemas.microsoft.com/office/drawing/2014/main" id="{8ADD0C5E-A7B7-4063-527B-72161CABA534}"/>
              </a:ext>
            </a:extLst>
          </p:cNvPr>
          <p:cNvSpPr>
            <a:spLocks noGrp="1"/>
          </p:cNvSpPr>
          <p:nvPr>
            <p:ph type="body" sz="quarter" idx="3"/>
          </p:nvPr>
        </p:nvSpPr>
        <p:spPr>
          <a:xfrm>
            <a:off x="6096000" y="3719905"/>
            <a:ext cx="4754880" cy="777240"/>
          </a:xfrm>
        </p:spPr>
        <p:txBody>
          <a:bodyPr/>
          <a:lstStyle/>
          <a:p>
            <a:r>
              <a:rPr lang="en-GB" dirty="0">
                <a:solidFill>
                  <a:schemeClr val="tx1"/>
                </a:solidFill>
              </a:rPr>
              <a:t>Excessive Tilling</a:t>
            </a:r>
          </a:p>
        </p:txBody>
      </p:sp>
      <p:sp>
        <p:nvSpPr>
          <p:cNvPr id="6" name="Content Placeholder 5">
            <a:extLst>
              <a:ext uri="{FF2B5EF4-FFF2-40B4-BE49-F238E27FC236}">
                <a16:creationId xmlns:a16="http://schemas.microsoft.com/office/drawing/2014/main" id="{498D3BF6-14B2-8E4C-DB10-0B80D8E0238F}"/>
              </a:ext>
            </a:extLst>
          </p:cNvPr>
          <p:cNvSpPr>
            <a:spLocks noGrp="1"/>
          </p:cNvSpPr>
          <p:nvPr>
            <p:ph sz="quarter" idx="4"/>
          </p:nvPr>
        </p:nvSpPr>
        <p:spPr>
          <a:xfrm>
            <a:off x="6185132" y="4361078"/>
            <a:ext cx="5492171" cy="2237689"/>
          </a:xfrm>
        </p:spPr>
        <p:txBody>
          <a:bodyPr/>
          <a:lstStyle/>
          <a:p>
            <a:r>
              <a:rPr lang="en-GB" dirty="0">
                <a:solidFill>
                  <a:schemeClr val="tx1"/>
                </a:solidFill>
              </a:rPr>
              <a:t>The process of ploughing and tilling disrupts the soil structure and leads to erosion of topsoil</a:t>
            </a:r>
          </a:p>
          <a:p>
            <a:r>
              <a:rPr lang="en-GB" dirty="0">
                <a:solidFill>
                  <a:schemeClr val="tx1"/>
                </a:solidFill>
              </a:rPr>
              <a:t>This leads to reduced porosity and decreased fertility</a:t>
            </a:r>
          </a:p>
        </p:txBody>
      </p:sp>
      <p:pic>
        <p:nvPicPr>
          <p:cNvPr id="8" name="Graphic 7" descr="Tractor with solid fill">
            <a:extLst>
              <a:ext uri="{FF2B5EF4-FFF2-40B4-BE49-F238E27FC236}">
                <a16:creationId xmlns:a16="http://schemas.microsoft.com/office/drawing/2014/main" id="{417CDA88-9E4D-E8F8-D0F6-69F6CAA2B00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635403" y="1556546"/>
            <a:ext cx="914400" cy="914400"/>
          </a:xfrm>
          <a:prstGeom prst="rect">
            <a:avLst/>
          </a:prstGeom>
        </p:spPr>
      </p:pic>
      <p:pic>
        <p:nvPicPr>
          <p:cNvPr id="9" name="Graphic 8" descr="Tractor with solid fill">
            <a:extLst>
              <a:ext uri="{FF2B5EF4-FFF2-40B4-BE49-F238E27FC236}">
                <a16:creationId xmlns:a16="http://schemas.microsoft.com/office/drawing/2014/main" id="{7C7802F9-ED05-1071-31EC-6C1E14286C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30127" y="1556546"/>
            <a:ext cx="914400" cy="914400"/>
          </a:xfrm>
          <a:prstGeom prst="rect">
            <a:avLst/>
          </a:prstGeom>
        </p:spPr>
      </p:pic>
      <p:pic>
        <p:nvPicPr>
          <p:cNvPr id="10" name="Graphic 9" descr="Tractor with solid fill">
            <a:extLst>
              <a:ext uri="{FF2B5EF4-FFF2-40B4-BE49-F238E27FC236}">
                <a16:creationId xmlns:a16="http://schemas.microsoft.com/office/drawing/2014/main" id="{6EC5BC0D-75E1-C309-CCDE-8404B1AD2F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24850" y="1556546"/>
            <a:ext cx="914400" cy="914400"/>
          </a:xfrm>
          <a:prstGeom prst="rect">
            <a:avLst/>
          </a:prstGeom>
        </p:spPr>
      </p:pic>
      <p:pic>
        <p:nvPicPr>
          <p:cNvPr id="11" name="Graphic 10" descr="Tractor with solid fill">
            <a:extLst>
              <a:ext uri="{FF2B5EF4-FFF2-40B4-BE49-F238E27FC236}">
                <a16:creationId xmlns:a16="http://schemas.microsoft.com/office/drawing/2014/main" id="{BC82037B-D1D7-8CDB-F3AB-9A9163E1606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19574" y="1556546"/>
            <a:ext cx="914400" cy="914400"/>
          </a:xfrm>
          <a:prstGeom prst="rect">
            <a:avLst/>
          </a:prstGeom>
        </p:spPr>
      </p:pic>
      <p:sp>
        <p:nvSpPr>
          <p:cNvPr id="12" name="Arrow: Down 11">
            <a:extLst>
              <a:ext uri="{FF2B5EF4-FFF2-40B4-BE49-F238E27FC236}">
                <a16:creationId xmlns:a16="http://schemas.microsoft.com/office/drawing/2014/main" id="{16CC7120-DA4A-EC3E-D6FE-558043C2C793}"/>
              </a:ext>
            </a:extLst>
          </p:cNvPr>
          <p:cNvSpPr/>
          <p:nvPr/>
        </p:nvSpPr>
        <p:spPr>
          <a:xfrm>
            <a:off x="11153371" y="1412421"/>
            <a:ext cx="332509" cy="77700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73F43EB-14EE-69A1-75B6-9EAACE71A02B}"/>
              </a:ext>
            </a:extLst>
          </p:cNvPr>
          <p:cNvSpPr/>
          <p:nvPr/>
        </p:nvSpPr>
        <p:spPr>
          <a:xfrm>
            <a:off x="6751782" y="2346036"/>
            <a:ext cx="4382191" cy="92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596357F3-C24E-78BB-744B-39D77C3C5AB5}"/>
              </a:ext>
            </a:extLst>
          </p:cNvPr>
          <p:cNvSpPr/>
          <p:nvPr/>
        </p:nvSpPr>
        <p:spPr>
          <a:xfrm>
            <a:off x="6748089" y="2452196"/>
            <a:ext cx="4382191" cy="92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06DD0FF-2FEB-9E80-6143-E32A4E868417}"/>
              </a:ext>
            </a:extLst>
          </p:cNvPr>
          <p:cNvSpPr/>
          <p:nvPr/>
        </p:nvSpPr>
        <p:spPr>
          <a:xfrm>
            <a:off x="6748089" y="2558356"/>
            <a:ext cx="4382191" cy="92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374D5C1-CCD3-3FF8-2866-8986277DE4D5}"/>
              </a:ext>
            </a:extLst>
          </p:cNvPr>
          <p:cNvSpPr/>
          <p:nvPr/>
        </p:nvSpPr>
        <p:spPr>
          <a:xfrm>
            <a:off x="6748089" y="2672887"/>
            <a:ext cx="4382191" cy="92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61C0D60D-B8D0-FB57-EAEE-507EBC82B532}"/>
              </a:ext>
            </a:extLst>
          </p:cNvPr>
          <p:cNvSpPr/>
          <p:nvPr/>
        </p:nvSpPr>
        <p:spPr>
          <a:xfrm>
            <a:off x="6748088" y="2768032"/>
            <a:ext cx="4382191" cy="9222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descr="Rows of plowed soil on a farm">
            <a:extLst>
              <a:ext uri="{FF2B5EF4-FFF2-40B4-BE49-F238E27FC236}">
                <a16:creationId xmlns:a16="http://schemas.microsoft.com/office/drawing/2014/main" id="{F5FFCDA5-1CBF-3F6B-7955-FA60F02DD8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1303" y="4027215"/>
            <a:ext cx="3498273" cy="2332182"/>
          </a:xfrm>
          <a:prstGeom prst="rect">
            <a:avLst/>
          </a:prstGeom>
        </p:spPr>
      </p:pic>
      <p:sp>
        <p:nvSpPr>
          <p:cNvPr id="54" name="TextBox 53">
            <a:extLst>
              <a:ext uri="{FF2B5EF4-FFF2-40B4-BE49-F238E27FC236}">
                <a16:creationId xmlns:a16="http://schemas.microsoft.com/office/drawing/2014/main" id="{73B6A10D-A9DF-187E-E1ED-4D1BEA8330C5}"/>
              </a:ext>
            </a:extLst>
          </p:cNvPr>
          <p:cNvSpPr txBox="1"/>
          <p:nvPr/>
        </p:nvSpPr>
        <p:spPr>
          <a:xfrm>
            <a:off x="1771303" y="6354570"/>
            <a:ext cx="3607262" cy="261610"/>
          </a:xfrm>
          <a:prstGeom prst="rect">
            <a:avLst/>
          </a:prstGeom>
          <a:noFill/>
        </p:spPr>
        <p:txBody>
          <a:bodyPr wrap="square" rtlCol="0">
            <a:spAutoFit/>
          </a:bodyPr>
          <a:lstStyle/>
          <a:p>
            <a:r>
              <a:rPr lang="en-GB" sz="1100" dirty="0"/>
              <a:t>Stock image sourced from Microsoft 365 content library</a:t>
            </a:r>
          </a:p>
        </p:txBody>
      </p:sp>
    </p:spTree>
    <p:extLst>
      <p:ext uri="{BB962C8B-B14F-4D97-AF65-F5344CB8AC3E}">
        <p14:creationId xmlns:p14="http://schemas.microsoft.com/office/powerpoint/2010/main" val="2155651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25F7F-DE98-6C05-BBB1-EE52C7609A12}"/>
              </a:ext>
            </a:extLst>
          </p:cNvPr>
          <p:cNvSpPr>
            <a:spLocks noGrp="1"/>
          </p:cNvSpPr>
          <p:nvPr>
            <p:ph type="title"/>
          </p:nvPr>
        </p:nvSpPr>
        <p:spPr>
          <a:xfrm>
            <a:off x="309418" y="323273"/>
            <a:ext cx="11573164" cy="1356360"/>
          </a:xfrm>
          <a:solidFill>
            <a:schemeClr val="accent1"/>
          </a:solidFill>
        </p:spPr>
        <p:txBody>
          <a:bodyPr/>
          <a:lstStyle/>
          <a:p>
            <a:pPr algn="ctr"/>
            <a:r>
              <a:rPr lang="en-GB" dirty="0">
                <a:solidFill>
                  <a:schemeClr val="bg1"/>
                </a:solidFill>
              </a:rPr>
              <a:t>Chemical Pesticides and Fertilisers</a:t>
            </a:r>
          </a:p>
        </p:txBody>
      </p:sp>
      <p:sp>
        <p:nvSpPr>
          <p:cNvPr id="3" name="Text Placeholder 2">
            <a:extLst>
              <a:ext uri="{FF2B5EF4-FFF2-40B4-BE49-F238E27FC236}">
                <a16:creationId xmlns:a16="http://schemas.microsoft.com/office/drawing/2014/main" id="{62F7762F-DEF1-C198-2F3A-624643B92624}"/>
              </a:ext>
            </a:extLst>
          </p:cNvPr>
          <p:cNvSpPr>
            <a:spLocks noGrp="1"/>
          </p:cNvSpPr>
          <p:nvPr>
            <p:ph type="body" idx="1"/>
          </p:nvPr>
        </p:nvSpPr>
        <p:spPr>
          <a:xfrm>
            <a:off x="1143000" y="1593876"/>
            <a:ext cx="4754880" cy="777240"/>
          </a:xfrm>
        </p:spPr>
        <p:txBody>
          <a:bodyPr/>
          <a:lstStyle/>
          <a:p>
            <a:r>
              <a:rPr lang="en-GB" dirty="0">
                <a:solidFill>
                  <a:schemeClr val="tx1"/>
                </a:solidFill>
              </a:rPr>
              <a:t>Pesticides</a:t>
            </a:r>
          </a:p>
        </p:txBody>
      </p:sp>
      <p:sp>
        <p:nvSpPr>
          <p:cNvPr id="4" name="Content Placeholder 3">
            <a:extLst>
              <a:ext uri="{FF2B5EF4-FFF2-40B4-BE49-F238E27FC236}">
                <a16:creationId xmlns:a16="http://schemas.microsoft.com/office/drawing/2014/main" id="{17CDD6C4-6F52-5BFF-6AE6-518E8DC98D6A}"/>
              </a:ext>
            </a:extLst>
          </p:cNvPr>
          <p:cNvSpPr>
            <a:spLocks noGrp="1"/>
          </p:cNvSpPr>
          <p:nvPr>
            <p:ph sz="half" idx="2"/>
          </p:nvPr>
        </p:nvSpPr>
        <p:spPr>
          <a:xfrm>
            <a:off x="1143000" y="2195010"/>
            <a:ext cx="4754880" cy="3808626"/>
          </a:xfrm>
        </p:spPr>
        <p:txBody>
          <a:bodyPr>
            <a:normAutofit fontScale="92500"/>
          </a:bodyPr>
          <a:lstStyle/>
          <a:p>
            <a:r>
              <a:rPr lang="en-GB" dirty="0">
                <a:solidFill>
                  <a:schemeClr val="tx1"/>
                </a:solidFill>
              </a:rPr>
              <a:t>Pesticides are used to kill pests on and around crops such as insects, fungi, and weeds, which may harm crops</a:t>
            </a:r>
          </a:p>
          <a:p>
            <a:r>
              <a:rPr lang="en-GB" dirty="0">
                <a:solidFill>
                  <a:schemeClr val="tx1"/>
                </a:solidFill>
              </a:rPr>
              <a:t>The problem with pesticides is that they often kill helpful micro and macro organisms which can harm the soil ecosystems and lead to a decrease in soil fertility</a:t>
            </a:r>
          </a:p>
        </p:txBody>
      </p:sp>
      <p:sp>
        <p:nvSpPr>
          <p:cNvPr id="5" name="Text Placeholder 4">
            <a:extLst>
              <a:ext uri="{FF2B5EF4-FFF2-40B4-BE49-F238E27FC236}">
                <a16:creationId xmlns:a16="http://schemas.microsoft.com/office/drawing/2014/main" id="{30473A2C-3F26-4BD6-05B7-4DD1DE411898}"/>
              </a:ext>
            </a:extLst>
          </p:cNvPr>
          <p:cNvSpPr>
            <a:spLocks noGrp="1"/>
          </p:cNvSpPr>
          <p:nvPr>
            <p:ph type="body" sz="quarter" idx="3"/>
          </p:nvPr>
        </p:nvSpPr>
        <p:spPr>
          <a:xfrm>
            <a:off x="6269173" y="1599790"/>
            <a:ext cx="4754880" cy="777240"/>
          </a:xfrm>
        </p:spPr>
        <p:txBody>
          <a:bodyPr/>
          <a:lstStyle/>
          <a:p>
            <a:r>
              <a:rPr lang="en-GB" dirty="0">
                <a:solidFill>
                  <a:schemeClr val="tx1"/>
                </a:solidFill>
              </a:rPr>
              <a:t>Fertilisers</a:t>
            </a:r>
          </a:p>
        </p:txBody>
      </p:sp>
      <p:sp>
        <p:nvSpPr>
          <p:cNvPr id="6" name="Content Placeholder 5">
            <a:extLst>
              <a:ext uri="{FF2B5EF4-FFF2-40B4-BE49-F238E27FC236}">
                <a16:creationId xmlns:a16="http://schemas.microsoft.com/office/drawing/2014/main" id="{F4FFAD0D-EA12-0169-2900-AE4AE49A5091}"/>
              </a:ext>
            </a:extLst>
          </p:cNvPr>
          <p:cNvSpPr>
            <a:spLocks noGrp="1"/>
          </p:cNvSpPr>
          <p:nvPr>
            <p:ph sz="quarter" idx="4"/>
          </p:nvPr>
        </p:nvSpPr>
        <p:spPr>
          <a:xfrm>
            <a:off x="6263640" y="2195010"/>
            <a:ext cx="4754880" cy="3383280"/>
          </a:xfrm>
        </p:spPr>
        <p:txBody>
          <a:bodyPr>
            <a:normAutofit fontScale="92500"/>
          </a:bodyPr>
          <a:lstStyle/>
          <a:p>
            <a:r>
              <a:rPr lang="en-GB" dirty="0">
                <a:solidFill>
                  <a:schemeClr val="tx1"/>
                </a:solidFill>
              </a:rPr>
              <a:t>Chemical fertilisers are used to increase crop yields by supplying more nutrients to plants</a:t>
            </a:r>
          </a:p>
          <a:p>
            <a:r>
              <a:rPr lang="en-GB" dirty="0">
                <a:solidFill>
                  <a:schemeClr val="tx1"/>
                </a:solidFill>
              </a:rPr>
              <a:t>This can disrupt the chemical balance of the soil, leading to acidification and harming organisms in the soil</a:t>
            </a:r>
          </a:p>
          <a:p>
            <a:r>
              <a:rPr lang="en-GB" dirty="0">
                <a:solidFill>
                  <a:schemeClr val="tx1"/>
                </a:solidFill>
              </a:rPr>
              <a:t>Fertiliser use further impacts ecosystems when it is transported into waterways leading to algal blooms in a processed called Eutrophication</a:t>
            </a:r>
          </a:p>
        </p:txBody>
      </p:sp>
      <p:pic>
        <p:nvPicPr>
          <p:cNvPr id="7" name="Graphic 6" descr="Flask with solid fill">
            <a:extLst>
              <a:ext uri="{FF2B5EF4-FFF2-40B4-BE49-F238E27FC236}">
                <a16:creationId xmlns:a16="http://schemas.microsoft.com/office/drawing/2014/main" id="{777965EE-6ADD-A2BB-B660-685F73AE960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19589" y="501375"/>
            <a:ext cx="914400" cy="914400"/>
          </a:xfrm>
          <a:prstGeom prst="rect">
            <a:avLst/>
          </a:prstGeom>
        </p:spPr>
      </p:pic>
      <p:pic>
        <p:nvPicPr>
          <p:cNvPr id="8" name="Graphic 7" descr="Flask with solid fill">
            <a:extLst>
              <a:ext uri="{FF2B5EF4-FFF2-40B4-BE49-F238E27FC236}">
                <a16:creationId xmlns:a16="http://schemas.microsoft.com/office/drawing/2014/main" id="{D75AD499-3A88-AA2A-8090-444265F07F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8011" y="501375"/>
            <a:ext cx="914400" cy="914400"/>
          </a:xfrm>
          <a:prstGeom prst="rect">
            <a:avLst/>
          </a:prstGeom>
        </p:spPr>
      </p:pic>
    </p:spTree>
    <p:extLst>
      <p:ext uri="{BB962C8B-B14F-4D97-AF65-F5344CB8AC3E}">
        <p14:creationId xmlns:p14="http://schemas.microsoft.com/office/powerpoint/2010/main" val="2111462739"/>
      </p:ext>
    </p:extLst>
  </p:cSld>
  <p:clrMapOvr>
    <a:masterClrMapping/>
  </p:clrMapOvr>
</p:sld>
</file>

<file path=ppt/theme/theme1.xml><?xml version="1.0" encoding="utf-8"?>
<a:theme xmlns:a="http://schemas.openxmlformats.org/drawingml/2006/main" name="Basis">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25726</TotalTime>
  <Words>2631</Words>
  <Application>Microsoft Office PowerPoint</Application>
  <PresentationFormat>Widescreen</PresentationFormat>
  <Paragraphs>188</Paragraphs>
  <Slides>22</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Calibri</vt:lpstr>
      <vt:lpstr>Corbel</vt:lpstr>
      <vt:lpstr>Basis</vt:lpstr>
      <vt:lpstr>Soil</vt:lpstr>
      <vt:lpstr>So, we’re all familiar with Soil, but what IS soil?</vt:lpstr>
      <vt:lpstr>Layers in Soil</vt:lpstr>
      <vt:lpstr>Types of Soil</vt:lpstr>
      <vt:lpstr>Formation of Soil</vt:lpstr>
      <vt:lpstr>We’re treating soil like dirt. It’s a fatal mistake, as our lives depend on it- Monbiot</vt:lpstr>
      <vt:lpstr>Aggressive Agriculture</vt:lpstr>
      <vt:lpstr>Heavy Machinery</vt:lpstr>
      <vt:lpstr>Chemical Pesticides and Fertilisers</vt:lpstr>
      <vt:lpstr>Overirrigation</vt:lpstr>
      <vt:lpstr>PowerPoint Presentation</vt:lpstr>
      <vt:lpstr>All are issues related to Soil practises</vt:lpstr>
      <vt:lpstr>Sustainable Agriculture</vt:lpstr>
      <vt:lpstr>What are Sustainable Practises?</vt:lpstr>
      <vt:lpstr>…and how do they benefit Soils?</vt:lpstr>
      <vt:lpstr>PowerPoint Presentation</vt:lpstr>
      <vt:lpstr>Agroforestry</vt:lpstr>
      <vt:lpstr>Crop Rotation</vt:lpstr>
      <vt:lpstr>Cover Cropping</vt:lpstr>
      <vt:lpstr>Stretch Tasks: Soil Conservation</vt:lpstr>
      <vt:lpstr>How does Soil Science link to Wider Geoscience and beyond?</vt:lpstr>
      <vt:lpstr>Additional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Soil</dc:title>
  <dc:creator>Lucy Stott</dc:creator>
  <cp:lastModifiedBy>Lucy Stott</cp:lastModifiedBy>
  <cp:revision>54</cp:revision>
  <dcterms:created xsi:type="dcterms:W3CDTF">2023-07-30T09:46:44Z</dcterms:created>
  <dcterms:modified xsi:type="dcterms:W3CDTF">2023-10-07T14:15:38Z</dcterms:modified>
</cp:coreProperties>
</file>