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5" r:id="rId3"/>
    <p:sldId id="369" r:id="rId4"/>
    <p:sldId id="259" r:id="rId5"/>
    <p:sldId id="376" r:id="rId6"/>
    <p:sldId id="341" r:id="rId7"/>
    <p:sldId id="377" r:id="rId8"/>
    <p:sldId id="347" r:id="rId9"/>
    <p:sldId id="260" r:id="rId10"/>
    <p:sldId id="342" r:id="rId11"/>
    <p:sldId id="265" r:id="rId12"/>
    <p:sldId id="257" r:id="rId13"/>
    <p:sldId id="356" r:id="rId14"/>
    <p:sldId id="355" r:id="rId15"/>
    <p:sldId id="348" r:id="rId16"/>
    <p:sldId id="344" r:id="rId17"/>
    <p:sldId id="349" r:id="rId18"/>
    <p:sldId id="350" r:id="rId19"/>
    <p:sldId id="352" r:id="rId20"/>
    <p:sldId id="353" r:id="rId21"/>
    <p:sldId id="366" r:id="rId22"/>
    <p:sldId id="363" r:id="rId23"/>
    <p:sldId id="357" r:id="rId24"/>
    <p:sldId id="359" r:id="rId25"/>
    <p:sldId id="370" r:id="rId26"/>
    <p:sldId id="367" r:id="rId27"/>
    <p:sldId id="365" r:id="rId28"/>
    <p:sldId id="368" r:id="rId29"/>
    <p:sldId id="360" r:id="rId30"/>
    <p:sldId id="361" r:id="rId31"/>
    <p:sldId id="362" r:id="rId32"/>
    <p:sldId id="358" r:id="rId33"/>
    <p:sldId id="372" r:id="rId34"/>
    <p:sldId id="371" r:id="rId35"/>
    <p:sldId id="374" r:id="rId36"/>
    <p:sldId id="375" r:id="rId37"/>
    <p:sldId id="354" r:id="rId38"/>
    <p:sldId id="373" r:id="rId39"/>
    <p:sldId id="364" r:id="rId4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FCFB"/>
    <a:srgbClr val="66FFFF"/>
    <a:srgbClr val="333300"/>
    <a:srgbClr val="CEF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6" d="100"/>
          <a:sy n="96" d="100"/>
        </p:scale>
        <p:origin x="1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5118-B1F7-44BF-8100-49E3B562C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6287326-1B73-4C4C-9B3D-1300F26B8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D20135-3562-4EA4-B9D9-BC7F88483FD1}"/>
              </a:ext>
            </a:extLst>
          </p:cNvPr>
          <p:cNvSpPr>
            <a:spLocks noGrp="1"/>
          </p:cNvSpPr>
          <p:nvPr>
            <p:ph type="dt" sz="half" idx="10"/>
          </p:nvPr>
        </p:nvSpPr>
        <p:spPr/>
        <p:txBody>
          <a:bodyPr/>
          <a:lstStyle/>
          <a:p>
            <a:fld id="{65E9CD9B-4D17-4FA9-A0ED-8FC43CA8F04B}" type="datetimeFigureOut">
              <a:rPr lang="en-GB" smtClean="0"/>
              <a:t>06/02/2022</a:t>
            </a:fld>
            <a:endParaRPr lang="en-GB"/>
          </a:p>
        </p:txBody>
      </p:sp>
      <p:sp>
        <p:nvSpPr>
          <p:cNvPr id="5" name="Footer Placeholder 4">
            <a:extLst>
              <a:ext uri="{FF2B5EF4-FFF2-40B4-BE49-F238E27FC236}">
                <a16:creationId xmlns:a16="http://schemas.microsoft.com/office/drawing/2014/main" id="{516ECDA8-9BC2-443A-98CC-560CF29EA7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DF59DA-4F4A-4817-9869-D2C520CF6BF1}"/>
              </a:ext>
            </a:extLst>
          </p:cNvPr>
          <p:cNvSpPr>
            <a:spLocks noGrp="1"/>
          </p:cNvSpPr>
          <p:nvPr>
            <p:ph type="sldNum" sz="quarter" idx="12"/>
          </p:nvPr>
        </p:nvSpPr>
        <p:spPr/>
        <p:txBody>
          <a:bodyPr/>
          <a:lstStyle/>
          <a:p>
            <a:fld id="{6EBDE463-462E-4819-964B-47FE9EE77F9E}" type="slidenum">
              <a:rPr lang="en-GB" smtClean="0"/>
              <a:t>‹#›</a:t>
            </a:fld>
            <a:endParaRPr lang="en-GB"/>
          </a:p>
        </p:txBody>
      </p:sp>
    </p:spTree>
    <p:extLst>
      <p:ext uri="{BB962C8B-B14F-4D97-AF65-F5344CB8AC3E}">
        <p14:creationId xmlns:p14="http://schemas.microsoft.com/office/powerpoint/2010/main" val="322576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FC21-DB66-4827-AA10-B47E5FAC56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E7CB52-2061-4A0B-AD0F-2529C05C46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7FB6F4-B1AD-4F1F-98F6-910B56FD602A}"/>
              </a:ext>
            </a:extLst>
          </p:cNvPr>
          <p:cNvSpPr>
            <a:spLocks noGrp="1"/>
          </p:cNvSpPr>
          <p:nvPr>
            <p:ph type="dt" sz="half" idx="10"/>
          </p:nvPr>
        </p:nvSpPr>
        <p:spPr/>
        <p:txBody>
          <a:bodyPr/>
          <a:lstStyle/>
          <a:p>
            <a:fld id="{65E9CD9B-4D17-4FA9-A0ED-8FC43CA8F04B}" type="datetimeFigureOut">
              <a:rPr lang="en-GB" smtClean="0"/>
              <a:t>06/02/2022</a:t>
            </a:fld>
            <a:endParaRPr lang="en-GB"/>
          </a:p>
        </p:txBody>
      </p:sp>
      <p:sp>
        <p:nvSpPr>
          <p:cNvPr id="5" name="Footer Placeholder 4">
            <a:extLst>
              <a:ext uri="{FF2B5EF4-FFF2-40B4-BE49-F238E27FC236}">
                <a16:creationId xmlns:a16="http://schemas.microsoft.com/office/drawing/2014/main" id="{DAA87D78-3C8D-4CCC-8A78-DBED1722B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A7A38-52D9-4D26-9D68-17F74DB25137}"/>
              </a:ext>
            </a:extLst>
          </p:cNvPr>
          <p:cNvSpPr>
            <a:spLocks noGrp="1"/>
          </p:cNvSpPr>
          <p:nvPr>
            <p:ph type="sldNum" sz="quarter" idx="12"/>
          </p:nvPr>
        </p:nvSpPr>
        <p:spPr/>
        <p:txBody>
          <a:bodyPr/>
          <a:lstStyle/>
          <a:p>
            <a:fld id="{6EBDE463-462E-4819-964B-47FE9EE77F9E}" type="slidenum">
              <a:rPr lang="en-GB" smtClean="0"/>
              <a:t>‹#›</a:t>
            </a:fld>
            <a:endParaRPr lang="en-GB"/>
          </a:p>
        </p:txBody>
      </p:sp>
    </p:spTree>
    <p:extLst>
      <p:ext uri="{BB962C8B-B14F-4D97-AF65-F5344CB8AC3E}">
        <p14:creationId xmlns:p14="http://schemas.microsoft.com/office/powerpoint/2010/main" val="148147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7BF77F-4298-4DB7-AF9F-C74C9A35BD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6A047E-9210-405B-86B9-66B5050214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7E7E54-2C3F-44B5-A2C3-9C316A2DF188}"/>
              </a:ext>
            </a:extLst>
          </p:cNvPr>
          <p:cNvSpPr>
            <a:spLocks noGrp="1"/>
          </p:cNvSpPr>
          <p:nvPr>
            <p:ph type="dt" sz="half" idx="10"/>
          </p:nvPr>
        </p:nvSpPr>
        <p:spPr/>
        <p:txBody>
          <a:bodyPr/>
          <a:lstStyle/>
          <a:p>
            <a:fld id="{65E9CD9B-4D17-4FA9-A0ED-8FC43CA8F04B}" type="datetimeFigureOut">
              <a:rPr lang="en-GB" smtClean="0"/>
              <a:t>06/02/2022</a:t>
            </a:fld>
            <a:endParaRPr lang="en-GB"/>
          </a:p>
        </p:txBody>
      </p:sp>
      <p:sp>
        <p:nvSpPr>
          <p:cNvPr id="5" name="Footer Placeholder 4">
            <a:extLst>
              <a:ext uri="{FF2B5EF4-FFF2-40B4-BE49-F238E27FC236}">
                <a16:creationId xmlns:a16="http://schemas.microsoft.com/office/drawing/2014/main" id="{1AFA2B18-65BD-40FE-BDA3-CE6FCBACEE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7FCAA-59FE-4F4B-8089-D4FDD691C786}"/>
              </a:ext>
            </a:extLst>
          </p:cNvPr>
          <p:cNvSpPr>
            <a:spLocks noGrp="1"/>
          </p:cNvSpPr>
          <p:nvPr>
            <p:ph type="sldNum" sz="quarter" idx="12"/>
          </p:nvPr>
        </p:nvSpPr>
        <p:spPr/>
        <p:txBody>
          <a:bodyPr/>
          <a:lstStyle/>
          <a:p>
            <a:fld id="{6EBDE463-462E-4819-964B-47FE9EE77F9E}" type="slidenum">
              <a:rPr lang="en-GB" smtClean="0"/>
              <a:t>‹#›</a:t>
            </a:fld>
            <a:endParaRPr lang="en-GB"/>
          </a:p>
        </p:txBody>
      </p:sp>
    </p:spTree>
    <p:extLst>
      <p:ext uri="{BB962C8B-B14F-4D97-AF65-F5344CB8AC3E}">
        <p14:creationId xmlns:p14="http://schemas.microsoft.com/office/powerpoint/2010/main" val="347221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E607-D790-4069-A2DA-3C592F60DA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8E0503-02C6-4B29-8784-C649D0D46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884E89-5A0D-4BDC-B28B-0C55B5CC6B34}"/>
              </a:ext>
            </a:extLst>
          </p:cNvPr>
          <p:cNvSpPr>
            <a:spLocks noGrp="1"/>
          </p:cNvSpPr>
          <p:nvPr>
            <p:ph type="dt" sz="half" idx="10"/>
          </p:nvPr>
        </p:nvSpPr>
        <p:spPr/>
        <p:txBody>
          <a:bodyPr/>
          <a:lstStyle/>
          <a:p>
            <a:fld id="{65E9CD9B-4D17-4FA9-A0ED-8FC43CA8F04B}" type="datetimeFigureOut">
              <a:rPr lang="en-GB" smtClean="0"/>
              <a:t>06/02/2022</a:t>
            </a:fld>
            <a:endParaRPr lang="en-GB"/>
          </a:p>
        </p:txBody>
      </p:sp>
      <p:sp>
        <p:nvSpPr>
          <p:cNvPr id="5" name="Footer Placeholder 4">
            <a:extLst>
              <a:ext uri="{FF2B5EF4-FFF2-40B4-BE49-F238E27FC236}">
                <a16:creationId xmlns:a16="http://schemas.microsoft.com/office/drawing/2014/main" id="{7478FB76-CC40-427B-8A1D-8E7AA302AA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FF66A-FE0E-4FC1-A2FB-5293812C79AF}"/>
              </a:ext>
            </a:extLst>
          </p:cNvPr>
          <p:cNvSpPr>
            <a:spLocks noGrp="1"/>
          </p:cNvSpPr>
          <p:nvPr>
            <p:ph type="sldNum" sz="quarter" idx="12"/>
          </p:nvPr>
        </p:nvSpPr>
        <p:spPr/>
        <p:txBody>
          <a:bodyPr/>
          <a:lstStyle/>
          <a:p>
            <a:fld id="{6EBDE463-462E-4819-964B-47FE9EE77F9E}" type="slidenum">
              <a:rPr lang="en-GB" smtClean="0"/>
              <a:t>‹#›</a:t>
            </a:fld>
            <a:endParaRPr lang="en-GB"/>
          </a:p>
        </p:txBody>
      </p:sp>
    </p:spTree>
    <p:extLst>
      <p:ext uri="{BB962C8B-B14F-4D97-AF65-F5344CB8AC3E}">
        <p14:creationId xmlns:p14="http://schemas.microsoft.com/office/powerpoint/2010/main" val="407628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34AA-9E7A-44E8-B331-95E3B51E6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AE3DF7-6313-4906-AE1C-022599DD17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DD0440-2786-4C15-B29A-1EDCCA12C98A}"/>
              </a:ext>
            </a:extLst>
          </p:cNvPr>
          <p:cNvSpPr>
            <a:spLocks noGrp="1"/>
          </p:cNvSpPr>
          <p:nvPr>
            <p:ph type="dt" sz="half" idx="10"/>
          </p:nvPr>
        </p:nvSpPr>
        <p:spPr/>
        <p:txBody>
          <a:bodyPr/>
          <a:lstStyle/>
          <a:p>
            <a:fld id="{65E9CD9B-4D17-4FA9-A0ED-8FC43CA8F04B}" type="datetimeFigureOut">
              <a:rPr lang="en-GB" smtClean="0"/>
              <a:t>06/02/2022</a:t>
            </a:fld>
            <a:endParaRPr lang="en-GB"/>
          </a:p>
        </p:txBody>
      </p:sp>
      <p:sp>
        <p:nvSpPr>
          <p:cNvPr id="5" name="Footer Placeholder 4">
            <a:extLst>
              <a:ext uri="{FF2B5EF4-FFF2-40B4-BE49-F238E27FC236}">
                <a16:creationId xmlns:a16="http://schemas.microsoft.com/office/drawing/2014/main" id="{E958AD48-4432-4278-A78A-CFE3315B43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726BB-A3DA-4F65-929C-7DDFC6743AF9}"/>
              </a:ext>
            </a:extLst>
          </p:cNvPr>
          <p:cNvSpPr>
            <a:spLocks noGrp="1"/>
          </p:cNvSpPr>
          <p:nvPr>
            <p:ph type="sldNum" sz="quarter" idx="12"/>
          </p:nvPr>
        </p:nvSpPr>
        <p:spPr/>
        <p:txBody>
          <a:bodyPr/>
          <a:lstStyle/>
          <a:p>
            <a:fld id="{6EBDE463-462E-4819-964B-47FE9EE77F9E}" type="slidenum">
              <a:rPr lang="en-GB" smtClean="0"/>
              <a:t>‹#›</a:t>
            </a:fld>
            <a:endParaRPr lang="en-GB"/>
          </a:p>
        </p:txBody>
      </p:sp>
    </p:spTree>
    <p:extLst>
      <p:ext uri="{BB962C8B-B14F-4D97-AF65-F5344CB8AC3E}">
        <p14:creationId xmlns:p14="http://schemas.microsoft.com/office/powerpoint/2010/main" val="6433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7369-BB4B-4FD7-89ED-156AD70EF0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426457-6BE5-43D3-A4DE-D6A9059470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101431-BBB9-4A14-B73F-27FFC0749B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39BF4A-FC1A-45B3-AA35-21240C74F5CC}"/>
              </a:ext>
            </a:extLst>
          </p:cNvPr>
          <p:cNvSpPr>
            <a:spLocks noGrp="1"/>
          </p:cNvSpPr>
          <p:nvPr>
            <p:ph type="dt" sz="half" idx="10"/>
          </p:nvPr>
        </p:nvSpPr>
        <p:spPr/>
        <p:txBody>
          <a:bodyPr/>
          <a:lstStyle/>
          <a:p>
            <a:fld id="{65E9CD9B-4D17-4FA9-A0ED-8FC43CA8F04B}" type="datetimeFigureOut">
              <a:rPr lang="en-GB" smtClean="0"/>
              <a:t>06/02/2022</a:t>
            </a:fld>
            <a:endParaRPr lang="en-GB"/>
          </a:p>
        </p:txBody>
      </p:sp>
      <p:sp>
        <p:nvSpPr>
          <p:cNvPr id="6" name="Footer Placeholder 5">
            <a:extLst>
              <a:ext uri="{FF2B5EF4-FFF2-40B4-BE49-F238E27FC236}">
                <a16:creationId xmlns:a16="http://schemas.microsoft.com/office/drawing/2014/main" id="{B908EAC2-CFB2-43ED-8D91-A3CFB6B982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039E12-E4E9-40C5-9955-D68D09B86F37}"/>
              </a:ext>
            </a:extLst>
          </p:cNvPr>
          <p:cNvSpPr>
            <a:spLocks noGrp="1"/>
          </p:cNvSpPr>
          <p:nvPr>
            <p:ph type="sldNum" sz="quarter" idx="12"/>
          </p:nvPr>
        </p:nvSpPr>
        <p:spPr/>
        <p:txBody>
          <a:bodyPr/>
          <a:lstStyle/>
          <a:p>
            <a:fld id="{6EBDE463-462E-4819-964B-47FE9EE77F9E}" type="slidenum">
              <a:rPr lang="en-GB" smtClean="0"/>
              <a:t>‹#›</a:t>
            </a:fld>
            <a:endParaRPr lang="en-GB"/>
          </a:p>
        </p:txBody>
      </p:sp>
    </p:spTree>
    <p:extLst>
      <p:ext uri="{BB962C8B-B14F-4D97-AF65-F5344CB8AC3E}">
        <p14:creationId xmlns:p14="http://schemas.microsoft.com/office/powerpoint/2010/main" val="229247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814C-A0B2-4270-BE7D-41DF2AF05A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D0CB3C-170B-41E5-ACB4-6E0DE9F542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659242-8E61-45EE-96E8-C098334DC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10379F-967A-46D8-9BB0-034FB55ED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9D0F47-FBBD-4098-9A29-77B3D2E895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F19995-727B-416E-80CE-2A9E0DD77307}"/>
              </a:ext>
            </a:extLst>
          </p:cNvPr>
          <p:cNvSpPr>
            <a:spLocks noGrp="1"/>
          </p:cNvSpPr>
          <p:nvPr>
            <p:ph type="dt" sz="half" idx="10"/>
          </p:nvPr>
        </p:nvSpPr>
        <p:spPr/>
        <p:txBody>
          <a:bodyPr/>
          <a:lstStyle/>
          <a:p>
            <a:fld id="{65E9CD9B-4D17-4FA9-A0ED-8FC43CA8F04B}" type="datetimeFigureOut">
              <a:rPr lang="en-GB" smtClean="0"/>
              <a:t>06/02/2022</a:t>
            </a:fld>
            <a:endParaRPr lang="en-GB"/>
          </a:p>
        </p:txBody>
      </p:sp>
      <p:sp>
        <p:nvSpPr>
          <p:cNvPr id="8" name="Footer Placeholder 7">
            <a:extLst>
              <a:ext uri="{FF2B5EF4-FFF2-40B4-BE49-F238E27FC236}">
                <a16:creationId xmlns:a16="http://schemas.microsoft.com/office/drawing/2014/main" id="{61F6F0B1-0381-4BD9-A3A2-7F77368DC8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31D095-24F7-48D2-A006-04EADB011516}"/>
              </a:ext>
            </a:extLst>
          </p:cNvPr>
          <p:cNvSpPr>
            <a:spLocks noGrp="1"/>
          </p:cNvSpPr>
          <p:nvPr>
            <p:ph type="sldNum" sz="quarter" idx="12"/>
          </p:nvPr>
        </p:nvSpPr>
        <p:spPr/>
        <p:txBody>
          <a:bodyPr/>
          <a:lstStyle/>
          <a:p>
            <a:fld id="{6EBDE463-462E-4819-964B-47FE9EE77F9E}" type="slidenum">
              <a:rPr lang="en-GB" smtClean="0"/>
              <a:t>‹#›</a:t>
            </a:fld>
            <a:endParaRPr lang="en-GB"/>
          </a:p>
        </p:txBody>
      </p:sp>
    </p:spTree>
    <p:extLst>
      <p:ext uri="{BB962C8B-B14F-4D97-AF65-F5344CB8AC3E}">
        <p14:creationId xmlns:p14="http://schemas.microsoft.com/office/powerpoint/2010/main" val="56771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F506-2A7D-4809-BCC1-5F46EBA444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748467-FA8A-4F17-B7E5-76E431BD6D62}"/>
              </a:ext>
            </a:extLst>
          </p:cNvPr>
          <p:cNvSpPr>
            <a:spLocks noGrp="1"/>
          </p:cNvSpPr>
          <p:nvPr>
            <p:ph type="dt" sz="half" idx="10"/>
          </p:nvPr>
        </p:nvSpPr>
        <p:spPr/>
        <p:txBody>
          <a:bodyPr/>
          <a:lstStyle/>
          <a:p>
            <a:fld id="{65E9CD9B-4D17-4FA9-A0ED-8FC43CA8F04B}" type="datetimeFigureOut">
              <a:rPr lang="en-GB" smtClean="0"/>
              <a:t>06/02/2022</a:t>
            </a:fld>
            <a:endParaRPr lang="en-GB"/>
          </a:p>
        </p:txBody>
      </p:sp>
      <p:sp>
        <p:nvSpPr>
          <p:cNvPr id="4" name="Footer Placeholder 3">
            <a:extLst>
              <a:ext uri="{FF2B5EF4-FFF2-40B4-BE49-F238E27FC236}">
                <a16:creationId xmlns:a16="http://schemas.microsoft.com/office/drawing/2014/main" id="{C4C948C8-0915-47DC-A8F4-4DF98AAC11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BE2E3-6B28-4A4C-9249-4F8619F0E654}"/>
              </a:ext>
            </a:extLst>
          </p:cNvPr>
          <p:cNvSpPr>
            <a:spLocks noGrp="1"/>
          </p:cNvSpPr>
          <p:nvPr>
            <p:ph type="sldNum" sz="quarter" idx="12"/>
          </p:nvPr>
        </p:nvSpPr>
        <p:spPr/>
        <p:txBody>
          <a:bodyPr/>
          <a:lstStyle/>
          <a:p>
            <a:fld id="{6EBDE463-462E-4819-964B-47FE9EE77F9E}" type="slidenum">
              <a:rPr lang="en-GB" smtClean="0"/>
              <a:t>‹#›</a:t>
            </a:fld>
            <a:endParaRPr lang="en-GB"/>
          </a:p>
        </p:txBody>
      </p:sp>
    </p:spTree>
    <p:extLst>
      <p:ext uri="{BB962C8B-B14F-4D97-AF65-F5344CB8AC3E}">
        <p14:creationId xmlns:p14="http://schemas.microsoft.com/office/powerpoint/2010/main" val="211333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43B6D3-D783-480E-AB69-647C7C08797E}"/>
              </a:ext>
            </a:extLst>
          </p:cNvPr>
          <p:cNvSpPr>
            <a:spLocks noGrp="1"/>
          </p:cNvSpPr>
          <p:nvPr>
            <p:ph type="dt" sz="half" idx="10"/>
          </p:nvPr>
        </p:nvSpPr>
        <p:spPr/>
        <p:txBody>
          <a:bodyPr/>
          <a:lstStyle/>
          <a:p>
            <a:fld id="{65E9CD9B-4D17-4FA9-A0ED-8FC43CA8F04B}" type="datetimeFigureOut">
              <a:rPr lang="en-GB" smtClean="0"/>
              <a:t>06/02/2022</a:t>
            </a:fld>
            <a:endParaRPr lang="en-GB"/>
          </a:p>
        </p:txBody>
      </p:sp>
      <p:sp>
        <p:nvSpPr>
          <p:cNvPr id="3" name="Footer Placeholder 2">
            <a:extLst>
              <a:ext uri="{FF2B5EF4-FFF2-40B4-BE49-F238E27FC236}">
                <a16:creationId xmlns:a16="http://schemas.microsoft.com/office/drawing/2014/main" id="{60E718AF-7F48-4163-9432-CF6A9E3E59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4629B2-A5CD-47A5-B211-617862DB7607}"/>
              </a:ext>
            </a:extLst>
          </p:cNvPr>
          <p:cNvSpPr>
            <a:spLocks noGrp="1"/>
          </p:cNvSpPr>
          <p:nvPr>
            <p:ph type="sldNum" sz="quarter" idx="12"/>
          </p:nvPr>
        </p:nvSpPr>
        <p:spPr/>
        <p:txBody>
          <a:bodyPr/>
          <a:lstStyle/>
          <a:p>
            <a:fld id="{6EBDE463-462E-4819-964B-47FE9EE77F9E}" type="slidenum">
              <a:rPr lang="en-GB" smtClean="0"/>
              <a:t>‹#›</a:t>
            </a:fld>
            <a:endParaRPr lang="en-GB"/>
          </a:p>
        </p:txBody>
      </p:sp>
    </p:spTree>
    <p:extLst>
      <p:ext uri="{BB962C8B-B14F-4D97-AF65-F5344CB8AC3E}">
        <p14:creationId xmlns:p14="http://schemas.microsoft.com/office/powerpoint/2010/main" val="355523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0CF5-0228-4D88-96A9-3F2E0F894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8D8D28-2911-4669-9DEA-6EA15FF69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43F20A-0058-4BB5-B651-5449CDFF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F7B46-9DCE-49EC-AFBC-627DD3C163DB}"/>
              </a:ext>
            </a:extLst>
          </p:cNvPr>
          <p:cNvSpPr>
            <a:spLocks noGrp="1"/>
          </p:cNvSpPr>
          <p:nvPr>
            <p:ph type="dt" sz="half" idx="10"/>
          </p:nvPr>
        </p:nvSpPr>
        <p:spPr/>
        <p:txBody>
          <a:bodyPr/>
          <a:lstStyle/>
          <a:p>
            <a:fld id="{65E9CD9B-4D17-4FA9-A0ED-8FC43CA8F04B}" type="datetimeFigureOut">
              <a:rPr lang="en-GB" smtClean="0"/>
              <a:t>06/02/2022</a:t>
            </a:fld>
            <a:endParaRPr lang="en-GB"/>
          </a:p>
        </p:txBody>
      </p:sp>
      <p:sp>
        <p:nvSpPr>
          <p:cNvPr id="6" name="Footer Placeholder 5">
            <a:extLst>
              <a:ext uri="{FF2B5EF4-FFF2-40B4-BE49-F238E27FC236}">
                <a16:creationId xmlns:a16="http://schemas.microsoft.com/office/drawing/2014/main" id="{964B19F3-81C0-4EEB-8163-92280CC9A7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BCAFCD-3F0A-462E-83B9-F567FA132217}"/>
              </a:ext>
            </a:extLst>
          </p:cNvPr>
          <p:cNvSpPr>
            <a:spLocks noGrp="1"/>
          </p:cNvSpPr>
          <p:nvPr>
            <p:ph type="sldNum" sz="quarter" idx="12"/>
          </p:nvPr>
        </p:nvSpPr>
        <p:spPr/>
        <p:txBody>
          <a:bodyPr/>
          <a:lstStyle/>
          <a:p>
            <a:fld id="{6EBDE463-462E-4819-964B-47FE9EE77F9E}" type="slidenum">
              <a:rPr lang="en-GB" smtClean="0"/>
              <a:t>‹#›</a:t>
            </a:fld>
            <a:endParaRPr lang="en-GB"/>
          </a:p>
        </p:txBody>
      </p:sp>
    </p:spTree>
    <p:extLst>
      <p:ext uri="{BB962C8B-B14F-4D97-AF65-F5344CB8AC3E}">
        <p14:creationId xmlns:p14="http://schemas.microsoft.com/office/powerpoint/2010/main" val="69365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87CF-AA97-4565-9504-C976F23E1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D58F4F-ABCC-4E21-BEE1-3AAB97DB9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F4D52E-C3A8-4CA1-BA80-1819340F7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4792E-80E5-462B-AA6F-558E17FE5977}"/>
              </a:ext>
            </a:extLst>
          </p:cNvPr>
          <p:cNvSpPr>
            <a:spLocks noGrp="1"/>
          </p:cNvSpPr>
          <p:nvPr>
            <p:ph type="dt" sz="half" idx="10"/>
          </p:nvPr>
        </p:nvSpPr>
        <p:spPr/>
        <p:txBody>
          <a:bodyPr/>
          <a:lstStyle/>
          <a:p>
            <a:fld id="{65E9CD9B-4D17-4FA9-A0ED-8FC43CA8F04B}" type="datetimeFigureOut">
              <a:rPr lang="en-GB" smtClean="0"/>
              <a:t>06/02/2022</a:t>
            </a:fld>
            <a:endParaRPr lang="en-GB"/>
          </a:p>
        </p:txBody>
      </p:sp>
      <p:sp>
        <p:nvSpPr>
          <p:cNvPr id="6" name="Footer Placeholder 5">
            <a:extLst>
              <a:ext uri="{FF2B5EF4-FFF2-40B4-BE49-F238E27FC236}">
                <a16:creationId xmlns:a16="http://schemas.microsoft.com/office/drawing/2014/main" id="{3CFC9FDE-F7E8-4328-85E6-84ACDD9960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F0D566-C719-4E44-A3EB-C8166BDBF988}"/>
              </a:ext>
            </a:extLst>
          </p:cNvPr>
          <p:cNvSpPr>
            <a:spLocks noGrp="1"/>
          </p:cNvSpPr>
          <p:nvPr>
            <p:ph type="sldNum" sz="quarter" idx="12"/>
          </p:nvPr>
        </p:nvSpPr>
        <p:spPr/>
        <p:txBody>
          <a:bodyPr/>
          <a:lstStyle/>
          <a:p>
            <a:fld id="{6EBDE463-462E-4819-964B-47FE9EE77F9E}" type="slidenum">
              <a:rPr lang="en-GB" smtClean="0"/>
              <a:t>‹#›</a:t>
            </a:fld>
            <a:endParaRPr lang="en-GB"/>
          </a:p>
        </p:txBody>
      </p:sp>
    </p:spTree>
    <p:extLst>
      <p:ext uri="{BB962C8B-B14F-4D97-AF65-F5344CB8AC3E}">
        <p14:creationId xmlns:p14="http://schemas.microsoft.com/office/powerpoint/2010/main" val="413760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A09398-8920-419F-89F9-3EB76CB06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91C161-61D8-4AC2-A862-BD764CEDB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82E037-8230-43EE-A279-D224176EE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9CD9B-4D17-4FA9-A0ED-8FC43CA8F04B}" type="datetimeFigureOut">
              <a:rPr lang="en-GB" smtClean="0"/>
              <a:t>06/02/2022</a:t>
            </a:fld>
            <a:endParaRPr lang="en-GB"/>
          </a:p>
        </p:txBody>
      </p:sp>
      <p:sp>
        <p:nvSpPr>
          <p:cNvPr id="5" name="Footer Placeholder 4">
            <a:extLst>
              <a:ext uri="{FF2B5EF4-FFF2-40B4-BE49-F238E27FC236}">
                <a16:creationId xmlns:a16="http://schemas.microsoft.com/office/drawing/2014/main" id="{BF2021B2-A5CB-42B0-A516-EDE17F8D8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7B9D61-3395-422B-B7E5-E46E6B113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DE463-462E-4819-964B-47FE9EE77F9E}" type="slidenum">
              <a:rPr lang="en-GB" smtClean="0"/>
              <a:t>‹#›</a:t>
            </a:fld>
            <a:endParaRPr lang="en-GB"/>
          </a:p>
        </p:txBody>
      </p:sp>
    </p:spTree>
    <p:extLst>
      <p:ext uri="{BB962C8B-B14F-4D97-AF65-F5344CB8AC3E}">
        <p14:creationId xmlns:p14="http://schemas.microsoft.com/office/powerpoint/2010/main" val="83931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ukradon.org/radonmaps/"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kradon.org/radonmaps/"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kradon.org/radonmaps/"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pa.gov/radiation/radiation-sources-and-dose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ukradon.org/information/reducelevels"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ukradon.org/information/reducelevels"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ukradon.org/radonmaps/" TargetMode="External"/><Relationship Id="rId7" Type="http://schemas.openxmlformats.org/officeDocument/2006/relationships/image" Target="../media/image40.png"/><Relationship Id="rId2" Type="http://schemas.openxmlformats.org/officeDocument/2006/relationships/hyperlink" Target="https://www.ukradon.org/information/"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ww.gov.uk/government/collections/radon" TargetMode="External"/><Relationship Id="rId4" Type="http://schemas.openxmlformats.org/officeDocument/2006/relationships/hyperlink" Target="https://www.bre.co.uk/page.jsp?id=162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2B7E6ED-ED2C-4137-9EF0-0E0388ED2AB1}"/>
              </a:ext>
            </a:extLst>
          </p:cNvPr>
          <p:cNvSpPr txBox="1"/>
          <p:nvPr/>
        </p:nvSpPr>
        <p:spPr>
          <a:xfrm>
            <a:off x="4873191" y="2423872"/>
            <a:ext cx="6094378" cy="1446550"/>
          </a:xfrm>
          <a:prstGeom prst="rect">
            <a:avLst/>
          </a:prstGeom>
          <a:noFill/>
        </p:spPr>
        <p:txBody>
          <a:bodyPr wrap="square">
            <a:spAutoFit/>
          </a:bodyPr>
          <a:lstStyle/>
          <a:p>
            <a:pPr algn="ctr"/>
            <a:r>
              <a:rPr lang="en-GB" altLang="en-US" sz="4400" dirty="0"/>
              <a:t>Introduction to Radon and Radioactivity </a:t>
            </a:r>
            <a:endParaRPr lang="en-GB" sz="4400" dirty="0"/>
          </a:p>
        </p:txBody>
      </p:sp>
      <p:pic>
        <p:nvPicPr>
          <p:cNvPr id="8" name="Picture 7">
            <a:extLst>
              <a:ext uri="{FF2B5EF4-FFF2-40B4-BE49-F238E27FC236}">
                <a16:creationId xmlns:a16="http://schemas.microsoft.com/office/drawing/2014/main" id="{0F7BCA80-EB70-454B-B460-C2C6610FF11B}"/>
              </a:ext>
            </a:extLst>
          </p:cNvPr>
          <p:cNvPicPr>
            <a:picLocks noChangeAspect="1"/>
          </p:cNvPicPr>
          <p:nvPr/>
        </p:nvPicPr>
        <p:blipFill>
          <a:blip r:embed="rId2"/>
          <a:stretch>
            <a:fillRect/>
          </a:stretch>
        </p:blipFill>
        <p:spPr>
          <a:xfrm>
            <a:off x="7155915" y="714243"/>
            <a:ext cx="2053652" cy="1446550"/>
          </a:xfrm>
          <a:prstGeom prst="rect">
            <a:avLst/>
          </a:prstGeom>
        </p:spPr>
      </p:pic>
      <p:sp>
        <p:nvSpPr>
          <p:cNvPr id="9" name="TextBox 8">
            <a:extLst>
              <a:ext uri="{FF2B5EF4-FFF2-40B4-BE49-F238E27FC236}">
                <a16:creationId xmlns:a16="http://schemas.microsoft.com/office/drawing/2014/main" id="{A75DF9AB-AD47-4DAF-8BD9-C279D279CC40}"/>
              </a:ext>
            </a:extLst>
          </p:cNvPr>
          <p:cNvSpPr txBox="1"/>
          <p:nvPr/>
        </p:nvSpPr>
        <p:spPr>
          <a:xfrm>
            <a:off x="6354553" y="4240936"/>
            <a:ext cx="3773790" cy="523220"/>
          </a:xfrm>
          <a:prstGeom prst="rect">
            <a:avLst/>
          </a:prstGeom>
          <a:noFill/>
        </p:spPr>
        <p:txBody>
          <a:bodyPr wrap="none" rtlCol="0">
            <a:spAutoFit/>
          </a:bodyPr>
          <a:lstStyle/>
          <a:p>
            <a:r>
              <a:rPr lang="en-US" sz="2800" dirty="0">
                <a:solidFill>
                  <a:schemeClr val="bg1">
                    <a:lumMod val="65000"/>
                  </a:schemeClr>
                </a:solidFill>
              </a:rPr>
              <a:t>Maggie &amp; Peter Williams</a:t>
            </a:r>
            <a:endParaRPr lang="en-GB" sz="2800" dirty="0">
              <a:solidFill>
                <a:schemeClr val="bg1">
                  <a:lumMod val="65000"/>
                </a:schemeClr>
              </a:solidFill>
            </a:endParaRPr>
          </a:p>
        </p:txBody>
      </p:sp>
      <p:pic>
        <p:nvPicPr>
          <p:cNvPr id="10" name="Picture 9">
            <a:extLst>
              <a:ext uri="{FF2B5EF4-FFF2-40B4-BE49-F238E27FC236}">
                <a16:creationId xmlns:a16="http://schemas.microsoft.com/office/drawing/2014/main" id="{C025EAFC-514F-4E0A-82FC-15591EF67EE3}"/>
              </a:ext>
            </a:extLst>
          </p:cNvPr>
          <p:cNvPicPr>
            <a:picLocks noChangeAspect="1"/>
          </p:cNvPicPr>
          <p:nvPr/>
        </p:nvPicPr>
        <p:blipFill>
          <a:blip r:embed="rId3"/>
          <a:stretch>
            <a:fillRect/>
          </a:stretch>
        </p:blipFill>
        <p:spPr>
          <a:xfrm>
            <a:off x="7078596" y="5290314"/>
            <a:ext cx="1944793" cy="591363"/>
          </a:xfrm>
          <a:prstGeom prst="rect">
            <a:avLst/>
          </a:prstGeom>
        </p:spPr>
      </p:pic>
      <p:pic>
        <p:nvPicPr>
          <p:cNvPr id="3" name="Picture 2" descr="A yellow triangle with a black background&#10;&#10;Description automatically generated with low confidence">
            <a:extLst>
              <a:ext uri="{FF2B5EF4-FFF2-40B4-BE49-F238E27FC236}">
                <a16:creationId xmlns:a16="http://schemas.microsoft.com/office/drawing/2014/main" id="{71B2B663-DBDA-45D2-ADB6-29B8824DE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480" y="1456994"/>
            <a:ext cx="3637478" cy="3168584"/>
          </a:xfrm>
          <a:prstGeom prst="rect">
            <a:avLst/>
          </a:prstGeom>
        </p:spPr>
      </p:pic>
    </p:spTree>
    <p:extLst>
      <p:ext uri="{BB962C8B-B14F-4D97-AF65-F5344CB8AC3E}">
        <p14:creationId xmlns:p14="http://schemas.microsoft.com/office/powerpoint/2010/main" val="4831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34939"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Rectangle 2">
            <a:extLst>
              <a:ext uri="{FF2B5EF4-FFF2-40B4-BE49-F238E27FC236}">
                <a16:creationId xmlns:a16="http://schemas.microsoft.com/office/drawing/2014/main" id="{D6A920AF-58A1-4864-BE75-BA0DF32A9DBF}"/>
              </a:ext>
            </a:extLst>
          </p:cNvPr>
          <p:cNvSpPr>
            <a:spLocks noGrp="1" noChangeArrowheads="1"/>
          </p:cNvSpPr>
          <p:nvPr>
            <p:ph type="title"/>
          </p:nvPr>
        </p:nvSpPr>
        <p:spPr>
          <a:xfrm>
            <a:off x="7801156" y="640263"/>
            <a:ext cx="3812708" cy="1344975"/>
          </a:xfrm>
        </p:spPr>
        <p:txBody>
          <a:bodyPr>
            <a:normAutofit/>
          </a:bodyPr>
          <a:lstStyle/>
          <a:p>
            <a:pPr algn="ctr"/>
            <a:r>
              <a:rPr lang="en-GB" altLang="en-US" sz="4000" dirty="0">
                <a:latin typeface="+mn-lt"/>
              </a:rPr>
              <a:t>Half lives of radon isotopes</a:t>
            </a:r>
          </a:p>
        </p:txBody>
      </p:sp>
      <p:sp>
        <p:nvSpPr>
          <p:cNvPr id="101379" name="Rectangle 3">
            <a:extLst>
              <a:ext uri="{FF2B5EF4-FFF2-40B4-BE49-F238E27FC236}">
                <a16:creationId xmlns:a16="http://schemas.microsoft.com/office/drawing/2014/main" id="{73967A38-23ED-42AF-A0F2-EDFD16989DE7}"/>
              </a:ext>
            </a:extLst>
          </p:cNvPr>
          <p:cNvSpPr>
            <a:spLocks noGrp="1" noChangeArrowheads="1"/>
          </p:cNvSpPr>
          <p:nvPr>
            <p:ph type="body" idx="1"/>
          </p:nvPr>
        </p:nvSpPr>
        <p:spPr>
          <a:xfrm>
            <a:off x="7804298" y="2121763"/>
            <a:ext cx="3823094" cy="3773010"/>
          </a:xfrm>
        </p:spPr>
        <p:txBody>
          <a:bodyPr>
            <a:noAutofit/>
          </a:bodyPr>
          <a:lstStyle/>
          <a:p>
            <a:r>
              <a:rPr lang="en-GB" altLang="en-US" sz="2400" dirty="0"/>
              <a:t>Rn-219 	           4 secs</a:t>
            </a:r>
          </a:p>
          <a:p>
            <a:r>
              <a:rPr lang="en-GB" altLang="en-US" sz="2400" dirty="0"/>
              <a:t>Rn-220	        55 secs</a:t>
            </a:r>
          </a:p>
          <a:p>
            <a:r>
              <a:rPr lang="en-GB" altLang="en-US" sz="2400" dirty="0"/>
              <a:t>Rn-222	       3.8 days</a:t>
            </a:r>
          </a:p>
          <a:p>
            <a:endParaRPr lang="en-GB" altLang="en-US" sz="2400" dirty="0"/>
          </a:p>
          <a:p>
            <a:r>
              <a:rPr lang="en-GB" altLang="en-US" sz="2400" dirty="0"/>
              <a:t>All other isotopes have half lives less than 15 hours, and many are seconds or fractions of seconds.</a:t>
            </a:r>
          </a:p>
        </p:txBody>
      </p:sp>
      <p:pic>
        <p:nvPicPr>
          <p:cNvPr id="3" name="Picture 2" descr="Icon&#10;&#10;Description automatically generated">
            <a:extLst>
              <a:ext uri="{FF2B5EF4-FFF2-40B4-BE49-F238E27FC236}">
                <a16:creationId xmlns:a16="http://schemas.microsoft.com/office/drawing/2014/main" id="{9A744BA5-3D04-41F0-A7A5-BF15C239A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376" y="1284136"/>
            <a:ext cx="4130702" cy="41307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CF0EAF2-0940-48FF-B1FA-E152A3C61919}"/>
              </a:ext>
            </a:extLst>
          </p:cNvPr>
          <p:cNvSpPr>
            <a:spLocks noGrp="1" noChangeArrowheads="1"/>
          </p:cNvSpPr>
          <p:nvPr>
            <p:ph type="title"/>
          </p:nvPr>
        </p:nvSpPr>
        <p:spPr>
          <a:xfrm>
            <a:off x="633087" y="498831"/>
            <a:ext cx="3264673" cy="1325563"/>
          </a:xfrm>
        </p:spPr>
        <p:txBody>
          <a:bodyPr>
            <a:normAutofit fontScale="90000"/>
          </a:bodyPr>
          <a:lstStyle/>
          <a:p>
            <a:r>
              <a:rPr lang="en-US" altLang="en-US" dirty="0">
                <a:latin typeface="+mn-lt"/>
              </a:rPr>
              <a:t>Radon </a:t>
            </a:r>
            <a:br>
              <a:rPr lang="en-US" altLang="en-US" dirty="0">
                <a:latin typeface="+mn-lt"/>
              </a:rPr>
            </a:br>
            <a:r>
              <a:rPr lang="en-US" altLang="en-US" dirty="0">
                <a:latin typeface="+mn-lt"/>
              </a:rPr>
              <a:t>measurement </a:t>
            </a:r>
            <a:br>
              <a:rPr lang="en-US" altLang="en-US" dirty="0">
                <a:latin typeface="+mn-lt"/>
              </a:rPr>
            </a:br>
            <a:r>
              <a:rPr lang="en-US" altLang="en-US" dirty="0">
                <a:latin typeface="+mn-lt"/>
              </a:rPr>
              <a:t>units</a:t>
            </a:r>
          </a:p>
        </p:txBody>
      </p:sp>
      <p:sp>
        <p:nvSpPr>
          <p:cNvPr id="3" name="Rectangle 2">
            <a:extLst>
              <a:ext uri="{FF2B5EF4-FFF2-40B4-BE49-F238E27FC236}">
                <a16:creationId xmlns:a16="http://schemas.microsoft.com/office/drawing/2014/main" id="{7D43AAEF-C382-4E03-9FBF-55B019944775}"/>
              </a:ext>
            </a:extLst>
          </p:cNvPr>
          <p:cNvSpPr/>
          <p:nvPr/>
        </p:nvSpPr>
        <p:spPr>
          <a:xfrm>
            <a:off x="4218096" y="795130"/>
            <a:ext cx="7265773" cy="4802588"/>
          </a:xfrm>
          <a:prstGeom prst="rect">
            <a:avLst/>
          </a:prstGeom>
          <a:solidFill>
            <a:schemeClr val="bg2"/>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1168EF5-8C8B-4529-BF99-19E8A1048850}"/>
              </a:ext>
            </a:extLst>
          </p:cNvPr>
          <p:cNvSpPr txBox="1"/>
          <p:nvPr/>
        </p:nvSpPr>
        <p:spPr>
          <a:xfrm>
            <a:off x="4685895" y="1549952"/>
            <a:ext cx="6215343" cy="3416320"/>
          </a:xfrm>
          <a:prstGeom prst="rect">
            <a:avLst/>
          </a:prstGeom>
          <a:noFill/>
        </p:spPr>
        <p:txBody>
          <a:bodyPr wrap="square" rtlCol="0">
            <a:spAutoFit/>
          </a:bodyPr>
          <a:lstStyle/>
          <a:p>
            <a:r>
              <a:rPr lang="en-US" sz="2200" dirty="0"/>
              <a:t>The concentration of radon in the air is measured in units of becquerels per cubic </a:t>
            </a:r>
            <a:r>
              <a:rPr lang="en-US" sz="2200" dirty="0" err="1"/>
              <a:t>metre</a:t>
            </a:r>
            <a:r>
              <a:rPr lang="en-US" sz="2200" dirty="0"/>
              <a:t> (</a:t>
            </a:r>
            <a:r>
              <a:rPr lang="en-US" sz="2200" dirty="0" err="1"/>
              <a:t>Bq</a:t>
            </a:r>
            <a:r>
              <a:rPr lang="en-US" sz="2200" dirty="0"/>
              <a:t> m</a:t>
            </a:r>
            <a:r>
              <a:rPr lang="en-US" sz="2200" baseline="30000" dirty="0"/>
              <a:t>-3</a:t>
            </a:r>
            <a:r>
              <a:rPr lang="en-US" sz="2200" dirty="0"/>
              <a:t>). </a:t>
            </a:r>
          </a:p>
          <a:p>
            <a:endParaRPr lang="en-US" sz="2200" dirty="0"/>
          </a:p>
          <a:p>
            <a:r>
              <a:rPr lang="en-US" sz="2200" dirty="0"/>
              <a:t>One </a:t>
            </a:r>
            <a:r>
              <a:rPr lang="en-US" sz="2200" dirty="0" err="1"/>
              <a:t>Bq</a:t>
            </a:r>
            <a:r>
              <a:rPr lang="en-US" sz="2200" dirty="0"/>
              <a:t> equals one disintegration per second. </a:t>
            </a:r>
          </a:p>
          <a:p>
            <a:endParaRPr lang="en-GB" sz="2200" dirty="0"/>
          </a:p>
          <a:p>
            <a:r>
              <a:rPr lang="en-US" sz="2200" dirty="0" err="1"/>
              <a:t>n.b.</a:t>
            </a:r>
            <a:r>
              <a:rPr lang="en-US" sz="2200" dirty="0"/>
              <a:t> The Action Level (AL), the level at which the UK Health Security Agency recommends that radon levels should be reduced in homes, is 200 </a:t>
            </a:r>
            <a:r>
              <a:rPr lang="en-US" sz="2200" dirty="0" err="1"/>
              <a:t>Bq</a:t>
            </a:r>
            <a:r>
              <a:rPr lang="en-US" sz="2200" dirty="0"/>
              <a:t> m</a:t>
            </a:r>
            <a:r>
              <a:rPr lang="en-US" sz="2200" baseline="30000" dirty="0"/>
              <a:t>-3</a:t>
            </a:r>
            <a:r>
              <a:rPr lang="en-US" sz="2000" dirty="0"/>
              <a:t>.</a:t>
            </a:r>
            <a:endParaRPr lang="en-GB" altLang="en-US" sz="2000" dirty="0"/>
          </a:p>
          <a:p>
            <a:endParaRPr lang="en-US" sz="2000" dirty="0"/>
          </a:p>
          <a:p>
            <a:endParaRPr lang="en-GB" sz="2000" dirty="0"/>
          </a:p>
        </p:txBody>
      </p:sp>
      <p:pic>
        <p:nvPicPr>
          <p:cNvPr id="2" name="Picture 1">
            <a:extLst>
              <a:ext uri="{FF2B5EF4-FFF2-40B4-BE49-F238E27FC236}">
                <a16:creationId xmlns:a16="http://schemas.microsoft.com/office/drawing/2014/main" id="{E55C98F5-CA4A-45F0-AF58-A437D06CCDFC}"/>
              </a:ext>
            </a:extLst>
          </p:cNvPr>
          <p:cNvPicPr>
            <a:picLocks noChangeAspect="1"/>
          </p:cNvPicPr>
          <p:nvPr/>
        </p:nvPicPr>
        <p:blipFill>
          <a:blip r:embed="rId2"/>
          <a:stretch>
            <a:fillRect/>
          </a:stretch>
        </p:blipFill>
        <p:spPr>
          <a:xfrm>
            <a:off x="708131" y="2848243"/>
            <a:ext cx="2749475" cy="27494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F6A4F7CD-CC2C-4678-AFE2-9B745B8DA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706" y="263387"/>
            <a:ext cx="4953168" cy="5943802"/>
          </a:xfrm>
          <a:prstGeom prst="rect">
            <a:avLst/>
          </a:prstGeom>
        </p:spPr>
      </p:pic>
      <p:sp>
        <p:nvSpPr>
          <p:cNvPr id="2" name="TextBox 1">
            <a:extLst>
              <a:ext uri="{FF2B5EF4-FFF2-40B4-BE49-F238E27FC236}">
                <a16:creationId xmlns:a16="http://schemas.microsoft.com/office/drawing/2014/main" id="{1D16DF87-D8B2-431B-8CB1-A6EB13D418E6}"/>
              </a:ext>
            </a:extLst>
          </p:cNvPr>
          <p:cNvSpPr txBox="1"/>
          <p:nvPr/>
        </p:nvSpPr>
        <p:spPr>
          <a:xfrm>
            <a:off x="755374" y="437322"/>
            <a:ext cx="4054187" cy="1323439"/>
          </a:xfrm>
          <a:prstGeom prst="rect">
            <a:avLst/>
          </a:prstGeom>
          <a:noFill/>
        </p:spPr>
        <p:txBody>
          <a:bodyPr wrap="none" rtlCol="0">
            <a:spAutoFit/>
          </a:bodyPr>
          <a:lstStyle/>
          <a:p>
            <a:r>
              <a:rPr lang="en-US" sz="4000" dirty="0"/>
              <a:t>UK Survey results </a:t>
            </a:r>
          </a:p>
          <a:p>
            <a:r>
              <a:rPr lang="en-US" sz="4000" dirty="0"/>
              <a:t>– England &amp; Wales</a:t>
            </a:r>
            <a:endParaRPr lang="en-GB" sz="4000" dirty="0"/>
          </a:p>
        </p:txBody>
      </p:sp>
      <p:sp>
        <p:nvSpPr>
          <p:cNvPr id="4" name="TextBox 3">
            <a:extLst>
              <a:ext uri="{FF2B5EF4-FFF2-40B4-BE49-F238E27FC236}">
                <a16:creationId xmlns:a16="http://schemas.microsoft.com/office/drawing/2014/main" id="{B68F019D-B0A6-4405-8C95-DDB5E05966A0}"/>
              </a:ext>
            </a:extLst>
          </p:cNvPr>
          <p:cNvSpPr txBox="1"/>
          <p:nvPr/>
        </p:nvSpPr>
        <p:spPr>
          <a:xfrm>
            <a:off x="890545" y="2138901"/>
            <a:ext cx="5053881" cy="1384995"/>
          </a:xfrm>
          <a:prstGeom prst="rect">
            <a:avLst/>
          </a:prstGeom>
          <a:noFill/>
        </p:spPr>
        <p:txBody>
          <a:bodyPr wrap="square" rtlCol="0">
            <a:spAutoFit/>
          </a:bodyPr>
          <a:lstStyle/>
          <a:p>
            <a:pPr marL="285750" indent="-285750">
              <a:buFont typeface="Arial" panose="020B0604020202020204" pitchFamily="34" charset="0"/>
              <a:buChar char="•"/>
            </a:pPr>
            <a:r>
              <a:rPr lang="en-GB" altLang="en-US" sz="2200" dirty="0"/>
              <a:t>% of houses above UK Action Level </a:t>
            </a:r>
            <a:r>
              <a:rPr lang="en-US" sz="2200" dirty="0"/>
              <a:t>of 200 </a:t>
            </a:r>
            <a:r>
              <a:rPr lang="en-US" sz="2200" dirty="0" err="1"/>
              <a:t>Bq</a:t>
            </a:r>
            <a:r>
              <a:rPr lang="en-US" sz="2200" dirty="0"/>
              <a:t> m</a:t>
            </a:r>
            <a:r>
              <a:rPr lang="en-US" sz="2200" baseline="30000" dirty="0"/>
              <a:t>-3</a:t>
            </a:r>
            <a:r>
              <a:rPr lang="en-US" sz="2200" dirty="0"/>
              <a:t> </a:t>
            </a:r>
            <a:endParaRPr lang="en-GB" altLang="en-US" sz="2200" dirty="0"/>
          </a:p>
          <a:p>
            <a:pPr marL="285750" indent="-285750">
              <a:buFont typeface="Arial" panose="020B0604020202020204" pitchFamily="34" charset="0"/>
              <a:buChar char="•"/>
            </a:pPr>
            <a:r>
              <a:rPr lang="en-GB" altLang="en-US" sz="2200" dirty="0"/>
              <a:t>Highest numbers in granite-rich regions</a:t>
            </a:r>
          </a:p>
          <a:p>
            <a:pPr marL="285750" indent="-285750">
              <a:buFont typeface="Arial" panose="020B0604020202020204" pitchFamily="34" charset="0"/>
              <a:buChar char="•"/>
            </a:pPr>
            <a:endParaRPr lang="en-GB" altLang="en-US" sz="1800" dirty="0"/>
          </a:p>
        </p:txBody>
      </p:sp>
      <p:sp>
        <p:nvSpPr>
          <p:cNvPr id="5" name="TextBox 4">
            <a:extLst>
              <a:ext uri="{FF2B5EF4-FFF2-40B4-BE49-F238E27FC236}">
                <a16:creationId xmlns:a16="http://schemas.microsoft.com/office/drawing/2014/main" id="{62AB1307-08CA-458D-ADD7-DCB28F96AFB3}"/>
              </a:ext>
            </a:extLst>
          </p:cNvPr>
          <p:cNvSpPr txBox="1"/>
          <p:nvPr/>
        </p:nvSpPr>
        <p:spPr>
          <a:xfrm>
            <a:off x="6871268" y="6097571"/>
            <a:ext cx="3065711" cy="276999"/>
          </a:xfrm>
          <a:prstGeom prst="rect">
            <a:avLst/>
          </a:prstGeom>
          <a:noFill/>
        </p:spPr>
        <p:txBody>
          <a:bodyPr wrap="none" rtlCol="0">
            <a:spAutoFit/>
          </a:bodyPr>
          <a:lstStyle/>
          <a:p>
            <a:r>
              <a:rPr lang="en-US" sz="1200" dirty="0"/>
              <a:t>Credit: </a:t>
            </a:r>
            <a:r>
              <a:rPr lang="en-US" sz="1200" dirty="0">
                <a:hlinkClick r:id="rId3"/>
              </a:rPr>
              <a:t>https://www.ukradon.org/radonmaps/</a:t>
            </a:r>
            <a:endParaRPr lang="en-US" sz="1200" dirty="0"/>
          </a:p>
        </p:txBody>
      </p:sp>
    </p:spTree>
    <p:extLst>
      <p:ext uri="{BB962C8B-B14F-4D97-AF65-F5344CB8AC3E}">
        <p14:creationId xmlns:p14="http://schemas.microsoft.com/office/powerpoint/2010/main" val="145712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499136C8-03EA-47E6-B213-D2D4241FC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554" y="175757"/>
            <a:ext cx="4777740" cy="5981700"/>
          </a:xfrm>
          <a:prstGeom prst="rect">
            <a:avLst/>
          </a:prstGeom>
        </p:spPr>
      </p:pic>
      <p:sp>
        <p:nvSpPr>
          <p:cNvPr id="4" name="TextBox 3">
            <a:extLst>
              <a:ext uri="{FF2B5EF4-FFF2-40B4-BE49-F238E27FC236}">
                <a16:creationId xmlns:a16="http://schemas.microsoft.com/office/drawing/2014/main" id="{43E92479-5A4B-4122-8F0A-3EB43ACCEFF9}"/>
              </a:ext>
            </a:extLst>
          </p:cNvPr>
          <p:cNvSpPr txBox="1"/>
          <p:nvPr/>
        </p:nvSpPr>
        <p:spPr>
          <a:xfrm>
            <a:off x="477635" y="600835"/>
            <a:ext cx="6094674" cy="707886"/>
          </a:xfrm>
          <a:prstGeom prst="rect">
            <a:avLst/>
          </a:prstGeom>
          <a:noFill/>
        </p:spPr>
        <p:txBody>
          <a:bodyPr wrap="square">
            <a:spAutoFit/>
          </a:bodyPr>
          <a:lstStyle/>
          <a:p>
            <a:r>
              <a:rPr lang="en-US" sz="4000" dirty="0"/>
              <a:t>UK Survey results – Scotland</a:t>
            </a:r>
            <a:endParaRPr lang="en-GB" sz="4000" dirty="0"/>
          </a:p>
        </p:txBody>
      </p:sp>
      <p:sp>
        <p:nvSpPr>
          <p:cNvPr id="6" name="TextBox 5">
            <a:extLst>
              <a:ext uri="{FF2B5EF4-FFF2-40B4-BE49-F238E27FC236}">
                <a16:creationId xmlns:a16="http://schemas.microsoft.com/office/drawing/2014/main" id="{72F7D9AB-A440-44F2-B9CE-27E2DBF303DA}"/>
              </a:ext>
            </a:extLst>
          </p:cNvPr>
          <p:cNvSpPr txBox="1"/>
          <p:nvPr/>
        </p:nvSpPr>
        <p:spPr>
          <a:xfrm>
            <a:off x="659793" y="2207173"/>
            <a:ext cx="6094674" cy="1446550"/>
          </a:xfrm>
          <a:prstGeom prst="rect">
            <a:avLst/>
          </a:prstGeom>
          <a:noFill/>
        </p:spPr>
        <p:txBody>
          <a:bodyPr wrap="square">
            <a:spAutoFit/>
          </a:bodyPr>
          <a:lstStyle/>
          <a:p>
            <a:pPr marL="285750" indent="-285750">
              <a:buFont typeface="Arial" panose="020B0604020202020204" pitchFamily="34" charset="0"/>
              <a:buChar char="•"/>
            </a:pPr>
            <a:r>
              <a:rPr lang="en-US" sz="2200" dirty="0"/>
              <a:t>% of houses above UK Action Level of </a:t>
            </a:r>
          </a:p>
          <a:p>
            <a:r>
              <a:rPr lang="en-US" sz="2200" dirty="0"/>
              <a:t>     200 </a:t>
            </a:r>
            <a:r>
              <a:rPr lang="en-US" sz="2200" dirty="0" err="1"/>
              <a:t>Bq</a:t>
            </a:r>
            <a:r>
              <a:rPr lang="en-US" sz="2200" dirty="0"/>
              <a:t> m</a:t>
            </a:r>
            <a:r>
              <a:rPr lang="en-US" sz="2200" baseline="30000" dirty="0"/>
              <a:t>-3</a:t>
            </a:r>
            <a:r>
              <a:rPr lang="en-US" sz="2200" dirty="0"/>
              <a:t>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Highest numbers in granite-rich regions</a:t>
            </a:r>
          </a:p>
        </p:txBody>
      </p:sp>
      <p:sp>
        <p:nvSpPr>
          <p:cNvPr id="8" name="TextBox 7">
            <a:extLst>
              <a:ext uri="{FF2B5EF4-FFF2-40B4-BE49-F238E27FC236}">
                <a16:creationId xmlns:a16="http://schemas.microsoft.com/office/drawing/2014/main" id="{5C4430BC-61C9-4242-8823-8DE29AF35E01}"/>
              </a:ext>
            </a:extLst>
          </p:cNvPr>
          <p:cNvSpPr txBox="1"/>
          <p:nvPr/>
        </p:nvSpPr>
        <p:spPr>
          <a:xfrm>
            <a:off x="7356945" y="6157457"/>
            <a:ext cx="6094674" cy="276999"/>
          </a:xfrm>
          <a:prstGeom prst="rect">
            <a:avLst/>
          </a:prstGeom>
          <a:noFill/>
        </p:spPr>
        <p:txBody>
          <a:bodyPr wrap="square">
            <a:spAutoFit/>
          </a:bodyPr>
          <a:lstStyle/>
          <a:p>
            <a:r>
              <a:rPr lang="en-GB" sz="1200" dirty="0"/>
              <a:t>Credit: </a:t>
            </a:r>
            <a:r>
              <a:rPr lang="en-GB" sz="1200" dirty="0">
                <a:hlinkClick r:id="rId3"/>
              </a:rPr>
              <a:t>https://www.ukradon.org/radonmaps/</a:t>
            </a:r>
            <a:endParaRPr lang="en-GB" sz="1200" dirty="0"/>
          </a:p>
        </p:txBody>
      </p:sp>
    </p:spTree>
    <p:extLst>
      <p:ext uri="{BB962C8B-B14F-4D97-AF65-F5344CB8AC3E}">
        <p14:creationId xmlns:p14="http://schemas.microsoft.com/office/powerpoint/2010/main" val="1511019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596DE8E1-A81B-4205-A296-F9E666FBC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938" y="119699"/>
            <a:ext cx="5485951" cy="6018707"/>
          </a:xfrm>
          <a:prstGeom prst="rect">
            <a:avLst/>
          </a:prstGeom>
        </p:spPr>
      </p:pic>
      <p:sp>
        <p:nvSpPr>
          <p:cNvPr id="4" name="TextBox 3">
            <a:extLst>
              <a:ext uri="{FF2B5EF4-FFF2-40B4-BE49-F238E27FC236}">
                <a16:creationId xmlns:a16="http://schemas.microsoft.com/office/drawing/2014/main" id="{40403FED-CCFE-4316-80F5-7CBE2BCA17F2}"/>
              </a:ext>
            </a:extLst>
          </p:cNvPr>
          <p:cNvSpPr txBox="1"/>
          <p:nvPr/>
        </p:nvSpPr>
        <p:spPr>
          <a:xfrm>
            <a:off x="733168" y="488262"/>
            <a:ext cx="6096000" cy="1323439"/>
          </a:xfrm>
          <a:prstGeom prst="rect">
            <a:avLst/>
          </a:prstGeom>
          <a:noFill/>
        </p:spPr>
        <p:txBody>
          <a:bodyPr wrap="square">
            <a:spAutoFit/>
          </a:bodyPr>
          <a:lstStyle/>
          <a:p>
            <a:r>
              <a:rPr lang="en-GB" sz="4000" dirty="0"/>
              <a:t>UK Survey results </a:t>
            </a:r>
          </a:p>
          <a:p>
            <a:r>
              <a:rPr lang="en-GB" sz="4000" dirty="0"/>
              <a:t>– Northern Ireland</a:t>
            </a:r>
          </a:p>
        </p:txBody>
      </p:sp>
      <p:sp>
        <p:nvSpPr>
          <p:cNvPr id="6" name="TextBox 5">
            <a:extLst>
              <a:ext uri="{FF2B5EF4-FFF2-40B4-BE49-F238E27FC236}">
                <a16:creationId xmlns:a16="http://schemas.microsoft.com/office/drawing/2014/main" id="{ED4C68B6-6526-4BF4-A986-B3874ECEADF1}"/>
              </a:ext>
            </a:extLst>
          </p:cNvPr>
          <p:cNvSpPr txBox="1"/>
          <p:nvPr/>
        </p:nvSpPr>
        <p:spPr>
          <a:xfrm>
            <a:off x="733168" y="2321004"/>
            <a:ext cx="6094674" cy="1446550"/>
          </a:xfrm>
          <a:prstGeom prst="rect">
            <a:avLst/>
          </a:prstGeom>
          <a:noFill/>
        </p:spPr>
        <p:txBody>
          <a:bodyPr wrap="square">
            <a:spAutoFit/>
          </a:bodyPr>
          <a:lstStyle/>
          <a:p>
            <a:pPr marL="285750" indent="-285750">
              <a:buFont typeface="Arial" panose="020B0604020202020204" pitchFamily="34" charset="0"/>
              <a:buChar char="•"/>
            </a:pPr>
            <a:r>
              <a:rPr lang="en-US" sz="2200" dirty="0"/>
              <a:t>% of houses above UK Action Level of </a:t>
            </a:r>
          </a:p>
          <a:p>
            <a:r>
              <a:rPr lang="en-US" sz="2200" dirty="0"/>
              <a:t>    200 </a:t>
            </a:r>
            <a:r>
              <a:rPr lang="en-US" sz="2200" dirty="0" err="1"/>
              <a:t>Bq</a:t>
            </a:r>
            <a:r>
              <a:rPr lang="en-US" sz="2200" dirty="0"/>
              <a:t> m</a:t>
            </a:r>
            <a:r>
              <a:rPr lang="en-US" sz="2200" baseline="30000" dirty="0"/>
              <a:t>-3</a:t>
            </a:r>
            <a:r>
              <a:rPr lang="en-US" sz="2200" dirty="0"/>
              <a:t>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Highest numbers in granite-rich regions</a:t>
            </a:r>
          </a:p>
        </p:txBody>
      </p:sp>
      <p:sp>
        <p:nvSpPr>
          <p:cNvPr id="8" name="TextBox 7">
            <a:extLst>
              <a:ext uri="{FF2B5EF4-FFF2-40B4-BE49-F238E27FC236}">
                <a16:creationId xmlns:a16="http://schemas.microsoft.com/office/drawing/2014/main" id="{8D992214-EB7B-4CBD-9794-8091EB5DAB61}"/>
              </a:ext>
            </a:extLst>
          </p:cNvPr>
          <p:cNvSpPr txBox="1"/>
          <p:nvPr/>
        </p:nvSpPr>
        <p:spPr>
          <a:xfrm>
            <a:off x="6245938" y="6231238"/>
            <a:ext cx="6094674" cy="276999"/>
          </a:xfrm>
          <a:prstGeom prst="rect">
            <a:avLst/>
          </a:prstGeom>
          <a:noFill/>
        </p:spPr>
        <p:txBody>
          <a:bodyPr wrap="square">
            <a:spAutoFit/>
          </a:bodyPr>
          <a:lstStyle/>
          <a:p>
            <a:r>
              <a:rPr lang="en-GB" sz="1200" dirty="0"/>
              <a:t>Credit: </a:t>
            </a:r>
            <a:r>
              <a:rPr lang="en-GB" sz="1200" dirty="0">
                <a:hlinkClick r:id="rId3"/>
              </a:rPr>
              <a:t>https://www.ukradon.org/radonmaps/</a:t>
            </a:r>
            <a:endParaRPr lang="en-GB" sz="1200" dirty="0"/>
          </a:p>
        </p:txBody>
      </p:sp>
    </p:spTree>
    <p:extLst>
      <p:ext uri="{BB962C8B-B14F-4D97-AF65-F5344CB8AC3E}">
        <p14:creationId xmlns:p14="http://schemas.microsoft.com/office/powerpoint/2010/main" val="1372205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82E90E-221B-4E87-9E35-141012922E39}"/>
              </a:ext>
            </a:extLst>
          </p:cNvPr>
          <p:cNvSpPr txBox="1"/>
          <p:nvPr/>
        </p:nvSpPr>
        <p:spPr>
          <a:xfrm>
            <a:off x="3130736" y="1925788"/>
            <a:ext cx="6442633" cy="1446550"/>
          </a:xfrm>
          <a:prstGeom prst="rect">
            <a:avLst/>
          </a:prstGeom>
          <a:noFill/>
        </p:spPr>
        <p:txBody>
          <a:bodyPr wrap="square" rtlCol="0">
            <a:spAutoFit/>
          </a:bodyPr>
          <a:lstStyle/>
          <a:p>
            <a:r>
              <a:rPr lang="en-US" sz="4400" dirty="0"/>
              <a:t>2. Health Effects of Radon</a:t>
            </a:r>
          </a:p>
          <a:p>
            <a:r>
              <a:rPr lang="en-US" sz="4400" dirty="0"/>
              <a:t>    and its Decay Products</a:t>
            </a:r>
            <a:endParaRPr lang="en-GB" sz="4400" dirty="0"/>
          </a:p>
        </p:txBody>
      </p:sp>
      <p:pic>
        <p:nvPicPr>
          <p:cNvPr id="8" name="Picture 7" descr="Background pattern&#10;&#10;Description automatically generated">
            <a:extLst>
              <a:ext uri="{FF2B5EF4-FFF2-40B4-BE49-F238E27FC236}">
                <a16:creationId xmlns:a16="http://schemas.microsoft.com/office/drawing/2014/main" id="{BCD66F1C-C870-4EBE-BEF9-7FF6FC013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09" y="3485662"/>
            <a:ext cx="8145305" cy="1403954"/>
          </a:xfrm>
          <a:prstGeom prst="rect">
            <a:avLst/>
          </a:prstGeom>
        </p:spPr>
      </p:pic>
      <p:sp>
        <p:nvSpPr>
          <p:cNvPr id="12" name="TextBox 11">
            <a:extLst>
              <a:ext uri="{FF2B5EF4-FFF2-40B4-BE49-F238E27FC236}">
                <a16:creationId xmlns:a16="http://schemas.microsoft.com/office/drawing/2014/main" id="{04DD8FA7-53AD-4B16-AA4B-4E4D47E9A363}"/>
              </a:ext>
            </a:extLst>
          </p:cNvPr>
          <p:cNvSpPr txBox="1"/>
          <p:nvPr/>
        </p:nvSpPr>
        <p:spPr>
          <a:xfrm>
            <a:off x="1945509" y="5104887"/>
            <a:ext cx="6094674" cy="461665"/>
          </a:xfrm>
          <a:prstGeom prst="rect">
            <a:avLst/>
          </a:prstGeom>
          <a:noFill/>
        </p:spPr>
        <p:txBody>
          <a:bodyPr wrap="square">
            <a:spAutoFit/>
          </a:bodyPr>
          <a:lstStyle/>
          <a:p>
            <a:r>
              <a:rPr lang="nn-NO" sz="1200" b="0" i="0" dirty="0">
                <a:solidFill>
                  <a:srgbClr val="202122"/>
                </a:solidFill>
                <a:effectLst/>
                <a:latin typeface="Calibri" panose="020F0502020204030204" pitchFamily="34" charset="0"/>
                <a:cs typeface="Calibri" panose="020F0502020204030204" pitchFamily="34" charset="0"/>
              </a:rPr>
              <a:t>Radon spectrum; 400 nm - 700 nm</a:t>
            </a:r>
          </a:p>
          <a:p>
            <a:r>
              <a:rPr lang="nn-NO" sz="1200" dirty="0">
                <a:solidFill>
                  <a:srgbClr val="202122"/>
                </a:solidFill>
                <a:latin typeface="Calibri" panose="020F0502020204030204" pitchFamily="34" charset="0"/>
                <a:cs typeface="Calibri" panose="020F0502020204030204" pitchFamily="34" charset="0"/>
              </a:rPr>
              <a:t>Creative Commons CC0 1.0</a:t>
            </a:r>
            <a:endParaRPr lang="en-GB" sz="12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F45F0D72-0C53-4D15-A34D-EFBDA7FB14B1}"/>
              </a:ext>
            </a:extLst>
          </p:cNvPr>
          <p:cNvPicPr>
            <a:picLocks noChangeAspect="1"/>
          </p:cNvPicPr>
          <p:nvPr/>
        </p:nvPicPr>
        <p:blipFill>
          <a:blip r:embed="rId3"/>
          <a:stretch>
            <a:fillRect/>
          </a:stretch>
        </p:blipFill>
        <p:spPr>
          <a:xfrm>
            <a:off x="5156200" y="419595"/>
            <a:ext cx="2054530" cy="1450974"/>
          </a:xfrm>
          <a:prstGeom prst="rect">
            <a:avLst/>
          </a:prstGeom>
        </p:spPr>
      </p:pic>
    </p:spTree>
    <p:extLst>
      <p:ext uri="{BB962C8B-B14F-4D97-AF65-F5344CB8AC3E}">
        <p14:creationId xmlns:p14="http://schemas.microsoft.com/office/powerpoint/2010/main" val="122221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34939"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575D27F4-392E-43E5-BA46-86888F8504B4}"/>
              </a:ext>
            </a:extLst>
          </p:cNvPr>
          <p:cNvSpPr>
            <a:spLocks noGrp="1" noChangeArrowheads="1"/>
          </p:cNvSpPr>
          <p:nvPr>
            <p:ph type="title"/>
          </p:nvPr>
        </p:nvSpPr>
        <p:spPr>
          <a:xfrm>
            <a:off x="7801156" y="640263"/>
            <a:ext cx="3665723" cy="1344975"/>
          </a:xfrm>
        </p:spPr>
        <p:txBody>
          <a:bodyPr>
            <a:noAutofit/>
          </a:bodyPr>
          <a:lstStyle/>
          <a:p>
            <a:pPr algn="ctr"/>
            <a:r>
              <a:rPr lang="en-GB" altLang="en-US" sz="4000" dirty="0">
                <a:latin typeface="+mn-lt"/>
              </a:rPr>
              <a:t>Radon decay products (RPDs): characteristics</a:t>
            </a:r>
          </a:p>
        </p:txBody>
      </p:sp>
      <p:pic>
        <p:nvPicPr>
          <p:cNvPr id="3" name="Picture 2">
            <a:extLst>
              <a:ext uri="{FF2B5EF4-FFF2-40B4-BE49-F238E27FC236}">
                <a16:creationId xmlns:a16="http://schemas.microsoft.com/office/drawing/2014/main" id="{49148C28-317C-4D57-B163-2BD708E9D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608" y="1144987"/>
            <a:ext cx="6486990" cy="4438467"/>
          </a:xfrm>
          <a:prstGeom prst="rect">
            <a:avLst/>
          </a:prstGeom>
        </p:spPr>
      </p:pic>
      <p:sp>
        <p:nvSpPr>
          <p:cNvPr id="10243" name="Rectangle 3">
            <a:extLst>
              <a:ext uri="{FF2B5EF4-FFF2-40B4-BE49-F238E27FC236}">
                <a16:creationId xmlns:a16="http://schemas.microsoft.com/office/drawing/2014/main" id="{0C2AFDE1-98E6-4123-BA17-4A2956914936}"/>
              </a:ext>
            </a:extLst>
          </p:cNvPr>
          <p:cNvSpPr>
            <a:spLocks noGrp="1" noChangeArrowheads="1"/>
          </p:cNvSpPr>
          <p:nvPr>
            <p:ph type="body" idx="1"/>
          </p:nvPr>
        </p:nvSpPr>
        <p:spPr>
          <a:xfrm>
            <a:off x="7791055" y="2321910"/>
            <a:ext cx="3992778" cy="3134049"/>
          </a:xfrm>
        </p:spPr>
        <p:txBody>
          <a:bodyPr>
            <a:noAutofit/>
          </a:bodyPr>
          <a:lstStyle/>
          <a:p>
            <a:r>
              <a:rPr lang="en-GB" altLang="en-US" sz="2200" dirty="0"/>
              <a:t>Source of cell damage in lungs</a:t>
            </a:r>
          </a:p>
          <a:p>
            <a:r>
              <a:rPr lang="en-GB" altLang="en-US" sz="2200" dirty="0"/>
              <a:t>Short-lived products most significant</a:t>
            </a:r>
          </a:p>
          <a:p>
            <a:r>
              <a:rPr lang="en-GB" altLang="en-US" sz="2200" dirty="0"/>
              <a:t>Have static charges</a:t>
            </a:r>
          </a:p>
          <a:p>
            <a:r>
              <a:rPr lang="en-GB" altLang="en-US" sz="2200" dirty="0"/>
              <a:t>Chemically reactive</a:t>
            </a:r>
          </a:p>
          <a:p>
            <a:r>
              <a:rPr lang="en-GB" altLang="en-US" sz="2200" dirty="0"/>
              <a:t>Solid particles</a:t>
            </a:r>
          </a:p>
          <a:p>
            <a:r>
              <a:rPr lang="en-GB" altLang="en-US" sz="2200" dirty="0"/>
              <a:t>Heavy metals</a:t>
            </a:r>
          </a:p>
        </p:txBody>
      </p:sp>
      <p:sp>
        <p:nvSpPr>
          <p:cNvPr id="4" name="TextBox 3">
            <a:extLst>
              <a:ext uri="{FF2B5EF4-FFF2-40B4-BE49-F238E27FC236}">
                <a16:creationId xmlns:a16="http://schemas.microsoft.com/office/drawing/2014/main" id="{6ED0D8B0-2370-4AC0-BDFD-4C327E59AF57}"/>
              </a:ext>
            </a:extLst>
          </p:cNvPr>
          <p:cNvSpPr txBox="1"/>
          <p:nvPr/>
        </p:nvSpPr>
        <p:spPr>
          <a:xfrm>
            <a:off x="810371" y="5646336"/>
            <a:ext cx="2309287" cy="461665"/>
          </a:xfrm>
          <a:prstGeom prst="rect">
            <a:avLst/>
          </a:prstGeom>
          <a:noFill/>
        </p:spPr>
        <p:txBody>
          <a:bodyPr wrap="none" rtlCol="0">
            <a:spAutoFit/>
          </a:bodyPr>
          <a:lstStyle/>
          <a:p>
            <a:r>
              <a:rPr lang="en-GB" sz="1200" dirty="0"/>
              <a:t>Alpha decay</a:t>
            </a:r>
          </a:p>
          <a:p>
            <a:r>
              <a:rPr lang="en-GB" sz="1200" dirty="0"/>
              <a:t>Credit: </a:t>
            </a:r>
            <a:r>
              <a:rPr lang="en-GB" sz="1200" dirty="0" err="1"/>
              <a:t>Inductiveload</a:t>
            </a:r>
            <a:r>
              <a:rPr lang="en-GB" sz="1200" dirty="0"/>
              <a:t> CC BY-SA 3.0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BFAE11-F92A-497C-AF51-3044C837450B}"/>
              </a:ext>
            </a:extLst>
          </p:cNvPr>
          <p:cNvSpPr txBox="1"/>
          <p:nvPr/>
        </p:nvSpPr>
        <p:spPr>
          <a:xfrm>
            <a:off x="1733385" y="286245"/>
            <a:ext cx="7793800" cy="707886"/>
          </a:xfrm>
          <a:prstGeom prst="rect">
            <a:avLst/>
          </a:prstGeom>
          <a:noFill/>
        </p:spPr>
        <p:txBody>
          <a:bodyPr wrap="none" rtlCol="0">
            <a:spAutoFit/>
          </a:bodyPr>
          <a:lstStyle/>
          <a:p>
            <a:r>
              <a:rPr lang="en-GB" altLang="en-US" sz="4000" dirty="0"/>
              <a:t>Radon is a known human carcinogen</a:t>
            </a:r>
            <a:endParaRPr lang="en-GB" sz="4000" dirty="0"/>
          </a:p>
        </p:txBody>
      </p:sp>
      <p:sp>
        <p:nvSpPr>
          <p:cNvPr id="6" name="TextBox 5">
            <a:extLst>
              <a:ext uri="{FF2B5EF4-FFF2-40B4-BE49-F238E27FC236}">
                <a16:creationId xmlns:a16="http://schemas.microsoft.com/office/drawing/2014/main" id="{42AB029C-6C7C-4B86-9CAC-EC5D6E9710C4}"/>
              </a:ext>
            </a:extLst>
          </p:cNvPr>
          <p:cNvSpPr txBox="1"/>
          <p:nvPr/>
        </p:nvSpPr>
        <p:spPr>
          <a:xfrm>
            <a:off x="1200647" y="1016413"/>
            <a:ext cx="9619090" cy="1938992"/>
          </a:xfrm>
          <a:prstGeom prst="rect">
            <a:avLst/>
          </a:prstGeom>
          <a:noFill/>
        </p:spPr>
        <p:txBody>
          <a:bodyPr wrap="square">
            <a:spAutoFit/>
          </a:bodyPr>
          <a:lstStyle/>
          <a:p>
            <a:pPr marL="342900" indent="-342900">
              <a:buFont typeface="Arial" panose="020B0604020202020204" pitchFamily="34" charset="0"/>
              <a:buChar char="•"/>
            </a:pPr>
            <a:r>
              <a:rPr lang="en-GB" altLang="en-US" sz="2400" dirty="0"/>
              <a:t>Alpha particles from the radon decay products can damage lung tissue</a:t>
            </a:r>
          </a:p>
          <a:p>
            <a:pPr marL="342900" indent="-342900">
              <a:buFont typeface="Arial" panose="020B0604020202020204" pitchFamily="34" charset="0"/>
              <a:buChar char="•"/>
            </a:pPr>
            <a:endParaRPr lang="en-GB" altLang="en-US" sz="2400" dirty="0"/>
          </a:p>
          <a:p>
            <a:pPr marL="342900" indent="-342900">
              <a:buFont typeface="Arial" panose="020B0604020202020204" pitchFamily="34" charset="0"/>
              <a:buChar char="•"/>
            </a:pPr>
            <a:r>
              <a:rPr lang="en-GB" altLang="en-US" sz="2400" dirty="0"/>
              <a:t>Lung cancer is the main health effect. Globally radon is the second commonest cause of lung cancer in smokers and the primary cause of lung cancer in non-smokers.</a:t>
            </a:r>
          </a:p>
        </p:txBody>
      </p:sp>
      <p:sp>
        <p:nvSpPr>
          <p:cNvPr id="7" name="TextBox 6">
            <a:extLst>
              <a:ext uri="{FF2B5EF4-FFF2-40B4-BE49-F238E27FC236}">
                <a16:creationId xmlns:a16="http://schemas.microsoft.com/office/drawing/2014/main" id="{787AA241-285F-441D-BFE5-0C5F65857BBC}"/>
              </a:ext>
            </a:extLst>
          </p:cNvPr>
          <p:cNvSpPr txBox="1"/>
          <p:nvPr/>
        </p:nvSpPr>
        <p:spPr>
          <a:xfrm>
            <a:off x="1523655" y="2977687"/>
            <a:ext cx="9144689" cy="3170099"/>
          </a:xfrm>
          <a:prstGeom prst="rect">
            <a:avLst/>
          </a:prstGeom>
          <a:solidFill>
            <a:srgbClr val="D0FCFB"/>
          </a:solidFill>
          <a:ln w="19050">
            <a:solidFill>
              <a:srgbClr val="66FFFF"/>
            </a:solidFill>
          </a:ln>
        </p:spPr>
        <p:txBody>
          <a:bodyPr wrap="square" rtlCol="0">
            <a:spAutoFit/>
          </a:bodyPr>
          <a:lstStyle/>
          <a:p>
            <a:r>
              <a:rPr lang="en-GB" altLang="en-US" sz="2000" dirty="0"/>
              <a:t>Historical background:</a:t>
            </a:r>
          </a:p>
          <a:p>
            <a:r>
              <a:rPr lang="en-GB" altLang="en-US" sz="2000" dirty="0"/>
              <a:t>An “unknown” lung disease in the 1400s</a:t>
            </a:r>
          </a:p>
          <a:p>
            <a:endParaRPr lang="en-GB" altLang="en-US" sz="2000" dirty="0"/>
          </a:p>
          <a:p>
            <a:r>
              <a:rPr lang="en-GB" altLang="en-US" sz="2000" dirty="0"/>
              <a:t>Identified in 1879 in autopsies of European miners as lung cancer lymphosarcoma</a:t>
            </a:r>
          </a:p>
          <a:p>
            <a:endParaRPr lang="en-GB" altLang="en-US" sz="2000" dirty="0"/>
          </a:p>
          <a:p>
            <a:r>
              <a:rPr lang="en-GB" altLang="en-US" sz="2000" dirty="0"/>
              <a:t>Excess lung cancer deaths observed in uranium miners in US, Czechoslovakia, </a:t>
            </a:r>
          </a:p>
          <a:p>
            <a:r>
              <a:rPr lang="en-GB" altLang="en-US" sz="2000" dirty="0"/>
              <a:t>France and Canada</a:t>
            </a:r>
          </a:p>
          <a:p>
            <a:endParaRPr lang="en-GB" altLang="en-US" sz="2000" dirty="0"/>
          </a:p>
          <a:p>
            <a:r>
              <a:rPr lang="en-GB" altLang="en-US" sz="2000" dirty="0"/>
              <a:t>Excess lung cancer deaths in other underground miners in Newfoundland, Sweden, </a:t>
            </a:r>
          </a:p>
          <a:p>
            <a:r>
              <a:rPr lang="en-GB" altLang="en-US" sz="2000" dirty="0"/>
              <a:t>Britain, France, China and US</a:t>
            </a:r>
          </a:p>
        </p:txBody>
      </p:sp>
    </p:spTree>
    <p:extLst>
      <p:ext uri="{BB962C8B-B14F-4D97-AF65-F5344CB8AC3E}">
        <p14:creationId xmlns:p14="http://schemas.microsoft.com/office/powerpoint/2010/main" val="3770779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467D47-763F-4E33-9F0D-B96A9709DE35}"/>
              </a:ext>
            </a:extLst>
          </p:cNvPr>
          <p:cNvSpPr txBox="1"/>
          <p:nvPr/>
        </p:nvSpPr>
        <p:spPr>
          <a:xfrm>
            <a:off x="582434" y="306355"/>
            <a:ext cx="9873532" cy="707886"/>
          </a:xfrm>
          <a:prstGeom prst="rect">
            <a:avLst/>
          </a:prstGeom>
          <a:noFill/>
        </p:spPr>
        <p:txBody>
          <a:bodyPr wrap="square">
            <a:spAutoFit/>
          </a:bodyPr>
          <a:lstStyle/>
          <a:p>
            <a:r>
              <a:rPr lang="en-GB" altLang="en-US" sz="4000" dirty="0"/>
              <a:t>How lungs are affected by radon</a:t>
            </a:r>
            <a:endParaRPr lang="en-GB" sz="4000" dirty="0"/>
          </a:p>
        </p:txBody>
      </p:sp>
      <p:sp>
        <p:nvSpPr>
          <p:cNvPr id="5" name="TextBox 4">
            <a:extLst>
              <a:ext uri="{FF2B5EF4-FFF2-40B4-BE49-F238E27FC236}">
                <a16:creationId xmlns:a16="http://schemas.microsoft.com/office/drawing/2014/main" id="{AE79DBF3-D943-4731-917A-20F15AF8747A}"/>
              </a:ext>
            </a:extLst>
          </p:cNvPr>
          <p:cNvSpPr txBox="1"/>
          <p:nvPr/>
        </p:nvSpPr>
        <p:spPr>
          <a:xfrm>
            <a:off x="582434" y="1374180"/>
            <a:ext cx="4845191" cy="4524315"/>
          </a:xfrm>
          <a:prstGeom prst="rect">
            <a:avLst/>
          </a:prstGeom>
          <a:noFill/>
        </p:spPr>
        <p:txBody>
          <a:bodyPr wrap="square">
            <a:spAutoFit/>
          </a:bodyPr>
          <a:lstStyle/>
          <a:p>
            <a:pPr marL="342900" indent="-342900">
              <a:buFont typeface="Arial" panose="020B0604020202020204" pitchFamily="34" charset="0"/>
              <a:buChar char="•"/>
            </a:pPr>
            <a:r>
              <a:rPr lang="en-GB" altLang="en-US" sz="2400" dirty="0"/>
              <a:t>Radon (RDPs) breathed in</a:t>
            </a:r>
          </a:p>
          <a:p>
            <a:endParaRPr lang="en-GB" altLang="en-US" sz="2400" dirty="0"/>
          </a:p>
          <a:p>
            <a:pPr marL="342900" indent="-342900">
              <a:buFont typeface="Arial" panose="020B0604020202020204" pitchFamily="34" charset="0"/>
              <a:buChar char="•"/>
            </a:pPr>
            <a:r>
              <a:rPr lang="en-GB" altLang="en-US" sz="2400" dirty="0"/>
              <a:t>Radon exhaled</a:t>
            </a:r>
          </a:p>
          <a:p>
            <a:pPr marL="342900" indent="-342900">
              <a:buFont typeface="Arial" panose="020B0604020202020204" pitchFamily="34" charset="0"/>
              <a:buChar char="•"/>
            </a:pPr>
            <a:endParaRPr lang="en-GB" altLang="en-US" sz="2400" dirty="0"/>
          </a:p>
          <a:p>
            <a:pPr marL="342900" indent="-342900">
              <a:buFont typeface="Arial" panose="020B0604020202020204" pitchFamily="34" charset="0"/>
              <a:buChar char="•"/>
            </a:pPr>
            <a:r>
              <a:rPr lang="en-GB" altLang="en-US" sz="2400" dirty="0"/>
              <a:t>RDPs remain stuck to lung tissue</a:t>
            </a:r>
          </a:p>
          <a:p>
            <a:endParaRPr lang="en-GB" altLang="en-US" sz="2400" dirty="0"/>
          </a:p>
          <a:p>
            <a:pPr marL="342900" indent="-342900">
              <a:buFont typeface="Arial" panose="020B0604020202020204" pitchFamily="34" charset="0"/>
              <a:buChar char="•"/>
            </a:pPr>
            <a:r>
              <a:rPr lang="en-GB" altLang="en-US" sz="2400" dirty="0"/>
              <a:t>Po-218 and Po-214 emit alpha particles</a:t>
            </a:r>
          </a:p>
          <a:p>
            <a:endParaRPr lang="en-GB" altLang="en-US" sz="2400" dirty="0"/>
          </a:p>
          <a:p>
            <a:pPr marL="342900" indent="-342900">
              <a:buFont typeface="Arial" panose="020B0604020202020204" pitchFamily="34" charset="0"/>
              <a:buChar char="•"/>
            </a:pPr>
            <a:r>
              <a:rPr lang="en-GB" altLang="en-US" sz="2400" dirty="0"/>
              <a:t>Alpha particles strike lung cells causing physical and/or chemical damage to DNA</a:t>
            </a:r>
          </a:p>
        </p:txBody>
      </p:sp>
      <p:pic>
        <p:nvPicPr>
          <p:cNvPr id="6" name="Picture 5">
            <a:extLst>
              <a:ext uri="{FF2B5EF4-FFF2-40B4-BE49-F238E27FC236}">
                <a16:creationId xmlns:a16="http://schemas.microsoft.com/office/drawing/2014/main" id="{7FC241CA-C994-41FA-BD21-846DEC403200}"/>
              </a:ext>
            </a:extLst>
          </p:cNvPr>
          <p:cNvPicPr>
            <a:picLocks noChangeAspect="1"/>
          </p:cNvPicPr>
          <p:nvPr/>
        </p:nvPicPr>
        <p:blipFill>
          <a:blip r:embed="rId2"/>
          <a:stretch>
            <a:fillRect/>
          </a:stretch>
        </p:blipFill>
        <p:spPr>
          <a:xfrm>
            <a:off x="5665451" y="1171212"/>
            <a:ext cx="5944115" cy="5121084"/>
          </a:xfrm>
          <a:prstGeom prst="rect">
            <a:avLst/>
          </a:prstGeom>
        </p:spPr>
      </p:pic>
    </p:spTree>
    <p:extLst>
      <p:ext uri="{BB962C8B-B14F-4D97-AF65-F5344CB8AC3E}">
        <p14:creationId xmlns:p14="http://schemas.microsoft.com/office/powerpoint/2010/main" val="426862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22810"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B3BFCB-C435-4F39-A783-8651B288C9E3}"/>
              </a:ext>
            </a:extLst>
          </p:cNvPr>
          <p:cNvSpPr txBox="1"/>
          <p:nvPr/>
        </p:nvSpPr>
        <p:spPr>
          <a:xfrm>
            <a:off x="7742831" y="681037"/>
            <a:ext cx="3913781" cy="178881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dirty="0">
                <a:ea typeface="+mj-ea"/>
                <a:cs typeface="+mj-cs"/>
              </a:rPr>
              <a:t>Excess lung cancer risk: s</a:t>
            </a:r>
            <a:r>
              <a:rPr lang="en-US" altLang="en-US" sz="4000" dirty="0">
                <a:ea typeface="+mj-ea"/>
                <a:cs typeface="+mj-cs"/>
              </a:rPr>
              <a:t>tudies on miners</a:t>
            </a:r>
          </a:p>
        </p:txBody>
      </p:sp>
      <p:sp>
        <p:nvSpPr>
          <p:cNvPr id="6" name="TextBox 5">
            <a:extLst>
              <a:ext uri="{FF2B5EF4-FFF2-40B4-BE49-F238E27FC236}">
                <a16:creationId xmlns:a16="http://schemas.microsoft.com/office/drawing/2014/main" id="{95B05778-0F6D-4532-8C7C-7949B73BFA98}"/>
              </a:ext>
            </a:extLst>
          </p:cNvPr>
          <p:cNvSpPr txBox="1"/>
          <p:nvPr/>
        </p:nvSpPr>
        <p:spPr>
          <a:xfrm>
            <a:off x="7742831" y="2630161"/>
            <a:ext cx="3738780" cy="3546801"/>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a:t>Linear</a:t>
            </a:r>
          </a:p>
          <a:p>
            <a:pPr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r>
              <a:rPr lang="en-US" sz="2000"/>
              <a:t>No threshold</a:t>
            </a:r>
          </a:p>
          <a:p>
            <a:pPr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r>
              <a:rPr lang="en-US" sz="2000"/>
              <a:t>Indicates no safe level</a:t>
            </a:r>
          </a:p>
          <a:p>
            <a:pPr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r>
              <a:rPr lang="en-US" sz="2000"/>
              <a:t>Many homes can provide similar cumulative exposures</a:t>
            </a:r>
          </a:p>
          <a:p>
            <a:pPr indent="-228600">
              <a:lnSpc>
                <a:spcPct val="90000"/>
              </a:lnSpc>
              <a:spcAft>
                <a:spcPts val="600"/>
              </a:spcAft>
              <a:buFont typeface="Arial" panose="020B0604020202020204" pitchFamily="34" charset="0"/>
              <a:buChar char="•"/>
            </a:pPr>
            <a:endParaRPr lang="en-US" sz="2000"/>
          </a:p>
        </p:txBody>
      </p:sp>
      <p:pic>
        <p:nvPicPr>
          <p:cNvPr id="5" name="Picture 4" descr="Chart, scatter chart&#10;&#10;Description automatically generated">
            <a:extLst>
              <a:ext uri="{FF2B5EF4-FFF2-40B4-BE49-F238E27FC236}">
                <a16:creationId xmlns:a16="http://schemas.microsoft.com/office/drawing/2014/main" id="{349CC04D-DADA-4B96-8BBB-48BE06E7476B}"/>
              </a:ext>
            </a:extLst>
          </p:cNvPr>
          <p:cNvPicPr>
            <a:picLocks noChangeAspect="1"/>
          </p:cNvPicPr>
          <p:nvPr/>
        </p:nvPicPr>
        <p:blipFill rotWithShape="1">
          <a:blip r:embed="rId2">
            <a:extLst>
              <a:ext uri="{28A0092B-C50C-407E-A947-70E740481C1C}">
                <a14:useLocalDpi xmlns:a14="http://schemas.microsoft.com/office/drawing/2010/main" val="0"/>
              </a:ext>
            </a:extLst>
          </a:blip>
          <a:srcRect r="15" b="2"/>
          <a:stretch/>
        </p:blipFill>
        <p:spPr>
          <a:xfrm>
            <a:off x="479278" y="484633"/>
            <a:ext cx="6542215" cy="5888736"/>
          </a:xfrm>
          <a:prstGeom prst="rect">
            <a:avLst/>
          </a:prstGeom>
        </p:spPr>
      </p:pic>
    </p:spTree>
    <p:extLst>
      <p:ext uri="{BB962C8B-B14F-4D97-AF65-F5344CB8AC3E}">
        <p14:creationId xmlns:p14="http://schemas.microsoft.com/office/powerpoint/2010/main" val="343919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82E90E-221B-4E87-9E35-141012922E39}"/>
              </a:ext>
            </a:extLst>
          </p:cNvPr>
          <p:cNvSpPr txBox="1"/>
          <p:nvPr/>
        </p:nvSpPr>
        <p:spPr>
          <a:xfrm>
            <a:off x="2701429" y="2141461"/>
            <a:ext cx="6442633" cy="1446550"/>
          </a:xfrm>
          <a:prstGeom prst="rect">
            <a:avLst/>
          </a:prstGeom>
          <a:noFill/>
        </p:spPr>
        <p:txBody>
          <a:bodyPr wrap="square" rtlCol="0">
            <a:spAutoFit/>
          </a:bodyPr>
          <a:lstStyle/>
          <a:p>
            <a:pPr marL="742950" indent="-742950">
              <a:buAutoNum type="arabicPeriod"/>
            </a:pPr>
            <a:r>
              <a:rPr lang="en-US" sz="4400" dirty="0"/>
              <a:t>Basic Characteristics of Radioactivity and Radon</a:t>
            </a:r>
            <a:endParaRPr lang="en-GB" sz="4400" dirty="0"/>
          </a:p>
        </p:txBody>
      </p:sp>
      <p:pic>
        <p:nvPicPr>
          <p:cNvPr id="8" name="Picture 7" descr="Background pattern&#10;&#10;Description automatically generated">
            <a:extLst>
              <a:ext uri="{FF2B5EF4-FFF2-40B4-BE49-F238E27FC236}">
                <a16:creationId xmlns:a16="http://schemas.microsoft.com/office/drawing/2014/main" id="{BCD66F1C-C870-4EBE-BEF9-7FF6FC013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094" y="3688447"/>
            <a:ext cx="8145305" cy="1403954"/>
          </a:xfrm>
          <a:prstGeom prst="rect">
            <a:avLst/>
          </a:prstGeom>
        </p:spPr>
      </p:pic>
      <p:sp>
        <p:nvSpPr>
          <p:cNvPr id="12" name="TextBox 11">
            <a:extLst>
              <a:ext uri="{FF2B5EF4-FFF2-40B4-BE49-F238E27FC236}">
                <a16:creationId xmlns:a16="http://schemas.microsoft.com/office/drawing/2014/main" id="{04DD8FA7-53AD-4B16-AA4B-4E4D47E9A363}"/>
              </a:ext>
            </a:extLst>
          </p:cNvPr>
          <p:cNvSpPr txBox="1"/>
          <p:nvPr/>
        </p:nvSpPr>
        <p:spPr>
          <a:xfrm>
            <a:off x="1850094" y="5293274"/>
            <a:ext cx="6094674" cy="461665"/>
          </a:xfrm>
          <a:prstGeom prst="rect">
            <a:avLst/>
          </a:prstGeom>
          <a:noFill/>
        </p:spPr>
        <p:txBody>
          <a:bodyPr wrap="square">
            <a:spAutoFit/>
          </a:bodyPr>
          <a:lstStyle/>
          <a:p>
            <a:r>
              <a:rPr lang="nn-NO" sz="1200" i="0" dirty="0">
                <a:solidFill>
                  <a:srgbClr val="202122"/>
                </a:solidFill>
                <a:effectLst/>
                <a:latin typeface="Calibri" panose="020F0502020204030204" pitchFamily="34" charset="0"/>
                <a:cs typeface="Calibri" panose="020F0502020204030204" pitchFamily="34" charset="0"/>
              </a:rPr>
              <a:t>Radon spectrum; 400 nm - 700 nm</a:t>
            </a:r>
          </a:p>
          <a:p>
            <a:r>
              <a:rPr lang="nn-NO" sz="1200" dirty="0">
                <a:solidFill>
                  <a:srgbClr val="202122"/>
                </a:solidFill>
                <a:latin typeface="Calibri" panose="020F0502020204030204" pitchFamily="34" charset="0"/>
                <a:cs typeface="Calibri" panose="020F0502020204030204" pitchFamily="34" charset="0"/>
              </a:rPr>
              <a:t>Creative Commons CC0 1.0</a:t>
            </a:r>
            <a:endParaRPr lang="en-GB" sz="12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F45F0D72-0C53-4D15-A34D-EFBDA7FB14B1}"/>
              </a:ext>
            </a:extLst>
          </p:cNvPr>
          <p:cNvPicPr>
            <a:picLocks noChangeAspect="1"/>
          </p:cNvPicPr>
          <p:nvPr/>
        </p:nvPicPr>
        <p:blipFill>
          <a:blip r:embed="rId3"/>
          <a:stretch>
            <a:fillRect/>
          </a:stretch>
        </p:blipFill>
        <p:spPr>
          <a:xfrm>
            <a:off x="5405230" y="681357"/>
            <a:ext cx="2054530" cy="1450974"/>
          </a:xfrm>
          <a:prstGeom prst="rect">
            <a:avLst/>
          </a:prstGeom>
        </p:spPr>
      </p:pic>
    </p:spTree>
    <p:extLst>
      <p:ext uri="{BB962C8B-B14F-4D97-AF65-F5344CB8AC3E}">
        <p14:creationId xmlns:p14="http://schemas.microsoft.com/office/powerpoint/2010/main" val="419935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B3BFCB-C435-4F39-A783-8651B288C9E3}"/>
              </a:ext>
            </a:extLst>
          </p:cNvPr>
          <p:cNvSpPr txBox="1"/>
          <p:nvPr/>
        </p:nvSpPr>
        <p:spPr>
          <a:xfrm>
            <a:off x="722581" y="1225850"/>
            <a:ext cx="3707532" cy="162232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altLang="en-US" sz="4000" dirty="0">
                <a:ea typeface="+mj-ea"/>
                <a:cs typeface="+mj-cs"/>
              </a:rPr>
              <a:t>Sources of radiation to the UK population</a:t>
            </a:r>
            <a:endParaRPr lang="en-US" altLang="en-US" sz="4000" kern="1200" dirty="0">
              <a:solidFill>
                <a:schemeClr val="tx1"/>
              </a:solidFill>
              <a:ea typeface="+mj-ea"/>
              <a:cs typeface="+mj-cs"/>
            </a:endParaRPr>
          </a:p>
        </p:txBody>
      </p:sp>
      <p:sp>
        <p:nvSpPr>
          <p:cNvPr id="4" name="TextBox 3">
            <a:extLst>
              <a:ext uri="{FF2B5EF4-FFF2-40B4-BE49-F238E27FC236}">
                <a16:creationId xmlns:a16="http://schemas.microsoft.com/office/drawing/2014/main" id="{FC35A631-F830-4147-831B-1659D7AE12E1}"/>
              </a:ext>
            </a:extLst>
          </p:cNvPr>
          <p:cNvSpPr txBox="1"/>
          <p:nvPr/>
        </p:nvSpPr>
        <p:spPr>
          <a:xfrm>
            <a:off x="447310" y="3342989"/>
            <a:ext cx="3707532" cy="751934"/>
          </a:xfrm>
          <a:prstGeom prst="rect">
            <a:avLst/>
          </a:prstGeom>
        </p:spPr>
        <p:txBody>
          <a:bodyPr vert="horz" lIns="91440" tIns="45720" rIns="91440" bIns="45720" rtlCol="0">
            <a:normAutofit fontScale="25000" lnSpcReduction="20000"/>
          </a:bodyPr>
          <a:lstStyle/>
          <a:p>
            <a:pPr marL="342900" indent="-342900">
              <a:lnSpc>
                <a:spcPct val="90000"/>
              </a:lnSpc>
              <a:spcAft>
                <a:spcPts val="600"/>
              </a:spcAft>
              <a:buFont typeface="Arial" panose="020B0604020202020204" pitchFamily="34" charset="0"/>
              <a:buChar char="•"/>
            </a:pPr>
            <a:r>
              <a:rPr lang="en-US" altLang="en-US" sz="8800" dirty="0"/>
              <a:t>Radon is by far the greatest single source.</a:t>
            </a:r>
          </a:p>
          <a:p>
            <a:pPr>
              <a:lnSpc>
                <a:spcPct val="90000"/>
              </a:lnSpc>
              <a:spcAft>
                <a:spcPts val="600"/>
              </a:spcAft>
            </a:pPr>
            <a:endParaRPr lang="en-US" altLang="en-US" sz="8800" dirty="0"/>
          </a:p>
          <a:p>
            <a:pPr marL="342900" indent="-342900">
              <a:lnSpc>
                <a:spcPct val="90000"/>
              </a:lnSpc>
              <a:spcAft>
                <a:spcPts val="600"/>
              </a:spcAft>
              <a:buFont typeface="Arial" panose="020B0604020202020204" pitchFamily="34" charset="0"/>
              <a:buChar char="•"/>
            </a:pPr>
            <a:r>
              <a:rPr lang="en-US" altLang="en-US" sz="8800" dirty="0"/>
              <a:t>The UK Action level </a:t>
            </a:r>
            <a:r>
              <a:rPr lang="en-US" sz="8800" dirty="0"/>
              <a:t>(AL) is 200 </a:t>
            </a:r>
            <a:r>
              <a:rPr lang="en-US" sz="8800" dirty="0" err="1"/>
              <a:t>Bq</a:t>
            </a:r>
            <a:r>
              <a:rPr lang="en-US" sz="8800" dirty="0"/>
              <a:t> m</a:t>
            </a:r>
            <a:r>
              <a:rPr lang="en-US" sz="8800" baseline="30000" dirty="0"/>
              <a:t>-3. </a:t>
            </a:r>
            <a:r>
              <a:rPr lang="en-US" sz="8800" dirty="0"/>
              <a:t> A lifetime at this level would cause lung cancer in 1 in 30 people.</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hart, pie chart&#10;&#10;Description automatically generated">
            <a:extLst>
              <a:ext uri="{FF2B5EF4-FFF2-40B4-BE49-F238E27FC236}">
                <a16:creationId xmlns:a16="http://schemas.microsoft.com/office/drawing/2014/main" id="{AA49961F-8CB1-4AF5-8F47-638D9818B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854113"/>
            <a:ext cx="6019331" cy="5146528"/>
          </a:xfrm>
          <a:prstGeom prst="rect">
            <a:avLst/>
          </a:prstGeom>
          <a:effectLst/>
        </p:spPr>
      </p:pic>
    </p:spTree>
    <p:extLst>
      <p:ext uri="{BB962C8B-B14F-4D97-AF65-F5344CB8AC3E}">
        <p14:creationId xmlns:p14="http://schemas.microsoft.com/office/powerpoint/2010/main" val="3122560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CD66F1C-C870-4EBE-BEF9-7FF6FC013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008" y="3562892"/>
            <a:ext cx="8145305" cy="1403954"/>
          </a:xfrm>
          <a:prstGeom prst="rect">
            <a:avLst/>
          </a:prstGeom>
        </p:spPr>
      </p:pic>
      <p:sp>
        <p:nvSpPr>
          <p:cNvPr id="12" name="TextBox 11">
            <a:extLst>
              <a:ext uri="{FF2B5EF4-FFF2-40B4-BE49-F238E27FC236}">
                <a16:creationId xmlns:a16="http://schemas.microsoft.com/office/drawing/2014/main" id="{04DD8FA7-53AD-4B16-AA4B-4E4D47E9A363}"/>
              </a:ext>
            </a:extLst>
          </p:cNvPr>
          <p:cNvSpPr txBox="1"/>
          <p:nvPr/>
        </p:nvSpPr>
        <p:spPr>
          <a:xfrm>
            <a:off x="2067808" y="5003796"/>
            <a:ext cx="6094674" cy="461665"/>
          </a:xfrm>
          <a:prstGeom prst="rect">
            <a:avLst/>
          </a:prstGeom>
          <a:noFill/>
        </p:spPr>
        <p:txBody>
          <a:bodyPr wrap="square">
            <a:spAutoFit/>
          </a:bodyPr>
          <a:lstStyle/>
          <a:p>
            <a:r>
              <a:rPr lang="nn-NO" sz="1200" i="0" dirty="0">
                <a:solidFill>
                  <a:srgbClr val="202122"/>
                </a:solidFill>
                <a:effectLst/>
                <a:latin typeface="Calibri" panose="020F0502020204030204" pitchFamily="34" charset="0"/>
                <a:cs typeface="Calibri" panose="020F0502020204030204" pitchFamily="34" charset="0"/>
              </a:rPr>
              <a:t>Radon spectrum; 400 nm - 700 nm</a:t>
            </a:r>
          </a:p>
          <a:p>
            <a:r>
              <a:rPr lang="nn-NO" sz="1200" dirty="0">
                <a:solidFill>
                  <a:srgbClr val="202122"/>
                </a:solidFill>
                <a:latin typeface="Calibri" panose="020F0502020204030204" pitchFamily="34" charset="0"/>
                <a:cs typeface="Calibri" panose="020F0502020204030204" pitchFamily="34" charset="0"/>
              </a:rPr>
              <a:t>Creative Commons CC0 1.0</a:t>
            </a:r>
            <a:endParaRPr lang="en-GB" sz="12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F45F0D72-0C53-4D15-A34D-EFBDA7FB14B1}"/>
              </a:ext>
            </a:extLst>
          </p:cNvPr>
          <p:cNvPicPr>
            <a:picLocks noChangeAspect="1"/>
          </p:cNvPicPr>
          <p:nvPr/>
        </p:nvPicPr>
        <p:blipFill>
          <a:blip r:embed="rId3"/>
          <a:stretch>
            <a:fillRect/>
          </a:stretch>
        </p:blipFill>
        <p:spPr>
          <a:xfrm>
            <a:off x="5405230" y="681357"/>
            <a:ext cx="2054530" cy="1450974"/>
          </a:xfrm>
          <a:prstGeom prst="rect">
            <a:avLst/>
          </a:prstGeom>
        </p:spPr>
      </p:pic>
      <p:sp>
        <p:nvSpPr>
          <p:cNvPr id="6" name="TextBox 5">
            <a:extLst>
              <a:ext uri="{FF2B5EF4-FFF2-40B4-BE49-F238E27FC236}">
                <a16:creationId xmlns:a16="http://schemas.microsoft.com/office/drawing/2014/main" id="{DA623553-1B0D-48F6-8A25-6636B3FA701B}"/>
              </a:ext>
            </a:extLst>
          </p:cNvPr>
          <p:cNvSpPr txBox="1"/>
          <p:nvPr/>
        </p:nvSpPr>
        <p:spPr>
          <a:xfrm>
            <a:off x="2275761" y="2525668"/>
            <a:ext cx="7293970" cy="769441"/>
          </a:xfrm>
          <a:prstGeom prst="rect">
            <a:avLst/>
          </a:prstGeom>
          <a:noFill/>
        </p:spPr>
        <p:txBody>
          <a:bodyPr wrap="square" rtlCol="0">
            <a:spAutoFit/>
          </a:bodyPr>
          <a:lstStyle/>
          <a:p>
            <a:r>
              <a:rPr lang="en-US" sz="4400" dirty="0"/>
              <a:t>3. Radon Entry and </a:t>
            </a:r>
            <a:r>
              <a:rPr lang="en-US" sz="4400" dirty="0" err="1"/>
              <a:t>Behaviour</a:t>
            </a:r>
            <a:endParaRPr lang="en-GB" sz="4400" dirty="0"/>
          </a:p>
        </p:txBody>
      </p:sp>
    </p:spTree>
    <p:extLst>
      <p:ext uri="{BB962C8B-B14F-4D97-AF65-F5344CB8AC3E}">
        <p14:creationId xmlns:p14="http://schemas.microsoft.com/office/powerpoint/2010/main" val="352480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D83F1C4-EA1C-4056-BD6E-9DE7A4D58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817" y="826017"/>
            <a:ext cx="6367790" cy="5450619"/>
          </a:xfrm>
          <a:prstGeom prst="rect">
            <a:avLst/>
          </a:prstGeom>
        </p:spPr>
      </p:pic>
      <p:sp>
        <p:nvSpPr>
          <p:cNvPr id="2" name="TextBox 1">
            <a:extLst>
              <a:ext uri="{FF2B5EF4-FFF2-40B4-BE49-F238E27FC236}">
                <a16:creationId xmlns:a16="http://schemas.microsoft.com/office/drawing/2014/main" id="{32454369-8017-4463-8B14-D2256D154D9C}"/>
              </a:ext>
            </a:extLst>
          </p:cNvPr>
          <p:cNvSpPr txBox="1"/>
          <p:nvPr/>
        </p:nvSpPr>
        <p:spPr>
          <a:xfrm>
            <a:off x="715618" y="441297"/>
            <a:ext cx="3132814" cy="707886"/>
          </a:xfrm>
          <a:prstGeom prst="rect">
            <a:avLst/>
          </a:prstGeom>
          <a:noFill/>
        </p:spPr>
        <p:txBody>
          <a:bodyPr wrap="square" rtlCol="0">
            <a:spAutoFit/>
          </a:bodyPr>
          <a:lstStyle/>
          <a:p>
            <a:r>
              <a:rPr lang="en-US" sz="4000" dirty="0"/>
              <a:t>Radon entry</a:t>
            </a:r>
            <a:endParaRPr lang="en-GB" sz="4000" dirty="0"/>
          </a:p>
        </p:txBody>
      </p:sp>
      <p:sp>
        <p:nvSpPr>
          <p:cNvPr id="4" name="TextBox 3">
            <a:extLst>
              <a:ext uri="{FF2B5EF4-FFF2-40B4-BE49-F238E27FC236}">
                <a16:creationId xmlns:a16="http://schemas.microsoft.com/office/drawing/2014/main" id="{B22164B5-787E-4509-92AC-A752EC5CEE36}"/>
              </a:ext>
            </a:extLst>
          </p:cNvPr>
          <p:cNvSpPr txBox="1"/>
          <p:nvPr/>
        </p:nvSpPr>
        <p:spPr>
          <a:xfrm>
            <a:off x="7331103" y="737482"/>
            <a:ext cx="4603805" cy="2431435"/>
          </a:xfrm>
          <a:prstGeom prst="rect">
            <a:avLst/>
          </a:prstGeom>
          <a:noFill/>
          <a:ln w="28575">
            <a:solidFill>
              <a:srgbClr val="66FFFF"/>
            </a:solidFill>
          </a:ln>
        </p:spPr>
        <p:txBody>
          <a:bodyPr wrap="square" rtlCol="0">
            <a:spAutoFit/>
          </a:bodyPr>
          <a:lstStyle/>
          <a:p>
            <a:pPr>
              <a:spcAft>
                <a:spcPts val="600"/>
              </a:spcAft>
            </a:pPr>
            <a:r>
              <a:rPr lang="en-US" sz="2200" dirty="0"/>
              <a:t>Pathways for radon to enter a building:</a:t>
            </a:r>
          </a:p>
          <a:p>
            <a:pPr marL="285750" indent="-285750">
              <a:spcAft>
                <a:spcPts val="600"/>
              </a:spcAft>
              <a:buFont typeface="Arial" panose="020B0604020202020204" pitchFamily="34" charset="0"/>
              <a:buChar char="•"/>
            </a:pPr>
            <a:r>
              <a:rPr lang="en-GB" sz="2200" dirty="0"/>
              <a:t>Pores, cracks and fissures in underlying soil and rock</a:t>
            </a:r>
          </a:p>
          <a:p>
            <a:pPr marL="285750" indent="-285750">
              <a:spcAft>
                <a:spcPts val="600"/>
              </a:spcAft>
              <a:buFont typeface="Arial" panose="020B0604020202020204" pitchFamily="34" charset="0"/>
              <a:buChar char="•"/>
            </a:pPr>
            <a:r>
              <a:rPr lang="en-GB" sz="2200" dirty="0"/>
              <a:t>Loose fill beneath foundations</a:t>
            </a:r>
          </a:p>
          <a:p>
            <a:pPr marL="285750" indent="-285750">
              <a:spcAft>
                <a:spcPts val="600"/>
              </a:spcAft>
              <a:buFont typeface="Arial" panose="020B0604020202020204" pitchFamily="34" charset="0"/>
              <a:buChar char="•"/>
            </a:pPr>
            <a:r>
              <a:rPr lang="en-GB" sz="2200" dirty="0"/>
              <a:t>Along utility/service trenches</a:t>
            </a:r>
          </a:p>
          <a:p>
            <a:pPr marL="285750" indent="-285750">
              <a:spcAft>
                <a:spcPts val="600"/>
              </a:spcAft>
              <a:buFont typeface="Arial" panose="020B0604020202020204" pitchFamily="34" charset="0"/>
              <a:buChar char="•"/>
            </a:pPr>
            <a:r>
              <a:rPr lang="en-GB" sz="2200" dirty="0"/>
              <a:t>Along water drainage systems</a:t>
            </a:r>
          </a:p>
        </p:txBody>
      </p:sp>
      <p:sp>
        <p:nvSpPr>
          <p:cNvPr id="5" name="TextBox 4">
            <a:extLst>
              <a:ext uri="{FF2B5EF4-FFF2-40B4-BE49-F238E27FC236}">
                <a16:creationId xmlns:a16="http://schemas.microsoft.com/office/drawing/2014/main" id="{10EBD7B8-BA6A-4200-8F7A-103BEAF27E12}"/>
              </a:ext>
            </a:extLst>
          </p:cNvPr>
          <p:cNvSpPr txBox="1"/>
          <p:nvPr/>
        </p:nvSpPr>
        <p:spPr>
          <a:xfrm>
            <a:off x="522013" y="4260700"/>
            <a:ext cx="4907947" cy="2015936"/>
          </a:xfrm>
          <a:prstGeom prst="rect">
            <a:avLst/>
          </a:prstGeom>
          <a:noFill/>
          <a:ln w="38100">
            <a:solidFill>
              <a:srgbClr val="66FFFF"/>
            </a:solidFill>
          </a:ln>
        </p:spPr>
        <p:txBody>
          <a:bodyPr wrap="none" rtlCol="0">
            <a:spAutoFit/>
          </a:bodyPr>
          <a:lstStyle/>
          <a:p>
            <a:pPr>
              <a:spcAft>
                <a:spcPts val="600"/>
              </a:spcAft>
            </a:pPr>
            <a:r>
              <a:rPr lang="en-US" sz="2200" dirty="0"/>
              <a:t>Level of radon in a building depends on:</a:t>
            </a:r>
          </a:p>
          <a:p>
            <a:pPr marL="285750" indent="-285750">
              <a:buFont typeface="Arial" panose="020B0604020202020204" pitchFamily="34" charset="0"/>
              <a:buChar char="•"/>
            </a:pPr>
            <a:r>
              <a:rPr lang="en-US" sz="2200" dirty="0"/>
              <a:t>Concentration of uranium in the soil or</a:t>
            </a:r>
          </a:p>
          <a:p>
            <a:pPr>
              <a:spcAft>
                <a:spcPts val="600"/>
              </a:spcAft>
            </a:pPr>
            <a:r>
              <a:rPr lang="en-US" sz="2200" dirty="0"/>
              <a:t>     underlying rocks</a:t>
            </a:r>
          </a:p>
          <a:p>
            <a:pPr marL="285750" indent="-285750">
              <a:spcAft>
                <a:spcPts val="600"/>
              </a:spcAft>
              <a:buFont typeface="Arial" panose="020B0604020202020204" pitchFamily="34" charset="0"/>
              <a:buChar char="•"/>
            </a:pPr>
            <a:r>
              <a:rPr lang="en-US" sz="2200" dirty="0"/>
              <a:t>The ease of transport into the building</a:t>
            </a:r>
          </a:p>
          <a:p>
            <a:pPr marL="285750" indent="-285750">
              <a:spcAft>
                <a:spcPts val="600"/>
              </a:spcAft>
              <a:buFont typeface="Arial" panose="020B0604020202020204" pitchFamily="34" charset="0"/>
              <a:buChar char="•"/>
            </a:pPr>
            <a:r>
              <a:rPr lang="en-US" sz="2200" dirty="0"/>
              <a:t>The ventilation rate of the building</a:t>
            </a:r>
          </a:p>
        </p:txBody>
      </p:sp>
    </p:spTree>
    <p:extLst>
      <p:ext uri="{BB962C8B-B14F-4D97-AF65-F5344CB8AC3E}">
        <p14:creationId xmlns:p14="http://schemas.microsoft.com/office/powerpoint/2010/main" val="2652370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4074B51-7A49-445C-9ECA-948E76D16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522" y="1892409"/>
            <a:ext cx="5712722" cy="3633127"/>
          </a:xfrm>
          <a:prstGeom prst="rect">
            <a:avLst/>
          </a:prstGeom>
        </p:spPr>
      </p:pic>
      <p:sp>
        <p:nvSpPr>
          <p:cNvPr id="2" name="TextBox 1">
            <a:extLst>
              <a:ext uri="{FF2B5EF4-FFF2-40B4-BE49-F238E27FC236}">
                <a16:creationId xmlns:a16="http://schemas.microsoft.com/office/drawing/2014/main" id="{41F4C8A1-59E7-4D5D-BAFA-747C6272D833}"/>
              </a:ext>
            </a:extLst>
          </p:cNvPr>
          <p:cNvSpPr txBox="1"/>
          <p:nvPr/>
        </p:nvSpPr>
        <p:spPr>
          <a:xfrm>
            <a:off x="890545" y="357808"/>
            <a:ext cx="10257183" cy="1323439"/>
          </a:xfrm>
          <a:prstGeom prst="rect">
            <a:avLst/>
          </a:prstGeom>
          <a:noFill/>
        </p:spPr>
        <p:txBody>
          <a:bodyPr wrap="square" rtlCol="0">
            <a:spAutoFit/>
          </a:bodyPr>
          <a:lstStyle/>
          <a:p>
            <a:r>
              <a:rPr lang="en-US" sz="4000" dirty="0"/>
              <a:t>Entry route: </a:t>
            </a:r>
          </a:p>
          <a:p>
            <a:r>
              <a:rPr lang="en-US" sz="4000" dirty="0"/>
              <a:t>Diffusion-movement of radon through materials</a:t>
            </a:r>
            <a:endParaRPr lang="en-GB" sz="4000" dirty="0"/>
          </a:p>
        </p:txBody>
      </p:sp>
      <p:sp>
        <p:nvSpPr>
          <p:cNvPr id="4" name="TextBox 3">
            <a:extLst>
              <a:ext uri="{FF2B5EF4-FFF2-40B4-BE49-F238E27FC236}">
                <a16:creationId xmlns:a16="http://schemas.microsoft.com/office/drawing/2014/main" id="{E80A2C5F-5BA0-4489-89A7-99CF5BA589A8}"/>
              </a:ext>
            </a:extLst>
          </p:cNvPr>
          <p:cNvSpPr txBox="1"/>
          <p:nvPr/>
        </p:nvSpPr>
        <p:spPr>
          <a:xfrm>
            <a:off x="7249658" y="2692439"/>
            <a:ext cx="3484031" cy="1184940"/>
          </a:xfrm>
          <a:prstGeom prst="rect">
            <a:avLst/>
          </a:prstGeom>
          <a:noFill/>
        </p:spPr>
        <p:txBody>
          <a:bodyPr wrap="none" rtlCol="0">
            <a:spAutoFit/>
          </a:bodyPr>
          <a:lstStyle/>
          <a:p>
            <a:pPr marL="285750" indent="-285750">
              <a:buFont typeface="Arial" panose="020B0604020202020204" pitchFamily="34" charset="0"/>
              <a:buChar char="•"/>
            </a:pPr>
            <a:r>
              <a:rPr lang="en-US" sz="2200" dirty="0"/>
              <a:t>Caused by concentration </a:t>
            </a:r>
          </a:p>
          <a:p>
            <a:pPr>
              <a:spcAft>
                <a:spcPts val="600"/>
              </a:spcAft>
            </a:pPr>
            <a:r>
              <a:rPr lang="en-US" sz="2200" dirty="0"/>
              <a:t>     gradients</a:t>
            </a:r>
          </a:p>
          <a:p>
            <a:pPr marL="285750" indent="-285750">
              <a:buFont typeface="Arial" panose="020B0604020202020204" pitchFamily="34" charset="0"/>
              <a:buChar char="•"/>
            </a:pPr>
            <a:r>
              <a:rPr lang="en-US" sz="2200" dirty="0"/>
              <a:t>Generally, a low entry rate</a:t>
            </a:r>
            <a:endParaRPr lang="en-GB" sz="2200" dirty="0"/>
          </a:p>
        </p:txBody>
      </p:sp>
    </p:spTree>
    <p:extLst>
      <p:ext uri="{BB962C8B-B14F-4D97-AF65-F5344CB8AC3E}">
        <p14:creationId xmlns:p14="http://schemas.microsoft.com/office/powerpoint/2010/main" val="3690184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FF36-6BD4-4E50-B02D-37FEE8191813}"/>
              </a:ext>
            </a:extLst>
          </p:cNvPr>
          <p:cNvSpPr>
            <a:spLocks noGrp="1"/>
          </p:cNvSpPr>
          <p:nvPr>
            <p:ph type="title"/>
          </p:nvPr>
        </p:nvSpPr>
        <p:spPr>
          <a:xfrm>
            <a:off x="850358" y="325369"/>
            <a:ext cx="11041049" cy="1325563"/>
          </a:xfrm>
        </p:spPr>
        <p:txBody>
          <a:bodyPr>
            <a:normAutofit/>
          </a:bodyPr>
          <a:lstStyle/>
          <a:p>
            <a:r>
              <a:rPr lang="en-US" sz="4000" dirty="0"/>
              <a:t>Entry route:</a:t>
            </a:r>
            <a:br>
              <a:rPr lang="en-US" sz="4000" dirty="0"/>
            </a:br>
            <a:r>
              <a:rPr lang="en-US" sz="4000" dirty="0"/>
              <a:t>Emanation-radon released from material surfaces</a:t>
            </a:r>
            <a:endParaRPr lang="en-GB" sz="4000" dirty="0"/>
          </a:p>
        </p:txBody>
      </p:sp>
      <p:pic>
        <p:nvPicPr>
          <p:cNvPr id="5" name="Content Placeholder 4" descr="Diagram&#10;&#10;Description automatically generated">
            <a:extLst>
              <a:ext uri="{FF2B5EF4-FFF2-40B4-BE49-F238E27FC236}">
                <a16:creationId xmlns:a16="http://schemas.microsoft.com/office/drawing/2014/main" id="{56DA7FC6-8D3A-4D77-8C6A-3440DA6F9D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4754" y="1571182"/>
            <a:ext cx="3295619" cy="4676975"/>
          </a:xfrm>
        </p:spPr>
      </p:pic>
      <p:sp>
        <p:nvSpPr>
          <p:cNvPr id="6" name="TextBox 5">
            <a:extLst>
              <a:ext uri="{FF2B5EF4-FFF2-40B4-BE49-F238E27FC236}">
                <a16:creationId xmlns:a16="http://schemas.microsoft.com/office/drawing/2014/main" id="{F32A8475-475D-4254-8839-1FE242C1B271}"/>
              </a:ext>
            </a:extLst>
          </p:cNvPr>
          <p:cNvSpPr txBox="1"/>
          <p:nvPr/>
        </p:nvSpPr>
        <p:spPr>
          <a:xfrm>
            <a:off x="741244" y="2164440"/>
            <a:ext cx="5118868" cy="2277547"/>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200" dirty="0"/>
              <a:t>Rocks and other building materials can contain uranium and radium</a:t>
            </a:r>
          </a:p>
          <a:p>
            <a:pPr marL="342900" indent="-342900">
              <a:spcAft>
                <a:spcPts val="600"/>
              </a:spcAft>
              <a:buFont typeface="Arial" panose="020B0604020202020204" pitchFamily="34" charset="0"/>
              <a:buChar char="•"/>
            </a:pPr>
            <a:r>
              <a:rPr lang="en-US" sz="2200" dirty="0"/>
              <a:t>Radon created on surface can be emitted into room</a:t>
            </a:r>
          </a:p>
          <a:p>
            <a:pPr marL="342900" indent="-342900">
              <a:buFont typeface="Arial" panose="020B0604020202020204" pitchFamily="34" charset="0"/>
              <a:buChar char="•"/>
            </a:pPr>
            <a:r>
              <a:rPr lang="en-US" sz="2200" dirty="0"/>
              <a:t>Rate depends on radium/uranium content and surface area</a:t>
            </a:r>
          </a:p>
        </p:txBody>
      </p:sp>
    </p:spTree>
    <p:extLst>
      <p:ext uri="{BB962C8B-B14F-4D97-AF65-F5344CB8AC3E}">
        <p14:creationId xmlns:p14="http://schemas.microsoft.com/office/powerpoint/2010/main" val="1628031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8936BF-BC10-4648-B9F0-DD03289D3DA1}"/>
              </a:ext>
            </a:extLst>
          </p:cNvPr>
          <p:cNvPicPr>
            <a:picLocks noChangeAspect="1"/>
          </p:cNvPicPr>
          <p:nvPr/>
        </p:nvPicPr>
        <p:blipFill>
          <a:blip r:embed="rId2"/>
          <a:stretch>
            <a:fillRect/>
          </a:stretch>
        </p:blipFill>
        <p:spPr>
          <a:xfrm>
            <a:off x="6591913" y="710038"/>
            <a:ext cx="3754216" cy="4198794"/>
          </a:xfrm>
          <a:prstGeom prst="rect">
            <a:avLst/>
          </a:prstGeom>
        </p:spPr>
      </p:pic>
      <p:pic>
        <p:nvPicPr>
          <p:cNvPr id="3" name="Picture 2" descr="Diagram&#10;&#10;Description automatically generated">
            <a:extLst>
              <a:ext uri="{FF2B5EF4-FFF2-40B4-BE49-F238E27FC236}">
                <a16:creationId xmlns:a16="http://schemas.microsoft.com/office/drawing/2014/main" id="{C89C8A33-A01D-45D5-BD3F-B1CD0C926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98" y="1491300"/>
            <a:ext cx="3645146" cy="3364750"/>
          </a:xfrm>
          <a:prstGeom prst="rect">
            <a:avLst/>
          </a:prstGeom>
        </p:spPr>
      </p:pic>
      <p:sp>
        <p:nvSpPr>
          <p:cNvPr id="4" name="TextBox 3">
            <a:extLst>
              <a:ext uri="{FF2B5EF4-FFF2-40B4-BE49-F238E27FC236}">
                <a16:creationId xmlns:a16="http://schemas.microsoft.com/office/drawing/2014/main" id="{0816F796-542C-4649-88C8-B40435837CF1}"/>
              </a:ext>
            </a:extLst>
          </p:cNvPr>
          <p:cNvSpPr txBox="1"/>
          <p:nvPr/>
        </p:nvSpPr>
        <p:spPr>
          <a:xfrm>
            <a:off x="586198" y="246611"/>
            <a:ext cx="4715124" cy="1323439"/>
          </a:xfrm>
          <a:prstGeom prst="rect">
            <a:avLst/>
          </a:prstGeom>
          <a:noFill/>
        </p:spPr>
        <p:txBody>
          <a:bodyPr wrap="square" rtlCol="0">
            <a:spAutoFit/>
          </a:bodyPr>
          <a:lstStyle/>
          <a:p>
            <a:r>
              <a:rPr lang="en-GB" altLang="en-US" sz="4000" dirty="0"/>
              <a:t>How entry is affected by building features</a:t>
            </a:r>
          </a:p>
        </p:txBody>
      </p:sp>
      <p:sp>
        <p:nvSpPr>
          <p:cNvPr id="6" name="TextBox 5">
            <a:extLst>
              <a:ext uri="{FF2B5EF4-FFF2-40B4-BE49-F238E27FC236}">
                <a16:creationId xmlns:a16="http://schemas.microsoft.com/office/drawing/2014/main" id="{F354EAF6-9E82-4F69-8211-107819CEFE13}"/>
              </a:ext>
            </a:extLst>
          </p:cNvPr>
          <p:cNvSpPr txBox="1"/>
          <p:nvPr/>
        </p:nvSpPr>
        <p:spPr>
          <a:xfrm>
            <a:off x="903499" y="4919661"/>
            <a:ext cx="4397823" cy="1446550"/>
          </a:xfrm>
          <a:prstGeom prst="rect">
            <a:avLst/>
          </a:prstGeom>
          <a:noFill/>
        </p:spPr>
        <p:txBody>
          <a:bodyPr wrap="square">
            <a:spAutoFit/>
          </a:bodyPr>
          <a:lstStyle/>
          <a:p>
            <a:r>
              <a:rPr lang="en-GB" altLang="en-US" sz="2200" dirty="0"/>
              <a:t>Exhaust systems such as extractor fans can increase the amount of outside air and soil gas entering the house and increase radon entry</a:t>
            </a:r>
          </a:p>
        </p:txBody>
      </p:sp>
      <p:sp>
        <p:nvSpPr>
          <p:cNvPr id="8" name="TextBox 7">
            <a:extLst>
              <a:ext uri="{FF2B5EF4-FFF2-40B4-BE49-F238E27FC236}">
                <a16:creationId xmlns:a16="http://schemas.microsoft.com/office/drawing/2014/main" id="{7E5999CB-4508-4622-BFEE-B06AEBAB4E6B}"/>
              </a:ext>
            </a:extLst>
          </p:cNvPr>
          <p:cNvSpPr txBox="1"/>
          <p:nvPr/>
        </p:nvSpPr>
        <p:spPr>
          <a:xfrm>
            <a:off x="6591913" y="4856050"/>
            <a:ext cx="3955113" cy="1446550"/>
          </a:xfrm>
          <a:prstGeom prst="rect">
            <a:avLst/>
          </a:prstGeom>
          <a:noFill/>
        </p:spPr>
        <p:txBody>
          <a:bodyPr wrap="square" rtlCol="0">
            <a:spAutoFit/>
          </a:bodyPr>
          <a:lstStyle/>
          <a:p>
            <a:r>
              <a:rPr lang="en-US" sz="2200" dirty="0"/>
              <a:t>Openings between floors in a building encourages upward movement of warm, light air - this enhances the stack effect</a:t>
            </a:r>
          </a:p>
        </p:txBody>
      </p:sp>
    </p:spTree>
    <p:extLst>
      <p:ext uri="{BB962C8B-B14F-4D97-AF65-F5344CB8AC3E}">
        <p14:creationId xmlns:p14="http://schemas.microsoft.com/office/powerpoint/2010/main" val="286063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medium confidence">
            <a:extLst>
              <a:ext uri="{FF2B5EF4-FFF2-40B4-BE49-F238E27FC236}">
                <a16:creationId xmlns:a16="http://schemas.microsoft.com/office/drawing/2014/main" id="{CAB94B98-28D1-4929-A3BB-DCC47A4A1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775" y="820148"/>
            <a:ext cx="9665850" cy="5715000"/>
          </a:xfrm>
          <a:prstGeom prst="rect">
            <a:avLst/>
          </a:prstGeom>
        </p:spPr>
      </p:pic>
      <p:sp>
        <p:nvSpPr>
          <p:cNvPr id="2" name="TextBox 1">
            <a:extLst>
              <a:ext uri="{FF2B5EF4-FFF2-40B4-BE49-F238E27FC236}">
                <a16:creationId xmlns:a16="http://schemas.microsoft.com/office/drawing/2014/main" id="{A3E78BF3-3CC8-4DB8-9032-288F86E32867}"/>
              </a:ext>
            </a:extLst>
          </p:cNvPr>
          <p:cNvSpPr txBox="1"/>
          <p:nvPr/>
        </p:nvSpPr>
        <p:spPr>
          <a:xfrm>
            <a:off x="1698171" y="435427"/>
            <a:ext cx="8155053" cy="707886"/>
          </a:xfrm>
          <a:prstGeom prst="rect">
            <a:avLst/>
          </a:prstGeom>
          <a:noFill/>
        </p:spPr>
        <p:txBody>
          <a:bodyPr wrap="none" rtlCol="0">
            <a:spAutoFit/>
          </a:bodyPr>
          <a:lstStyle/>
          <a:p>
            <a:r>
              <a:rPr lang="en-US" sz="4000" dirty="0"/>
              <a:t>Factors affecting radon concentrations</a:t>
            </a:r>
          </a:p>
        </p:txBody>
      </p:sp>
    </p:spTree>
    <p:extLst>
      <p:ext uri="{BB962C8B-B14F-4D97-AF65-F5344CB8AC3E}">
        <p14:creationId xmlns:p14="http://schemas.microsoft.com/office/powerpoint/2010/main" val="2333886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5C60106E-1635-44FB-BB2C-65D2EC74D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3" y="566057"/>
            <a:ext cx="6191250" cy="5276850"/>
          </a:xfrm>
          <a:prstGeom prst="rect">
            <a:avLst/>
          </a:prstGeom>
        </p:spPr>
      </p:pic>
      <p:sp>
        <p:nvSpPr>
          <p:cNvPr id="4" name="TextBox 3">
            <a:extLst>
              <a:ext uri="{FF2B5EF4-FFF2-40B4-BE49-F238E27FC236}">
                <a16:creationId xmlns:a16="http://schemas.microsoft.com/office/drawing/2014/main" id="{5E84252B-13EC-4DBC-9C4D-307FE7AE2734}"/>
              </a:ext>
            </a:extLst>
          </p:cNvPr>
          <p:cNvSpPr txBox="1"/>
          <p:nvPr/>
        </p:nvSpPr>
        <p:spPr>
          <a:xfrm>
            <a:off x="685800" y="576943"/>
            <a:ext cx="4060372" cy="2554545"/>
          </a:xfrm>
          <a:prstGeom prst="rect">
            <a:avLst/>
          </a:prstGeom>
          <a:noFill/>
        </p:spPr>
        <p:txBody>
          <a:bodyPr wrap="square" rtlCol="0">
            <a:spAutoFit/>
          </a:bodyPr>
          <a:lstStyle/>
          <a:p>
            <a:r>
              <a:rPr lang="en-GB" altLang="en-US" sz="4000" dirty="0"/>
              <a:t>Radon concentrations from soil gas vary between locations</a:t>
            </a:r>
            <a:endParaRPr lang="en-GB" sz="4000" dirty="0"/>
          </a:p>
        </p:txBody>
      </p:sp>
    </p:spTree>
    <p:extLst>
      <p:ext uri="{BB962C8B-B14F-4D97-AF65-F5344CB8AC3E}">
        <p14:creationId xmlns:p14="http://schemas.microsoft.com/office/powerpoint/2010/main" val="3046217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5170B8AA-F502-4086-9C1A-95966407A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82" y="1643569"/>
            <a:ext cx="6097569" cy="4123481"/>
          </a:xfrm>
          <a:prstGeom prst="rect">
            <a:avLst/>
          </a:prstGeom>
        </p:spPr>
      </p:pic>
      <p:sp>
        <p:nvSpPr>
          <p:cNvPr id="4" name="TextBox 3">
            <a:extLst>
              <a:ext uri="{FF2B5EF4-FFF2-40B4-BE49-F238E27FC236}">
                <a16:creationId xmlns:a16="http://schemas.microsoft.com/office/drawing/2014/main" id="{2330DF57-EEBB-41EF-B2D8-D3DF875465E2}"/>
              </a:ext>
            </a:extLst>
          </p:cNvPr>
          <p:cNvSpPr txBox="1"/>
          <p:nvPr/>
        </p:nvSpPr>
        <p:spPr>
          <a:xfrm>
            <a:off x="584230" y="383789"/>
            <a:ext cx="11231408" cy="707886"/>
          </a:xfrm>
          <a:prstGeom prst="rect">
            <a:avLst/>
          </a:prstGeom>
          <a:noFill/>
        </p:spPr>
        <p:txBody>
          <a:bodyPr wrap="square" rtlCol="0">
            <a:spAutoFit/>
          </a:bodyPr>
          <a:lstStyle/>
          <a:p>
            <a:r>
              <a:rPr lang="en-US" sz="4000" dirty="0"/>
              <a:t>Why radon concentrations  differ in nearby houses</a:t>
            </a:r>
            <a:endParaRPr lang="en-GB" sz="4000" dirty="0"/>
          </a:p>
        </p:txBody>
      </p:sp>
      <p:sp>
        <p:nvSpPr>
          <p:cNvPr id="5" name="TextBox 4">
            <a:extLst>
              <a:ext uri="{FF2B5EF4-FFF2-40B4-BE49-F238E27FC236}">
                <a16:creationId xmlns:a16="http://schemas.microsoft.com/office/drawing/2014/main" id="{EB9732FD-77DF-43A1-AC99-F11EEDD15626}"/>
              </a:ext>
            </a:extLst>
          </p:cNvPr>
          <p:cNvSpPr txBox="1"/>
          <p:nvPr/>
        </p:nvSpPr>
        <p:spPr>
          <a:xfrm>
            <a:off x="7269041" y="2412285"/>
            <a:ext cx="4437277" cy="3354765"/>
          </a:xfrm>
          <a:prstGeom prst="rect">
            <a:avLst/>
          </a:prstGeom>
          <a:noFill/>
          <a:ln w="19050">
            <a:solidFill>
              <a:srgbClr val="333300"/>
            </a:solidFill>
          </a:ln>
        </p:spPr>
        <p:txBody>
          <a:bodyPr wrap="square" rtlCol="0">
            <a:spAutoFit/>
          </a:bodyPr>
          <a:lstStyle/>
          <a:p>
            <a:pPr>
              <a:spcAft>
                <a:spcPts val="600"/>
              </a:spcAft>
            </a:pPr>
            <a:r>
              <a:rPr lang="en-GB" altLang="en-US" sz="2400" dirty="0"/>
              <a:t>Differences depend on:</a:t>
            </a:r>
          </a:p>
          <a:p>
            <a:pPr marL="342900" indent="-342900">
              <a:spcAft>
                <a:spcPts val="600"/>
              </a:spcAft>
              <a:buFont typeface="Arial" panose="020B0604020202020204" pitchFamily="34" charset="0"/>
              <a:buChar char="•"/>
            </a:pPr>
            <a:r>
              <a:rPr lang="en-GB" altLang="en-US" sz="2400" dirty="0"/>
              <a:t>How they are constructed </a:t>
            </a:r>
          </a:p>
          <a:p>
            <a:pPr marL="285750" indent="-285750">
              <a:spcAft>
                <a:spcPts val="600"/>
              </a:spcAft>
              <a:buFont typeface="Arial" panose="020B0604020202020204" pitchFamily="34" charset="0"/>
              <a:buChar char="•"/>
            </a:pPr>
            <a:r>
              <a:rPr lang="en-US" sz="2400" dirty="0"/>
              <a:t>How close they are to the sources </a:t>
            </a:r>
          </a:p>
          <a:p>
            <a:pPr marL="285750" indent="-285750">
              <a:spcAft>
                <a:spcPts val="600"/>
              </a:spcAft>
              <a:buFont typeface="Arial" panose="020B0604020202020204" pitchFamily="34" charset="0"/>
              <a:buChar char="•"/>
            </a:pPr>
            <a:r>
              <a:rPr lang="en-GB" altLang="en-US" sz="2400" dirty="0"/>
              <a:t>The underlying soil composition</a:t>
            </a:r>
          </a:p>
          <a:p>
            <a:pPr marL="285750" indent="-285750">
              <a:spcAft>
                <a:spcPts val="600"/>
              </a:spcAft>
              <a:buFont typeface="Arial" panose="020B0604020202020204" pitchFamily="34" charset="0"/>
              <a:buChar char="•"/>
            </a:pPr>
            <a:r>
              <a:rPr lang="en-GB" sz="2400" dirty="0"/>
              <a:t>The different airflow patterns (through cracks and pores in the rocks, soil &amp; buildings)</a:t>
            </a:r>
            <a:endParaRPr lang="en-US" sz="2400" dirty="0"/>
          </a:p>
        </p:txBody>
      </p:sp>
    </p:spTree>
    <p:extLst>
      <p:ext uri="{BB962C8B-B14F-4D97-AF65-F5344CB8AC3E}">
        <p14:creationId xmlns:p14="http://schemas.microsoft.com/office/powerpoint/2010/main" val="981575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1106C6D-5D88-48F7-8FFA-2E1DE640B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738187"/>
            <a:ext cx="10401300" cy="5381625"/>
          </a:xfrm>
          <a:prstGeom prst="rect">
            <a:avLst/>
          </a:prstGeom>
        </p:spPr>
      </p:pic>
      <p:sp>
        <p:nvSpPr>
          <p:cNvPr id="2" name="TextBox 1">
            <a:extLst>
              <a:ext uri="{FF2B5EF4-FFF2-40B4-BE49-F238E27FC236}">
                <a16:creationId xmlns:a16="http://schemas.microsoft.com/office/drawing/2014/main" id="{31B56051-2984-4329-B808-905410B61C66}"/>
              </a:ext>
            </a:extLst>
          </p:cNvPr>
          <p:cNvSpPr txBox="1"/>
          <p:nvPr/>
        </p:nvSpPr>
        <p:spPr>
          <a:xfrm>
            <a:off x="1264258" y="738187"/>
            <a:ext cx="4442948" cy="707886"/>
          </a:xfrm>
          <a:prstGeom prst="rect">
            <a:avLst/>
          </a:prstGeom>
          <a:noFill/>
        </p:spPr>
        <p:txBody>
          <a:bodyPr wrap="none" rtlCol="0">
            <a:spAutoFit/>
          </a:bodyPr>
          <a:lstStyle/>
          <a:p>
            <a:r>
              <a:rPr lang="en-US" sz="4000" dirty="0"/>
              <a:t>Fate of indoor radon</a:t>
            </a:r>
            <a:endParaRPr lang="en-GB" sz="4000" dirty="0"/>
          </a:p>
        </p:txBody>
      </p:sp>
    </p:spTree>
    <p:extLst>
      <p:ext uri="{BB962C8B-B14F-4D97-AF65-F5344CB8AC3E}">
        <p14:creationId xmlns:p14="http://schemas.microsoft.com/office/powerpoint/2010/main" val="91847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89D7540A-2A4D-48A7-9D92-2F9DA4467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09" y="1426487"/>
            <a:ext cx="6338703" cy="4445573"/>
          </a:xfrm>
          <a:prstGeom prst="rect">
            <a:avLst/>
          </a:prstGeom>
        </p:spPr>
      </p:pic>
      <p:sp>
        <p:nvSpPr>
          <p:cNvPr id="4" name="TextBox 3">
            <a:extLst>
              <a:ext uri="{FF2B5EF4-FFF2-40B4-BE49-F238E27FC236}">
                <a16:creationId xmlns:a16="http://schemas.microsoft.com/office/drawing/2014/main" id="{A0E6B4EE-86AE-4C99-AE8C-A755B14FCE84}"/>
              </a:ext>
            </a:extLst>
          </p:cNvPr>
          <p:cNvSpPr txBox="1"/>
          <p:nvPr/>
        </p:nvSpPr>
        <p:spPr>
          <a:xfrm>
            <a:off x="2836066" y="430403"/>
            <a:ext cx="6519868" cy="646331"/>
          </a:xfrm>
          <a:prstGeom prst="rect">
            <a:avLst/>
          </a:prstGeom>
          <a:noFill/>
        </p:spPr>
        <p:txBody>
          <a:bodyPr wrap="square" rtlCol="0">
            <a:spAutoFit/>
          </a:bodyPr>
          <a:lstStyle/>
          <a:p>
            <a:pPr>
              <a:lnSpc>
                <a:spcPct val="90000"/>
              </a:lnSpc>
              <a:spcBef>
                <a:spcPct val="0"/>
              </a:spcBef>
              <a:spcAft>
                <a:spcPts val="600"/>
              </a:spcAft>
            </a:pPr>
            <a:r>
              <a:rPr lang="en-US" altLang="en-US" sz="4000" kern="1200" dirty="0">
                <a:solidFill>
                  <a:schemeClr val="tx1"/>
                </a:solidFill>
                <a:ea typeface="+mj-ea"/>
                <a:cs typeface="+mj-cs"/>
              </a:rPr>
              <a:t>Radon (Rn) characteristics</a:t>
            </a:r>
            <a:endParaRPr lang="en-US" sz="4000" kern="1200" dirty="0">
              <a:solidFill>
                <a:schemeClr val="tx1"/>
              </a:solidFill>
              <a:ea typeface="+mj-ea"/>
              <a:cs typeface="+mj-cs"/>
            </a:endParaRPr>
          </a:p>
        </p:txBody>
      </p:sp>
      <p:sp>
        <p:nvSpPr>
          <p:cNvPr id="5" name="TextBox 4">
            <a:extLst>
              <a:ext uri="{FF2B5EF4-FFF2-40B4-BE49-F238E27FC236}">
                <a16:creationId xmlns:a16="http://schemas.microsoft.com/office/drawing/2014/main" id="{E37DF759-7E73-4FDF-A1CA-B1D16E77932F}"/>
              </a:ext>
            </a:extLst>
          </p:cNvPr>
          <p:cNvSpPr txBox="1"/>
          <p:nvPr/>
        </p:nvSpPr>
        <p:spPr>
          <a:xfrm>
            <a:off x="7632291" y="2015193"/>
            <a:ext cx="3918332" cy="3416320"/>
          </a:xfrm>
          <a:prstGeom prst="rect">
            <a:avLst/>
          </a:prstGeom>
          <a:noFill/>
          <a:ln w="28575">
            <a:solidFill>
              <a:srgbClr val="00B0F0"/>
            </a:solidFill>
          </a:ln>
        </p:spPr>
        <p:txBody>
          <a:bodyPr wrap="square" rtlCol="0">
            <a:spAutoFit/>
          </a:bodyPr>
          <a:lstStyle/>
          <a:p>
            <a:pPr marL="285750" indent="-285750">
              <a:buFont typeface="Arial" panose="020B0604020202020204" pitchFamily="34" charset="0"/>
              <a:buChar char="•"/>
            </a:pPr>
            <a:r>
              <a:rPr lang="en-US" sz="2400" dirty="0" err="1"/>
              <a:t>Colourless</a:t>
            </a:r>
            <a:r>
              <a:rPr lang="en-US" sz="2400" dirty="0"/>
              <a:t> gas</a:t>
            </a:r>
          </a:p>
          <a:p>
            <a:pPr marL="285750" indent="-285750">
              <a:buFont typeface="Arial" panose="020B0604020202020204" pitchFamily="34" charset="0"/>
              <a:buChar char="•"/>
            </a:pPr>
            <a:r>
              <a:rPr lang="en-US" sz="2400" dirty="0" err="1"/>
              <a:t>Odourless</a:t>
            </a:r>
            <a:r>
              <a:rPr lang="en-US" sz="2400" dirty="0"/>
              <a:t> gas</a:t>
            </a:r>
          </a:p>
          <a:p>
            <a:pPr marL="285750" indent="-285750">
              <a:buFont typeface="Arial" panose="020B0604020202020204" pitchFamily="34" charset="0"/>
              <a:buChar char="•"/>
            </a:pPr>
            <a:r>
              <a:rPr lang="en-US" sz="2400" dirty="0"/>
              <a:t>Tasteless gas</a:t>
            </a:r>
          </a:p>
          <a:p>
            <a:pPr marL="285750" indent="-285750">
              <a:buFont typeface="Arial" panose="020B0604020202020204" pitchFamily="34" charset="0"/>
              <a:buChar char="•"/>
            </a:pPr>
            <a:r>
              <a:rPr lang="en-US" sz="2400" dirty="0"/>
              <a:t>Naturally occurring</a:t>
            </a:r>
          </a:p>
          <a:p>
            <a:pPr marL="285750" indent="-285750">
              <a:buFont typeface="Arial" panose="020B0604020202020204" pitchFamily="34" charset="0"/>
              <a:buChar char="•"/>
            </a:pPr>
            <a:r>
              <a:rPr lang="en-US" sz="2400" dirty="0"/>
              <a:t>Radioactive</a:t>
            </a:r>
          </a:p>
          <a:p>
            <a:pPr marL="285750" indent="-285750">
              <a:buFont typeface="Arial" panose="020B0604020202020204" pitchFamily="34" charset="0"/>
              <a:buChar char="•"/>
            </a:pPr>
            <a:r>
              <a:rPr lang="en-US" sz="2400" dirty="0"/>
              <a:t>Inert, does not chemically react (Noble gas)</a:t>
            </a:r>
          </a:p>
          <a:p>
            <a:pPr marL="285750" indent="-285750">
              <a:buFont typeface="Arial" panose="020B0604020202020204" pitchFamily="34" charset="0"/>
              <a:buChar char="•"/>
            </a:pPr>
            <a:r>
              <a:rPr lang="en-US" sz="2400" dirty="0"/>
              <a:t>20 radioactive isotopes known</a:t>
            </a:r>
          </a:p>
        </p:txBody>
      </p:sp>
      <p:cxnSp>
        <p:nvCxnSpPr>
          <p:cNvPr id="7" name="Straight Arrow Connector 6">
            <a:extLst>
              <a:ext uri="{FF2B5EF4-FFF2-40B4-BE49-F238E27FC236}">
                <a16:creationId xmlns:a16="http://schemas.microsoft.com/office/drawing/2014/main" id="{C599A3BC-D9ED-4439-B419-E61FC35FA38A}"/>
              </a:ext>
            </a:extLst>
          </p:cNvPr>
          <p:cNvCxnSpPr>
            <a:cxnSpLocks/>
          </p:cNvCxnSpPr>
          <p:nvPr/>
        </p:nvCxnSpPr>
        <p:spPr>
          <a:xfrm flipH="1">
            <a:off x="6254659" y="3649273"/>
            <a:ext cx="1377632" cy="36964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C6A7697-67BC-4E36-95B0-08BAAB6DBC6D}"/>
              </a:ext>
            </a:extLst>
          </p:cNvPr>
          <p:cNvSpPr txBox="1"/>
          <p:nvPr/>
        </p:nvSpPr>
        <p:spPr>
          <a:xfrm>
            <a:off x="453224" y="5812404"/>
            <a:ext cx="4420506" cy="276999"/>
          </a:xfrm>
          <a:prstGeom prst="rect">
            <a:avLst/>
          </a:prstGeom>
          <a:noFill/>
        </p:spPr>
        <p:txBody>
          <a:bodyPr wrap="none" rtlCol="0">
            <a:spAutoFit/>
          </a:bodyPr>
          <a:lstStyle/>
          <a:p>
            <a:r>
              <a:rPr lang="en-GB" sz="1200" dirty="0"/>
              <a:t>Credit: </a:t>
            </a:r>
            <a:r>
              <a:rPr lang="en-GB" sz="1200" dirty="0">
                <a:hlinkClick r:id="rId3"/>
              </a:rPr>
              <a:t>https://www.epa.gov/radiation/radiation-sources-and-doses</a:t>
            </a:r>
            <a:endParaRPr lang="en-GB" sz="1200" dirty="0"/>
          </a:p>
        </p:txBody>
      </p:sp>
    </p:spTree>
    <p:extLst>
      <p:ext uri="{BB962C8B-B14F-4D97-AF65-F5344CB8AC3E}">
        <p14:creationId xmlns:p14="http://schemas.microsoft.com/office/powerpoint/2010/main" val="25137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9C847D6-1D8B-4E55-8F15-6D1A1AD68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96" y="627943"/>
            <a:ext cx="10401300" cy="5381625"/>
          </a:xfrm>
          <a:prstGeom prst="rect">
            <a:avLst/>
          </a:prstGeom>
        </p:spPr>
      </p:pic>
      <p:sp>
        <p:nvSpPr>
          <p:cNvPr id="4" name="TextBox 3">
            <a:extLst>
              <a:ext uri="{FF2B5EF4-FFF2-40B4-BE49-F238E27FC236}">
                <a16:creationId xmlns:a16="http://schemas.microsoft.com/office/drawing/2014/main" id="{D4FE9120-A6FE-4484-B8B4-896BEE9AABED}"/>
              </a:ext>
            </a:extLst>
          </p:cNvPr>
          <p:cNvSpPr txBox="1"/>
          <p:nvPr/>
        </p:nvSpPr>
        <p:spPr>
          <a:xfrm>
            <a:off x="2520563" y="553521"/>
            <a:ext cx="184731" cy="369332"/>
          </a:xfrm>
          <a:prstGeom prst="rect">
            <a:avLst/>
          </a:prstGeom>
          <a:noFill/>
        </p:spPr>
        <p:txBody>
          <a:bodyPr wrap="none" rtlCol="0">
            <a:spAutoFit/>
          </a:bodyPr>
          <a:lstStyle/>
          <a:p>
            <a:endParaRPr lang="en-GB" dirty="0"/>
          </a:p>
        </p:txBody>
      </p:sp>
      <p:sp>
        <p:nvSpPr>
          <p:cNvPr id="6" name="TextBox 5">
            <a:extLst>
              <a:ext uri="{FF2B5EF4-FFF2-40B4-BE49-F238E27FC236}">
                <a16:creationId xmlns:a16="http://schemas.microsoft.com/office/drawing/2014/main" id="{AD0672AD-93C9-4A8E-854D-983B4E5D7FEE}"/>
              </a:ext>
            </a:extLst>
          </p:cNvPr>
          <p:cNvSpPr txBox="1"/>
          <p:nvPr/>
        </p:nvSpPr>
        <p:spPr>
          <a:xfrm>
            <a:off x="693752" y="471708"/>
            <a:ext cx="7623312" cy="707886"/>
          </a:xfrm>
          <a:prstGeom prst="rect">
            <a:avLst/>
          </a:prstGeom>
          <a:noFill/>
        </p:spPr>
        <p:txBody>
          <a:bodyPr wrap="square">
            <a:spAutoFit/>
          </a:bodyPr>
          <a:lstStyle/>
          <a:p>
            <a:r>
              <a:rPr lang="en-GB" sz="4000" dirty="0"/>
              <a:t>Fate of indoor radon (continued)</a:t>
            </a:r>
          </a:p>
        </p:txBody>
      </p:sp>
      <p:sp>
        <p:nvSpPr>
          <p:cNvPr id="7" name="TextBox 6">
            <a:extLst>
              <a:ext uri="{FF2B5EF4-FFF2-40B4-BE49-F238E27FC236}">
                <a16:creationId xmlns:a16="http://schemas.microsoft.com/office/drawing/2014/main" id="{D977ADCE-373C-41E3-81AB-86F29671D643}"/>
              </a:ext>
            </a:extLst>
          </p:cNvPr>
          <p:cNvSpPr txBox="1"/>
          <p:nvPr/>
        </p:nvSpPr>
        <p:spPr>
          <a:xfrm>
            <a:off x="1160604" y="5714658"/>
            <a:ext cx="7897483" cy="369332"/>
          </a:xfrm>
          <a:prstGeom prst="rect">
            <a:avLst/>
          </a:prstGeom>
          <a:noFill/>
        </p:spPr>
        <p:txBody>
          <a:bodyPr wrap="none" rtlCol="0">
            <a:spAutoFit/>
          </a:bodyPr>
          <a:lstStyle/>
          <a:p>
            <a:r>
              <a:rPr lang="en-US" dirty="0"/>
              <a:t>N.B. Plated-out: this refers to the percentage of RPDs that get attached to surfaces.</a:t>
            </a:r>
          </a:p>
        </p:txBody>
      </p:sp>
    </p:spTree>
    <p:extLst>
      <p:ext uri="{BB962C8B-B14F-4D97-AF65-F5344CB8AC3E}">
        <p14:creationId xmlns:p14="http://schemas.microsoft.com/office/powerpoint/2010/main" val="1743059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3D4C9290-5B1A-4F0B-BEA1-CE0FF4B98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092" y="1493868"/>
            <a:ext cx="4883816" cy="4907109"/>
          </a:xfrm>
          <a:prstGeom prst="rect">
            <a:avLst/>
          </a:prstGeom>
        </p:spPr>
      </p:pic>
      <p:sp>
        <p:nvSpPr>
          <p:cNvPr id="2" name="TextBox 1">
            <a:extLst>
              <a:ext uri="{FF2B5EF4-FFF2-40B4-BE49-F238E27FC236}">
                <a16:creationId xmlns:a16="http://schemas.microsoft.com/office/drawing/2014/main" id="{3E48E713-D713-45C4-852C-322817481BC4}"/>
              </a:ext>
            </a:extLst>
          </p:cNvPr>
          <p:cNvSpPr txBox="1"/>
          <p:nvPr/>
        </p:nvSpPr>
        <p:spPr>
          <a:xfrm>
            <a:off x="3794889" y="261248"/>
            <a:ext cx="4602222" cy="707886"/>
          </a:xfrm>
          <a:prstGeom prst="rect">
            <a:avLst/>
          </a:prstGeom>
          <a:noFill/>
        </p:spPr>
        <p:txBody>
          <a:bodyPr wrap="none" rtlCol="0">
            <a:spAutoFit/>
          </a:bodyPr>
          <a:lstStyle/>
          <a:p>
            <a:r>
              <a:rPr lang="en-US" sz="4000" dirty="0"/>
              <a:t>Equilibrium ratio (ER)</a:t>
            </a:r>
            <a:endParaRPr lang="en-GB" sz="4000" dirty="0"/>
          </a:p>
        </p:txBody>
      </p:sp>
      <p:sp>
        <p:nvSpPr>
          <p:cNvPr id="4" name="TextBox 3">
            <a:extLst>
              <a:ext uri="{FF2B5EF4-FFF2-40B4-BE49-F238E27FC236}">
                <a16:creationId xmlns:a16="http://schemas.microsoft.com/office/drawing/2014/main" id="{10F4D1F8-72D5-4385-A333-D88DC7F56969}"/>
              </a:ext>
            </a:extLst>
          </p:cNvPr>
          <p:cNvSpPr txBox="1"/>
          <p:nvPr/>
        </p:nvSpPr>
        <p:spPr>
          <a:xfrm>
            <a:off x="535387" y="2277137"/>
            <a:ext cx="3352801" cy="2303725"/>
          </a:xfrm>
          <a:prstGeom prst="rect">
            <a:avLst/>
          </a:prstGeom>
          <a:noFill/>
          <a:ln w="28575">
            <a:solidFill>
              <a:srgbClr val="66FFFF"/>
            </a:solidFill>
          </a:ln>
        </p:spPr>
        <p:txBody>
          <a:bodyPr wrap="square" rtlCol="0">
            <a:spAutoFit/>
          </a:bodyPr>
          <a:lstStyle/>
          <a:p>
            <a:pPr marL="285750" indent="-285750">
              <a:buFont typeface="Arial" panose="020B0604020202020204" pitchFamily="34" charset="0"/>
              <a:buChar char="•"/>
            </a:pPr>
            <a:r>
              <a:rPr lang="en-US" sz="2000" dirty="0"/>
              <a:t>This ratio describes the fraction of RDPs that are suspended in the air </a:t>
            </a:r>
          </a:p>
          <a:p>
            <a:r>
              <a:rPr lang="en-US" sz="2000" dirty="0"/>
              <a:t>     and therefore measurable,</a:t>
            </a:r>
          </a:p>
          <a:p>
            <a:pPr>
              <a:spcAft>
                <a:spcPts val="600"/>
              </a:spcAft>
            </a:pPr>
            <a:r>
              <a:rPr lang="en-US" sz="2000" dirty="0"/>
              <a:t>     to the total RDPs created</a:t>
            </a:r>
          </a:p>
          <a:p>
            <a:pPr marL="285750" indent="-285750">
              <a:buFont typeface="Arial" panose="020B0604020202020204" pitchFamily="34" charset="0"/>
              <a:buChar char="•"/>
            </a:pPr>
            <a:r>
              <a:rPr lang="en-US" sz="2000" dirty="0"/>
              <a:t>ER = </a:t>
            </a:r>
            <a:r>
              <a:rPr lang="en-US" sz="2000" u="sng" dirty="0"/>
              <a:t>Measured RDPs</a:t>
            </a:r>
          </a:p>
          <a:p>
            <a:r>
              <a:rPr lang="en-US" sz="2000" dirty="0"/>
              <a:t>                  Total RDPs</a:t>
            </a:r>
          </a:p>
        </p:txBody>
      </p:sp>
      <p:sp>
        <p:nvSpPr>
          <p:cNvPr id="6" name="TextBox 5">
            <a:extLst>
              <a:ext uri="{FF2B5EF4-FFF2-40B4-BE49-F238E27FC236}">
                <a16:creationId xmlns:a16="http://schemas.microsoft.com/office/drawing/2014/main" id="{3799D3CE-FA18-440C-B59B-13C563E8182C}"/>
              </a:ext>
            </a:extLst>
          </p:cNvPr>
          <p:cNvSpPr txBox="1"/>
          <p:nvPr/>
        </p:nvSpPr>
        <p:spPr>
          <a:xfrm>
            <a:off x="7807817" y="1222927"/>
            <a:ext cx="3848796" cy="4478149"/>
          </a:xfrm>
          <a:prstGeom prst="rect">
            <a:avLst/>
          </a:prstGeom>
          <a:noFill/>
          <a:ln w="28575">
            <a:solidFill>
              <a:srgbClr val="66FFFF"/>
            </a:solidFill>
          </a:ln>
        </p:spPr>
        <p:txBody>
          <a:bodyPr wrap="square">
            <a:spAutoFit/>
          </a:bodyPr>
          <a:lstStyle/>
          <a:p>
            <a:pPr>
              <a:spcAft>
                <a:spcPts val="600"/>
              </a:spcAft>
            </a:pPr>
            <a:r>
              <a:rPr lang="en-GB" sz="2000" dirty="0"/>
              <a:t>Factors affecting equilibrium ratio:</a:t>
            </a:r>
          </a:p>
          <a:p>
            <a:pPr marL="285750" indent="-285750">
              <a:spcAft>
                <a:spcPts val="600"/>
              </a:spcAft>
              <a:buFont typeface="Arial" panose="020B0604020202020204" pitchFamily="34" charset="0"/>
              <a:buChar char="•"/>
            </a:pPr>
            <a:r>
              <a:rPr lang="en-GB" sz="2000" dirty="0"/>
              <a:t>Air circulation – this increases plate-out thereby decreasing ER</a:t>
            </a:r>
          </a:p>
          <a:p>
            <a:pPr marL="285750" indent="-285750">
              <a:spcAft>
                <a:spcPts val="600"/>
              </a:spcAft>
              <a:buFont typeface="Arial" panose="020B0604020202020204" pitchFamily="34" charset="0"/>
              <a:buChar char="•"/>
            </a:pPr>
            <a:r>
              <a:rPr lang="en-GB" sz="2000" dirty="0"/>
              <a:t>Electronic air filters – decrease the RPDs attached to dust particles thereby decreasing ER</a:t>
            </a:r>
          </a:p>
          <a:p>
            <a:pPr marL="285750" indent="-285750">
              <a:spcAft>
                <a:spcPts val="600"/>
              </a:spcAft>
              <a:buFont typeface="Arial" panose="020B0604020202020204" pitchFamily="34" charset="0"/>
              <a:buChar char="•"/>
            </a:pPr>
            <a:r>
              <a:rPr lang="en-GB" sz="2000" dirty="0"/>
              <a:t>Suspended dust, smoke – increase sites for RPDs so fewer plate-out on walls</a:t>
            </a:r>
          </a:p>
          <a:p>
            <a:pPr marL="285750" indent="-285750">
              <a:spcAft>
                <a:spcPts val="600"/>
              </a:spcAft>
              <a:buFont typeface="Arial" panose="020B0604020202020204" pitchFamily="34" charset="0"/>
              <a:buChar char="•"/>
            </a:pPr>
            <a:r>
              <a:rPr lang="en-GB" sz="2000" dirty="0"/>
              <a:t>Recent ventilation – means inadequate time for RPDs to have been formed</a:t>
            </a:r>
          </a:p>
          <a:p>
            <a:pPr marL="285750" indent="-285750">
              <a:buFont typeface="Arial" panose="020B0604020202020204" pitchFamily="34" charset="0"/>
              <a:buChar char="•"/>
            </a:pPr>
            <a:r>
              <a:rPr lang="en-GB" sz="2000" dirty="0"/>
              <a:t>ER varies from 0.3 to 0.7</a:t>
            </a:r>
          </a:p>
        </p:txBody>
      </p:sp>
    </p:spTree>
    <p:extLst>
      <p:ext uri="{BB962C8B-B14F-4D97-AF65-F5344CB8AC3E}">
        <p14:creationId xmlns:p14="http://schemas.microsoft.com/office/powerpoint/2010/main" val="2585911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7872FAD1-AAFE-4618-B137-BF785FBA11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2227" y="1394114"/>
            <a:ext cx="5973986" cy="4722161"/>
          </a:xfrm>
        </p:spPr>
      </p:pic>
      <p:sp>
        <p:nvSpPr>
          <p:cNvPr id="4" name="Title 3">
            <a:extLst>
              <a:ext uri="{FF2B5EF4-FFF2-40B4-BE49-F238E27FC236}">
                <a16:creationId xmlns:a16="http://schemas.microsoft.com/office/drawing/2014/main" id="{248890D9-4546-48EF-BD69-2C7125FEAF9B}"/>
              </a:ext>
            </a:extLst>
          </p:cNvPr>
          <p:cNvSpPr>
            <a:spLocks noGrp="1"/>
          </p:cNvSpPr>
          <p:nvPr>
            <p:ph type="title"/>
          </p:nvPr>
        </p:nvSpPr>
        <p:spPr>
          <a:xfrm>
            <a:off x="464489" y="321708"/>
            <a:ext cx="10548068" cy="1325563"/>
          </a:xfrm>
        </p:spPr>
        <p:txBody>
          <a:bodyPr>
            <a:noAutofit/>
          </a:bodyPr>
          <a:lstStyle/>
          <a:p>
            <a:r>
              <a:rPr lang="en-US" dirty="0">
                <a:latin typeface="+mn-lt"/>
              </a:rPr>
              <a:t>Average contributions from radon sources in US homes</a:t>
            </a:r>
            <a:endParaRPr lang="en-GB" dirty="0">
              <a:latin typeface="+mn-lt"/>
            </a:endParaRPr>
          </a:p>
        </p:txBody>
      </p:sp>
    </p:spTree>
    <p:extLst>
      <p:ext uri="{BB962C8B-B14F-4D97-AF65-F5344CB8AC3E}">
        <p14:creationId xmlns:p14="http://schemas.microsoft.com/office/powerpoint/2010/main" val="1871539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CD66F1C-C870-4EBE-BEF9-7FF6FC013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008" y="3562892"/>
            <a:ext cx="8145305" cy="1403954"/>
          </a:xfrm>
          <a:prstGeom prst="rect">
            <a:avLst/>
          </a:prstGeom>
        </p:spPr>
      </p:pic>
      <p:sp>
        <p:nvSpPr>
          <p:cNvPr id="12" name="TextBox 11">
            <a:extLst>
              <a:ext uri="{FF2B5EF4-FFF2-40B4-BE49-F238E27FC236}">
                <a16:creationId xmlns:a16="http://schemas.microsoft.com/office/drawing/2014/main" id="{04DD8FA7-53AD-4B16-AA4B-4E4D47E9A363}"/>
              </a:ext>
            </a:extLst>
          </p:cNvPr>
          <p:cNvSpPr txBox="1"/>
          <p:nvPr/>
        </p:nvSpPr>
        <p:spPr>
          <a:xfrm>
            <a:off x="2067808" y="5003796"/>
            <a:ext cx="6094674" cy="461665"/>
          </a:xfrm>
          <a:prstGeom prst="rect">
            <a:avLst/>
          </a:prstGeom>
          <a:noFill/>
        </p:spPr>
        <p:txBody>
          <a:bodyPr wrap="square">
            <a:spAutoFit/>
          </a:bodyPr>
          <a:lstStyle/>
          <a:p>
            <a:r>
              <a:rPr lang="nn-NO" sz="1200" i="0" dirty="0">
                <a:solidFill>
                  <a:srgbClr val="202122"/>
                </a:solidFill>
                <a:effectLst/>
                <a:latin typeface="Calibri" panose="020F0502020204030204" pitchFamily="34" charset="0"/>
                <a:cs typeface="Calibri" panose="020F0502020204030204" pitchFamily="34" charset="0"/>
              </a:rPr>
              <a:t>Radon spectrum; 400 nm - 700 nm</a:t>
            </a:r>
          </a:p>
          <a:p>
            <a:r>
              <a:rPr lang="nn-NO" sz="1200" dirty="0">
                <a:solidFill>
                  <a:srgbClr val="202122"/>
                </a:solidFill>
                <a:latin typeface="Calibri" panose="020F0502020204030204" pitchFamily="34" charset="0"/>
                <a:cs typeface="Calibri" panose="020F0502020204030204" pitchFamily="34" charset="0"/>
              </a:rPr>
              <a:t>Creative Commons CC0 1.0</a:t>
            </a:r>
            <a:endParaRPr lang="en-GB" sz="12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F45F0D72-0C53-4D15-A34D-EFBDA7FB14B1}"/>
              </a:ext>
            </a:extLst>
          </p:cNvPr>
          <p:cNvPicPr>
            <a:picLocks noChangeAspect="1"/>
          </p:cNvPicPr>
          <p:nvPr/>
        </p:nvPicPr>
        <p:blipFill>
          <a:blip r:embed="rId3"/>
          <a:stretch>
            <a:fillRect/>
          </a:stretch>
        </p:blipFill>
        <p:spPr>
          <a:xfrm>
            <a:off x="5405230" y="681357"/>
            <a:ext cx="2054530" cy="1450974"/>
          </a:xfrm>
          <a:prstGeom prst="rect">
            <a:avLst/>
          </a:prstGeom>
        </p:spPr>
      </p:pic>
      <p:sp>
        <p:nvSpPr>
          <p:cNvPr id="6" name="TextBox 5">
            <a:extLst>
              <a:ext uri="{FF2B5EF4-FFF2-40B4-BE49-F238E27FC236}">
                <a16:creationId xmlns:a16="http://schemas.microsoft.com/office/drawing/2014/main" id="{DA623553-1B0D-48F6-8A25-6636B3FA701B}"/>
              </a:ext>
            </a:extLst>
          </p:cNvPr>
          <p:cNvSpPr txBox="1"/>
          <p:nvPr/>
        </p:nvSpPr>
        <p:spPr>
          <a:xfrm>
            <a:off x="2275761" y="2525668"/>
            <a:ext cx="7293970" cy="769441"/>
          </a:xfrm>
          <a:prstGeom prst="rect">
            <a:avLst/>
          </a:prstGeom>
          <a:noFill/>
        </p:spPr>
        <p:txBody>
          <a:bodyPr wrap="square" rtlCol="0">
            <a:spAutoFit/>
          </a:bodyPr>
          <a:lstStyle/>
          <a:p>
            <a:r>
              <a:rPr lang="en-US" sz="4400" dirty="0"/>
              <a:t>4. Radon Mitigation Strategies</a:t>
            </a:r>
            <a:endParaRPr lang="en-GB" sz="4400" dirty="0"/>
          </a:p>
        </p:txBody>
      </p:sp>
    </p:spTree>
    <p:extLst>
      <p:ext uri="{BB962C8B-B14F-4D97-AF65-F5344CB8AC3E}">
        <p14:creationId xmlns:p14="http://schemas.microsoft.com/office/powerpoint/2010/main" val="1405649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47318F-644D-4854-B1DC-A10F67280A0C}"/>
              </a:ext>
            </a:extLst>
          </p:cNvPr>
          <p:cNvSpPr txBox="1"/>
          <p:nvPr/>
        </p:nvSpPr>
        <p:spPr>
          <a:xfrm>
            <a:off x="604299" y="416757"/>
            <a:ext cx="5877828" cy="707886"/>
          </a:xfrm>
          <a:prstGeom prst="rect">
            <a:avLst/>
          </a:prstGeom>
          <a:noFill/>
        </p:spPr>
        <p:txBody>
          <a:bodyPr wrap="none" rtlCol="0">
            <a:spAutoFit/>
          </a:bodyPr>
          <a:lstStyle/>
          <a:p>
            <a:r>
              <a:rPr lang="en-GB" sz="4000" dirty="0"/>
              <a:t>Radon mitigation strategies</a:t>
            </a:r>
          </a:p>
        </p:txBody>
      </p:sp>
      <p:sp>
        <p:nvSpPr>
          <p:cNvPr id="6" name="TextBox 5">
            <a:extLst>
              <a:ext uri="{FF2B5EF4-FFF2-40B4-BE49-F238E27FC236}">
                <a16:creationId xmlns:a16="http://schemas.microsoft.com/office/drawing/2014/main" id="{5914AE4F-E979-49FD-9EFB-45D6CBBEF7F6}"/>
              </a:ext>
            </a:extLst>
          </p:cNvPr>
          <p:cNvSpPr txBox="1"/>
          <p:nvPr/>
        </p:nvSpPr>
        <p:spPr>
          <a:xfrm>
            <a:off x="1853802" y="1124643"/>
            <a:ext cx="8212550" cy="3447098"/>
          </a:xfrm>
          <a:prstGeom prst="rect">
            <a:avLst/>
          </a:prstGeom>
          <a:noFill/>
        </p:spPr>
        <p:txBody>
          <a:bodyPr wrap="square">
            <a:spAutoFit/>
          </a:bodyPr>
          <a:lstStyle/>
          <a:p>
            <a:pPr marL="342900" indent="-342900">
              <a:buFont typeface="Arial" panose="020B0604020202020204" pitchFamily="34" charset="0"/>
              <a:buChar char="•"/>
            </a:pPr>
            <a:r>
              <a:rPr lang="en-GB" altLang="en-US" sz="2200" dirty="0"/>
              <a:t>Reduce radon entry</a:t>
            </a:r>
          </a:p>
          <a:p>
            <a:pPr lvl="1">
              <a:spcAft>
                <a:spcPts val="600"/>
              </a:spcAft>
            </a:pPr>
            <a:r>
              <a:rPr lang="en-GB" altLang="en-US" sz="2200" dirty="0"/>
              <a:t>By collecting radon prior to entry into the building and discharging it to a safe location</a:t>
            </a:r>
          </a:p>
          <a:p>
            <a:pPr lvl="1"/>
            <a:r>
              <a:rPr lang="en-GB" altLang="en-US" sz="2200" dirty="0"/>
              <a:t>By modifying building and sealing entry points</a:t>
            </a:r>
          </a:p>
          <a:p>
            <a:pPr lvl="1"/>
            <a:endParaRPr lang="en-GB" altLang="en-US" sz="1600" dirty="0"/>
          </a:p>
          <a:p>
            <a:pPr marL="342900" indent="-342900">
              <a:buFont typeface="Arial" panose="020B0604020202020204" pitchFamily="34" charset="0"/>
              <a:buChar char="•"/>
            </a:pPr>
            <a:r>
              <a:rPr lang="en-GB" altLang="en-US" sz="2200" dirty="0"/>
              <a:t>Reduce radon concentrations after entry</a:t>
            </a:r>
          </a:p>
          <a:p>
            <a:pPr lvl="1">
              <a:spcAft>
                <a:spcPts val="600"/>
              </a:spcAft>
            </a:pPr>
            <a:r>
              <a:rPr lang="en-GB" altLang="en-US" sz="2200" dirty="0"/>
              <a:t>By dilution with increased ventilation</a:t>
            </a:r>
          </a:p>
          <a:p>
            <a:pPr lvl="1"/>
            <a:r>
              <a:rPr lang="en-GB" altLang="en-US" sz="2200" dirty="0"/>
              <a:t>By filtering radon and RDPs from the air</a:t>
            </a:r>
          </a:p>
          <a:p>
            <a:pPr lvl="1"/>
            <a:endParaRPr lang="en-GB" sz="1600" i="1" dirty="0"/>
          </a:p>
          <a:p>
            <a:pPr lvl="1"/>
            <a:r>
              <a:rPr lang="en-GB" sz="2200" i="1" dirty="0" err="1"/>
              <a:t>n.b.</a:t>
            </a:r>
            <a:r>
              <a:rPr lang="en-GB" sz="2200" i="1" dirty="0"/>
              <a:t> These methods work best when they are fan assisted</a:t>
            </a:r>
          </a:p>
        </p:txBody>
      </p:sp>
      <p:sp>
        <p:nvSpPr>
          <p:cNvPr id="7" name="TextBox 6">
            <a:extLst>
              <a:ext uri="{FF2B5EF4-FFF2-40B4-BE49-F238E27FC236}">
                <a16:creationId xmlns:a16="http://schemas.microsoft.com/office/drawing/2014/main" id="{9DEEC563-8D47-4115-9D0B-71691477C0B9}"/>
              </a:ext>
            </a:extLst>
          </p:cNvPr>
          <p:cNvSpPr txBox="1"/>
          <p:nvPr/>
        </p:nvSpPr>
        <p:spPr>
          <a:xfrm>
            <a:off x="1356845" y="4686349"/>
            <a:ext cx="9317782" cy="1446550"/>
          </a:xfrm>
          <a:prstGeom prst="rect">
            <a:avLst/>
          </a:prstGeom>
          <a:solidFill>
            <a:srgbClr val="D0FCFB"/>
          </a:solidFill>
          <a:ln w="19050">
            <a:solidFill>
              <a:srgbClr val="66FFFF"/>
            </a:solidFill>
          </a:ln>
        </p:spPr>
        <p:txBody>
          <a:bodyPr wrap="square" rtlCol="0">
            <a:spAutoFit/>
          </a:bodyPr>
          <a:lstStyle/>
          <a:p>
            <a:r>
              <a:rPr lang="en-US" sz="2200" dirty="0"/>
              <a:t>In July 2010 the Health Protection Agency (HPA) (now Public Health England, PHE) issued advice (HPA, 2010), recommending that radon exposure should be reduced where the annual average radon concentration exceeds the Action Level (AL) of 200 </a:t>
            </a:r>
            <a:r>
              <a:rPr lang="en-US" sz="2200" dirty="0" err="1"/>
              <a:t>Bq</a:t>
            </a:r>
            <a:r>
              <a:rPr lang="en-US" sz="2200" dirty="0"/>
              <a:t> m</a:t>
            </a:r>
            <a:r>
              <a:rPr lang="en-US" sz="2200" baseline="30000" dirty="0"/>
              <a:t>-3</a:t>
            </a:r>
            <a:r>
              <a:rPr lang="en-US" sz="2200" dirty="0"/>
              <a:t> and ideally to below the Target Level (TL) of 100 </a:t>
            </a:r>
            <a:r>
              <a:rPr lang="en-US" sz="2200" dirty="0" err="1"/>
              <a:t>Bq</a:t>
            </a:r>
            <a:r>
              <a:rPr lang="en-US" sz="2200" dirty="0"/>
              <a:t> m</a:t>
            </a:r>
            <a:r>
              <a:rPr lang="en-US" sz="2200" baseline="30000" dirty="0"/>
              <a:t>-3</a:t>
            </a:r>
            <a:r>
              <a:rPr lang="en-US" sz="2200" dirty="0"/>
              <a:t>.</a:t>
            </a:r>
            <a:endParaRPr lang="en-GB" sz="2200" dirty="0"/>
          </a:p>
        </p:txBody>
      </p:sp>
    </p:spTree>
    <p:extLst>
      <p:ext uri="{BB962C8B-B14F-4D97-AF65-F5344CB8AC3E}">
        <p14:creationId xmlns:p14="http://schemas.microsoft.com/office/powerpoint/2010/main" val="2115341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66025D-CCD8-4C94-9E35-16205C90569D}"/>
              </a:ext>
            </a:extLst>
          </p:cNvPr>
          <p:cNvSpPr txBox="1"/>
          <p:nvPr/>
        </p:nvSpPr>
        <p:spPr>
          <a:xfrm>
            <a:off x="5402024" y="2350281"/>
            <a:ext cx="6094674" cy="269304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200" dirty="0"/>
              <a:t>Protection added during new build.</a:t>
            </a:r>
          </a:p>
          <a:p>
            <a:pPr marL="285750" indent="-285750">
              <a:spcAft>
                <a:spcPts val="600"/>
              </a:spcAft>
              <a:buFont typeface="Arial" panose="020B0604020202020204" pitchFamily="34" charset="0"/>
              <a:buChar char="•"/>
            </a:pPr>
            <a:r>
              <a:rPr lang="en-US" sz="2200" dirty="0"/>
              <a:t>Suitable for areas with a greater radon potential.</a:t>
            </a:r>
          </a:p>
          <a:p>
            <a:pPr marL="285750" indent="-285750">
              <a:spcAft>
                <a:spcPts val="600"/>
              </a:spcAft>
              <a:buFont typeface="Arial" panose="020B0604020202020204" pitchFamily="34" charset="0"/>
              <a:buChar char="•"/>
            </a:pPr>
            <a:r>
              <a:rPr lang="en-US" sz="2200" dirty="0"/>
              <a:t>Radon sump is a small, bucket sized, cavity under the floor with an electric pump drawing air from it. </a:t>
            </a:r>
          </a:p>
          <a:p>
            <a:pPr marL="285750" indent="-285750">
              <a:buFont typeface="Arial" panose="020B0604020202020204" pitchFamily="34" charset="0"/>
              <a:buChar char="•"/>
            </a:pPr>
            <a:r>
              <a:rPr lang="en-US" sz="2200" dirty="0"/>
              <a:t>Vents the radon gas outside the building where it quickly dissipates.</a:t>
            </a:r>
            <a:endParaRPr lang="en-GB" sz="2200" dirty="0"/>
          </a:p>
        </p:txBody>
      </p:sp>
      <p:pic>
        <p:nvPicPr>
          <p:cNvPr id="5" name="Picture 4" descr="Diagram&#10;&#10;Description automatically generated">
            <a:extLst>
              <a:ext uri="{FF2B5EF4-FFF2-40B4-BE49-F238E27FC236}">
                <a16:creationId xmlns:a16="http://schemas.microsoft.com/office/drawing/2014/main" id="{18DCB0ED-2632-41D4-B976-AFB771015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01" y="2207158"/>
            <a:ext cx="3766901" cy="2443684"/>
          </a:xfrm>
          <a:prstGeom prst="rect">
            <a:avLst/>
          </a:prstGeom>
        </p:spPr>
      </p:pic>
      <p:sp>
        <p:nvSpPr>
          <p:cNvPr id="6" name="TextBox 5">
            <a:extLst>
              <a:ext uri="{FF2B5EF4-FFF2-40B4-BE49-F238E27FC236}">
                <a16:creationId xmlns:a16="http://schemas.microsoft.com/office/drawing/2014/main" id="{B1014DDA-E684-4084-9463-C53C184DF217}"/>
              </a:ext>
            </a:extLst>
          </p:cNvPr>
          <p:cNvSpPr txBox="1"/>
          <p:nvPr/>
        </p:nvSpPr>
        <p:spPr>
          <a:xfrm>
            <a:off x="1256101" y="628999"/>
            <a:ext cx="9451946" cy="1323439"/>
          </a:xfrm>
          <a:prstGeom prst="rect">
            <a:avLst/>
          </a:prstGeom>
          <a:noFill/>
        </p:spPr>
        <p:txBody>
          <a:bodyPr wrap="none" rtlCol="0">
            <a:spAutoFit/>
          </a:bodyPr>
          <a:lstStyle/>
          <a:p>
            <a:r>
              <a:rPr lang="en-US" sz="4000" dirty="0"/>
              <a:t>Examples of methods to reduce radon entry:</a:t>
            </a:r>
          </a:p>
          <a:p>
            <a:r>
              <a:rPr lang="en-US" sz="4000" dirty="0"/>
              <a:t>1. Radon sump</a:t>
            </a:r>
            <a:endParaRPr lang="en-GB" sz="4000" dirty="0"/>
          </a:p>
        </p:txBody>
      </p:sp>
      <p:sp>
        <p:nvSpPr>
          <p:cNvPr id="8" name="TextBox 7">
            <a:extLst>
              <a:ext uri="{FF2B5EF4-FFF2-40B4-BE49-F238E27FC236}">
                <a16:creationId xmlns:a16="http://schemas.microsoft.com/office/drawing/2014/main" id="{08CC1C7F-B184-4C77-979C-0816DF10D33B}"/>
              </a:ext>
            </a:extLst>
          </p:cNvPr>
          <p:cNvSpPr txBox="1"/>
          <p:nvPr/>
        </p:nvSpPr>
        <p:spPr>
          <a:xfrm>
            <a:off x="1180901" y="4700148"/>
            <a:ext cx="3399050" cy="738664"/>
          </a:xfrm>
          <a:prstGeom prst="rect">
            <a:avLst/>
          </a:prstGeom>
          <a:noFill/>
        </p:spPr>
        <p:txBody>
          <a:bodyPr wrap="square">
            <a:spAutoFit/>
          </a:bodyPr>
          <a:lstStyle/>
          <a:p>
            <a:r>
              <a:rPr lang="en-GB" sz="1200" dirty="0"/>
              <a:t>Credit: </a:t>
            </a:r>
          </a:p>
          <a:p>
            <a:r>
              <a:rPr lang="en-GB" sz="1200" dirty="0">
                <a:hlinkClick r:id="rId3"/>
              </a:rPr>
              <a:t>https://www.ukradon.org/information/reducelevels</a:t>
            </a:r>
            <a:endParaRPr lang="en-GB" sz="1200" dirty="0"/>
          </a:p>
          <a:p>
            <a:endParaRPr lang="en-GB" dirty="0"/>
          </a:p>
        </p:txBody>
      </p:sp>
    </p:spTree>
    <p:extLst>
      <p:ext uri="{BB962C8B-B14F-4D97-AF65-F5344CB8AC3E}">
        <p14:creationId xmlns:p14="http://schemas.microsoft.com/office/powerpoint/2010/main" val="2152577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14DDA6-9184-4E6E-8620-06C08F0455CB}"/>
              </a:ext>
            </a:extLst>
          </p:cNvPr>
          <p:cNvSpPr txBox="1"/>
          <p:nvPr/>
        </p:nvSpPr>
        <p:spPr>
          <a:xfrm>
            <a:off x="820972" y="419633"/>
            <a:ext cx="9897385" cy="1323439"/>
          </a:xfrm>
          <a:prstGeom prst="rect">
            <a:avLst/>
          </a:prstGeom>
          <a:noFill/>
        </p:spPr>
        <p:txBody>
          <a:bodyPr wrap="square">
            <a:spAutoFit/>
          </a:bodyPr>
          <a:lstStyle/>
          <a:p>
            <a:r>
              <a:rPr lang="en-US" sz="4000" dirty="0"/>
              <a:t>Examples of methods to reduce radon entry:</a:t>
            </a:r>
          </a:p>
          <a:p>
            <a:r>
              <a:rPr lang="en-GB" sz="4000" dirty="0"/>
              <a:t>2. Natural under-floor ventilation</a:t>
            </a:r>
          </a:p>
        </p:txBody>
      </p:sp>
      <p:pic>
        <p:nvPicPr>
          <p:cNvPr id="5" name="Picture 4" descr="Diagram&#10;&#10;Description automatically generated">
            <a:extLst>
              <a:ext uri="{FF2B5EF4-FFF2-40B4-BE49-F238E27FC236}">
                <a16:creationId xmlns:a16="http://schemas.microsoft.com/office/drawing/2014/main" id="{FFCEA0F0-C380-437F-A281-CEA722917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300" y="2064951"/>
            <a:ext cx="5159187" cy="3467400"/>
          </a:xfrm>
          <a:prstGeom prst="rect">
            <a:avLst/>
          </a:prstGeom>
        </p:spPr>
      </p:pic>
      <p:sp>
        <p:nvSpPr>
          <p:cNvPr id="7" name="TextBox 6">
            <a:extLst>
              <a:ext uri="{FF2B5EF4-FFF2-40B4-BE49-F238E27FC236}">
                <a16:creationId xmlns:a16="http://schemas.microsoft.com/office/drawing/2014/main" id="{AF72C891-0ACC-432E-ACF1-48FDACCA1C90}"/>
              </a:ext>
            </a:extLst>
          </p:cNvPr>
          <p:cNvSpPr txBox="1"/>
          <p:nvPr/>
        </p:nvSpPr>
        <p:spPr>
          <a:xfrm>
            <a:off x="6096000" y="5532351"/>
            <a:ext cx="6094378" cy="738664"/>
          </a:xfrm>
          <a:prstGeom prst="rect">
            <a:avLst/>
          </a:prstGeom>
          <a:noFill/>
        </p:spPr>
        <p:txBody>
          <a:bodyPr wrap="square">
            <a:spAutoFit/>
          </a:bodyPr>
          <a:lstStyle/>
          <a:p>
            <a:r>
              <a:rPr lang="it-IT" sz="1200" dirty="0"/>
              <a:t>Credit: </a:t>
            </a:r>
          </a:p>
          <a:p>
            <a:r>
              <a:rPr lang="it-IT" sz="1200" dirty="0">
                <a:hlinkClick r:id="rId3"/>
              </a:rPr>
              <a:t>https://www.ukradon.org/information/reducelevels</a:t>
            </a:r>
            <a:endParaRPr lang="it-IT" sz="1200" dirty="0"/>
          </a:p>
          <a:p>
            <a:endParaRPr lang="it-IT" dirty="0"/>
          </a:p>
        </p:txBody>
      </p:sp>
      <p:sp>
        <p:nvSpPr>
          <p:cNvPr id="8" name="TextBox 7">
            <a:extLst>
              <a:ext uri="{FF2B5EF4-FFF2-40B4-BE49-F238E27FC236}">
                <a16:creationId xmlns:a16="http://schemas.microsoft.com/office/drawing/2014/main" id="{16B456E2-26AD-41E8-B4D9-163AF14760EB}"/>
              </a:ext>
            </a:extLst>
          </p:cNvPr>
          <p:cNvSpPr txBox="1"/>
          <p:nvPr/>
        </p:nvSpPr>
        <p:spPr>
          <a:xfrm>
            <a:off x="1144987" y="2393030"/>
            <a:ext cx="3633746" cy="3139321"/>
          </a:xfrm>
          <a:prstGeom prst="rect">
            <a:avLst/>
          </a:prstGeom>
          <a:noFill/>
        </p:spPr>
        <p:txBody>
          <a:bodyPr wrap="square" rtlCol="0">
            <a:spAutoFit/>
          </a:bodyPr>
          <a:lstStyle/>
          <a:p>
            <a:pPr marL="285750" indent="-285750">
              <a:buFont typeface="Arial" panose="020B0604020202020204" pitchFamily="34" charset="0"/>
              <a:buChar char="•"/>
            </a:pPr>
            <a:r>
              <a:rPr lang="en-US" sz="2200" dirty="0"/>
              <a:t>Suitable for homes with a suspended ground floor with a space underneath.</a:t>
            </a:r>
          </a:p>
          <a:p>
            <a:r>
              <a:rPr lang="en-US" sz="2200" dirty="0"/>
              <a:t> </a:t>
            </a:r>
          </a:p>
          <a:p>
            <a:pPr marL="285750" indent="-285750">
              <a:buFont typeface="Arial" panose="020B0604020202020204" pitchFamily="34" charset="0"/>
              <a:buChar char="•"/>
            </a:pPr>
            <a:r>
              <a:rPr lang="en-US" sz="2200" dirty="0"/>
              <a:t>Good ventilation of this space can reduce indoor radon concentrations.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Works best if fan assisted.</a:t>
            </a:r>
            <a:endParaRPr lang="en-GB" sz="2200" dirty="0"/>
          </a:p>
        </p:txBody>
      </p:sp>
    </p:spTree>
    <p:extLst>
      <p:ext uri="{BB962C8B-B14F-4D97-AF65-F5344CB8AC3E}">
        <p14:creationId xmlns:p14="http://schemas.microsoft.com/office/powerpoint/2010/main" val="1053821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65A23A-67F2-44A9-9311-2382C0D05165}"/>
              </a:ext>
            </a:extLst>
          </p:cNvPr>
          <p:cNvSpPr txBox="1"/>
          <p:nvPr/>
        </p:nvSpPr>
        <p:spPr>
          <a:xfrm>
            <a:off x="837187" y="208327"/>
            <a:ext cx="10048063" cy="1323439"/>
          </a:xfrm>
          <a:prstGeom prst="rect">
            <a:avLst/>
          </a:prstGeom>
          <a:noFill/>
        </p:spPr>
        <p:txBody>
          <a:bodyPr wrap="square" rtlCol="0">
            <a:spAutoFit/>
          </a:bodyPr>
          <a:lstStyle/>
          <a:p>
            <a:r>
              <a:rPr lang="en-GB" sz="4000" dirty="0"/>
              <a:t>Examples of passive remedial measures used to reduce radon levels </a:t>
            </a:r>
          </a:p>
        </p:txBody>
      </p:sp>
      <p:sp>
        <p:nvSpPr>
          <p:cNvPr id="3" name="TextBox 2">
            <a:extLst>
              <a:ext uri="{FF2B5EF4-FFF2-40B4-BE49-F238E27FC236}">
                <a16:creationId xmlns:a16="http://schemas.microsoft.com/office/drawing/2014/main" id="{674E896D-8EF9-4758-AFB2-34D405F9CC61}"/>
              </a:ext>
            </a:extLst>
          </p:cNvPr>
          <p:cNvSpPr txBox="1"/>
          <p:nvPr/>
        </p:nvSpPr>
        <p:spPr>
          <a:xfrm>
            <a:off x="905237" y="1420448"/>
            <a:ext cx="4476647" cy="1754326"/>
          </a:xfrm>
          <a:prstGeom prst="rect">
            <a:avLst/>
          </a:prstGeom>
          <a:solidFill>
            <a:srgbClr val="D0FCFB"/>
          </a:solidFill>
        </p:spPr>
        <p:txBody>
          <a:bodyPr wrap="square" rtlCol="0">
            <a:spAutoFit/>
          </a:bodyPr>
          <a:lstStyle/>
          <a:p>
            <a:r>
              <a:rPr lang="en-US" b="1" dirty="0"/>
              <a:t>Passive sump:</a:t>
            </a:r>
          </a:p>
          <a:p>
            <a:r>
              <a:rPr lang="en-US" dirty="0"/>
              <a:t>Small space or void under a concrete capping or a membrane. The void is connected to an exit pipe, normally extending above the roofline, so the radon in air under the building is extracted. </a:t>
            </a:r>
          </a:p>
        </p:txBody>
      </p:sp>
      <p:sp>
        <p:nvSpPr>
          <p:cNvPr id="5" name="TextBox 4">
            <a:extLst>
              <a:ext uri="{FF2B5EF4-FFF2-40B4-BE49-F238E27FC236}">
                <a16:creationId xmlns:a16="http://schemas.microsoft.com/office/drawing/2014/main" id="{6E5BF31F-6E2D-416A-88A3-73D0E4FC1A1C}"/>
              </a:ext>
            </a:extLst>
          </p:cNvPr>
          <p:cNvSpPr txBox="1"/>
          <p:nvPr/>
        </p:nvSpPr>
        <p:spPr>
          <a:xfrm>
            <a:off x="6768310" y="3629553"/>
            <a:ext cx="4429147" cy="2800767"/>
          </a:xfrm>
          <a:prstGeom prst="rect">
            <a:avLst/>
          </a:prstGeom>
          <a:solidFill>
            <a:schemeClr val="accent4">
              <a:lumMod val="20000"/>
              <a:lumOff val="80000"/>
            </a:schemeClr>
          </a:solidFill>
        </p:spPr>
        <p:txBody>
          <a:bodyPr wrap="square">
            <a:spAutoFit/>
          </a:bodyPr>
          <a:lstStyle/>
          <a:p>
            <a:r>
              <a:rPr lang="en-US" sz="2200" dirty="0"/>
              <a:t>Advantages of passive measures:</a:t>
            </a:r>
          </a:p>
          <a:p>
            <a:pPr marL="171450" indent="-171450">
              <a:buFont typeface="Arial" panose="020B0604020202020204" pitchFamily="34" charset="0"/>
              <a:buChar char="•"/>
            </a:pPr>
            <a:r>
              <a:rPr lang="en-US" sz="2200" dirty="0"/>
              <a:t> Require little maintenance</a:t>
            </a:r>
          </a:p>
          <a:p>
            <a:pPr marL="171450" indent="-171450">
              <a:buFont typeface="Arial" panose="020B0604020202020204" pitchFamily="34" charset="0"/>
              <a:buChar char="•"/>
            </a:pPr>
            <a:r>
              <a:rPr lang="en-US" sz="2200" dirty="0"/>
              <a:t> Environmentally friendly</a:t>
            </a:r>
          </a:p>
          <a:p>
            <a:pPr marL="171450" indent="-171450">
              <a:buFont typeface="Arial" panose="020B0604020202020204" pitchFamily="34" charset="0"/>
              <a:buChar char="•"/>
            </a:pPr>
            <a:r>
              <a:rPr lang="en-US" sz="2200" dirty="0"/>
              <a:t> No running costs. </a:t>
            </a:r>
          </a:p>
          <a:p>
            <a:r>
              <a:rPr lang="en-US" sz="2200" dirty="0"/>
              <a:t>Disadvantages of passive measures:</a:t>
            </a:r>
          </a:p>
          <a:p>
            <a:pPr marL="171450" indent="-171450">
              <a:buFont typeface="Arial" panose="020B0604020202020204" pitchFamily="34" charset="0"/>
              <a:buChar char="•"/>
            </a:pPr>
            <a:r>
              <a:rPr lang="en-US" sz="2200" dirty="0"/>
              <a:t> Less effective than powered</a:t>
            </a:r>
          </a:p>
          <a:p>
            <a:r>
              <a:rPr lang="en-US" sz="2200" dirty="0"/>
              <a:t>    systems, but reduction may be</a:t>
            </a:r>
          </a:p>
          <a:p>
            <a:r>
              <a:rPr lang="en-US" sz="2200" dirty="0"/>
              <a:t>    sufficient to reduce radon levels</a:t>
            </a:r>
            <a:r>
              <a:rPr lang="en-US" sz="1200" dirty="0"/>
              <a:t>.</a:t>
            </a:r>
          </a:p>
        </p:txBody>
      </p:sp>
      <p:sp>
        <p:nvSpPr>
          <p:cNvPr id="6" name="TextBox 5">
            <a:extLst>
              <a:ext uri="{FF2B5EF4-FFF2-40B4-BE49-F238E27FC236}">
                <a16:creationId xmlns:a16="http://schemas.microsoft.com/office/drawing/2014/main" id="{1A2D42CB-244F-4770-A189-E98D26636843}"/>
              </a:ext>
            </a:extLst>
          </p:cNvPr>
          <p:cNvSpPr txBox="1"/>
          <p:nvPr/>
        </p:nvSpPr>
        <p:spPr>
          <a:xfrm flipH="1">
            <a:off x="6720810" y="1420448"/>
            <a:ext cx="4476647" cy="1477328"/>
          </a:xfrm>
          <a:prstGeom prst="rect">
            <a:avLst/>
          </a:prstGeom>
          <a:solidFill>
            <a:srgbClr val="D0FCFB"/>
          </a:solidFill>
        </p:spPr>
        <p:txBody>
          <a:bodyPr wrap="square" rtlCol="0">
            <a:spAutoFit/>
          </a:bodyPr>
          <a:lstStyle/>
          <a:p>
            <a:r>
              <a:rPr lang="en-US" b="1" dirty="0"/>
              <a:t>Natural ventilation of living spaces: </a:t>
            </a:r>
          </a:p>
          <a:p>
            <a:r>
              <a:rPr lang="en-US" dirty="0"/>
              <a:t>Ventilation is improved using fresh air vents, such as trickle ventilators in windows or vents through walls. This dilutes the radon concentration in the building.</a:t>
            </a:r>
          </a:p>
        </p:txBody>
      </p:sp>
      <p:sp>
        <p:nvSpPr>
          <p:cNvPr id="10" name="TextBox 9">
            <a:extLst>
              <a:ext uri="{FF2B5EF4-FFF2-40B4-BE49-F238E27FC236}">
                <a16:creationId xmlns:a16="http://schemas.microsoft.com/office/drawing/2014/main" id="{28531AEB-3512-4C53-9BF5-191F66296B0D}"/>
              </a:ext>
            </a:extLst>
          </p:cNvPr>
          <p:cNvSpPr txBox="1"/>
          <p:nvPr/>
        </p:nvSpPr>
        <p:spPr>
          <a:xfrm>
            <a:off x="905236" y="4952992"/>
            <a:ext cx="4476647" cy="1477328"/>
          </a:xfrm>
          <a:prstGeom prst="rect">
            <a:avLst/>
          </a:prstGeom>
          <a:solidFill>
            <a:srgbClr val="D0FCFB"/>
          </a:solidFill>
        </p:spPr>
        <p:txBody>
          <a:bodyPr wrap="square">
            <a:spAutoFit/>
          </a:bodyPr>
          <a:lstStyle/>
          <a:p>
            <a:r>
              <a:rPr lang="en-US" b="1" dirty="0"/>
              <a:t>Passive or natural under-floor ventilation: </a:t>
            </a:r>
          </a:p>
          <a:p>
            <a:r>
              <a:rPr lang="en-US" dirty="0"/>
              <a:t>Airflow to the under-floor space increased by clearing and/or adding more air bricks. This dilutes concentration of radon gas entering the building.</a:t>
            </a:r>
          </a:p>
        </p:txBody>
      </p:sp>
      <p:sp>
        <p:nvSpPr>
          <p:cNvPr id="12" name="TextBox 11">
            <a:extLst>
              <a:ext uri="{FF2B5EF4-FFF2-40B4-BE49-F238E27FC236}">
                <a16:creationId xmlns:a16="http://schemas.microsoft.com/office/drawing/2014/main" id="{42945A9B-4FB8-4AB5-B30E-F25E8ACD2205}"/>
              </a:ext>
            </a:extLst>
          </p:cNvPr>
          <p:cNvSpPr txBox="1"/>
          <p:nvPr/>
        </p:nvSpPr>
        <p:spPr>
          <a:xfrm>
            <a:off x="905237" y="3301697"/>
            <a:ext cx="4476646" cy="1477328"/>
          </a:xfrm>
          <a:prstGeom prst="rect">
            <a:avLst/>
          </a:prstGeom>
          <a:solidFill>
            <a:srgbClr val="D0FCFB"/>
          </a:solidFill>
        </p:spPr>
        <p:txBody>
          <a:bodyPr wrap="square">
            <a:spAutoFit/>
          </a:bodyPr>
          <a:lstStyle/>
          <a:p>
            <a:r>
              <a:rPr lang="en-US" b="1" dirty="0"/>
              <a:t>Sealing radon entry routes: </a:t>
            </a:r>
          </a:p>
          <a:p>
            <a:r>
              <a:rPr lang="en-US" dirty="0"/>
              <a:t>Sealing gaps in floors, joins between walls  and floors and gaps where service pipes penetrate the floor could reduce radon gas in the building.</a:t>
            </a:r>
          </a:p>
        </p:txBody>
      </p:sp>
    </p:spTree>
    <p:extLst>
      <p:ext uri="{BB962C8B-B14F-4D97-AF65-F5344CB8AC3E}">
        <p14:creationId xmlns:p14="http://schemas.microsoft.com/office/powerpoint/2010/main" val="4139847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5BF71D-3699-40AB-A17C-6E719FD0F616}"/>
              </a:ext>
            </a:extLst>
          </p:cNvPr>
          <p:cNvSpPr txBox="1"/>
          <p:nvPr/>
        </p:nvSpPr>
        <p:spPr>
          <a:xfrm>
            <a:off x="1036982" y="520511"/>
            <a:ext cx="11155018" cy="5755422"/>
          </a:xfrm>
          <a:prstGeom prst="rect">
            <a:avLst/>
          </a:prstGeom>
          <a:noFill/>
        </p:spPr>
        <p:txBody>
          <a:bodyPr wrap="square">
            <a:spAutoFit/>
          </a:bodyPr>
          <a:lstStyle/>
          <a:p>
            <a:r>
              <a:rPr lang="en-US" sz="4000" dirty="0"/>
              <a:t>Did you know?</a:t>
            </a:r>
          </a:p>
          <a:p>
            <a:endParaRPr lang="en-US" sz="1400" dirty="0"/>
          </a:p>
          <a:p>
            <a:r>
              <a:rPr lang="en-US" sz="2200" dirty="0"/>
              <a:t>Earth scientists:</a:t>
            </a:r>
          </a:p>
          <a:p>
            <a:pPr marL="342900" indent="-342900">
              <a:buFont typeface="Wingdings" panose="05000000000000000000" pitchFamily="2" charset="2"/>
              <a:buChar char="v"/>
            </a:pPr>
            <a:r>
              <a:rPr lang="en-US" sz="2200" dirty="0"/>
              <a:t>provide an understanding of geological structures, rock types &amp; </a:t>
            </a:r>
          </a:p>
          <a:p>
            <a:r>
              <a:rPr lang="en-US" sz="2200" dirty="0"/>
              <a:t>     their radon potential and the associated hazard. </a:t>
            </a:r>
          </a:p>
          <a:p>
            <a:endParaRPr lang="en-US" sz="1400" dirty="0"/>
          </a:p>
          <a:p>
            <a:pPr marL="342900" indent="-342900">
              <a:buFont typeface="Wingdings" panose="05000000000000000000" pitchFamily="2" charset="2"/>
              <a:buChar char="v"/>
            </a:pPr>
            <a:r>
              <a:rPr lang="en-US" sz="2200" dirty="0"/>
              <a:t>evaluate the radon potential of an area and show this information on maps. </a:t>
            </a:r>
          </a:p>
          <a:p>
            <a:endParaRPr lang="en-US" sz="1400" dirty="0"/>
          </a:p>
          <a:p>
            <a:pPr marL="342900" indent="-342900">
              <a:buFont typeface="Wingdings" panose="05000000000000000000" pitchFamily="2" charset="2"/>
              <a:buChar char="v"/>
            </a:pPr>
            <a:r>
              <a:rPr lang="en-US" sz="2200" dirty="0"/>
              <a:t>study combinations of data from:</a:t>
            </a:r>
          </a:p>
          <a:p>
            <a:r>
              <a:rPr lang="en-US" sz="2200" dirty="0"/>
              <a:t>     - geological maps</a:t>
            </a:r>
          </a:p>
          <a:p>
            <a:r>
              <a:rPr lang="en-US" sz="2200" dirty="0"/>
              <a:t>     - soil surveys</a:t>
            </a:r>
          </a:p>
          <a:p>
            <a:r>
              <a:rPr lang="en-US" sz="2200" dirty="0"/>
              <a:t>     - stream surveys showing radon levels in surface waters that can be matched to</a:t>
            </a:r>
          </a:p>
          <a:p>
            <a:r>
              <a:rPr lang="en-US" sz="2200" dirty="0"/>
              <a:t>        uranium distributions and fault &amp; fracture patterns</a:t>
            </a:r>
          </a:p>
          <a:p>
            <a:r>
              <a:rPr lang="en-US" sz="2200" dirty="0"/>
              <a:t>     - airborne geophysical surveys: gamma-ray spectrometry instruments mounted on </a:t>
            </a:r>
          </a:p>
          <a:p>
            <a:r>
              <a:rPr lang="en-US" sz="2200" dirty="0"/>
              <a:t>       aircraft measure natural radiation of potassium, thorium and uranium emitted </a:t>
            </a:r>
          </a:p>
          <a:p>
            <a:r>
              <a:rPr lang="en-US" sz="2200" dirty="0"/>
              <a:t>       from surface rocks &amp; soil - and these data help them to map indoor radon </a:t>
            </a:r>
          </a:p>
          <a:p>
            <a:r>
              <a:rPr lang="en-US" sz="2200" dirty="0"/>
              <a:t>     - radioactivity maps</a:t>
            </a:r>
            <a:endParaRPr lang="en-GB" sz="2200" dirty="0"/>
          </a:p>
        </p:txBody>
      </p:sp>
      <p:pic>
        <p:nvPicPr>
          <p:cNvPr id="2" name="Picture 1">
            <a:extLst>
              <a:ext uri="{FF2B5EF4-FFF2-40B4-BE49-F238E27FC236}">
                <a16:creationId xmlns:a16="http://schemas.microsoft.com/office/drawing/2014/main" id="{F76DCCA1-33E6-47C8-A49A-CEB9C04F65BF}"/>
              </a:ext>
            </a:extLst>
          </p:cNvPr>
          <p:cNvPicPr>
            <a:picLocks noChangeAspect="1"/>
          </p:cNvPicPr>
          <p:nvPr/>
        </p:nvPicPr>
        <p:blipFill>
          <a:blip r:embed="rId2"/>
          <a:stretch>
            <a:fillRect/>
          </a:stretch>
        </p:blipFill>
        <p:spPr>
          <a:xfrm>
            <a:off x="9691065" y="520511"/>
            <a:ext cx="1903924" cy="1338961"/>
          </a:xfrm>
          <a:prstGeom prst="rect">
            <a:avLst/>
          </a:prstGeom>
        </p:spPr>
      </p:pic>
    </p:spTree>
    <p:extLst>
      <p:ext uri="{BB962C8B-B14F-4D97-AF65-F5344CB8AC3E}">
        <p14:creationId xmlns:p14="http://schemas.microsoft.com/office/powerpoint/2010/main" val="2054470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20CBBE-A81B-4968-86DB-377A073CA4F8}"/>
              </a:ext>
            </a:extLst>
          </p:cNvPr>
          <p:cNvSpPr txBox="1"/>
          <p:nvPr/>
        </p:nvSpPr>
        <p:spPr>
          <a:xfrm>
            <a:off x="688811" y="422948"/>
            <a:ext cx="4319516" cy="707886"/>
          </a:xfrm>
          <a:prstGeom prst="rect">
            <a:avLst/>
          </a:prstGeom>
          <a:noFill/>
        </p:spPr>
        <p:txBody>
          <a:bodyPr wrap="none" rtlCol="0">
            <a:spAutoFit/>
          </a:bodyPr>
          <a:lstStyle/>
          <a:p>
            <a:r>
              <a:rPr lang="en-US" sz="4000" dirty="0"/>
              <a:t>Further information</a:t>
            </a:r>
          </a:p>
        </p:txBody>
      </p:sp>
      <p:sp>
        <p:nvSpPr>
          <p:cNvPr id="5" name="TextBox 4">
            <a:extLst>
              <a:ext uri="{FF2B5EF4-FFF2-40B4-BE49-F238E27FC236}">
                <a16:creationId xmlns:a16="http://schemas.microsoft.com/office/drawing/2014/main" id="{57CB9A5C-5F03-4B2F-8A75-DED75285C356}"/>
              </a:ext>
            </a:extLst>
          </p:cNvPr>
          <p:cNvSpPr txBox="1"/>
          <p:nvPr/>
        </p:nvSpPr>
        <p:spPr>
          <a:xfrm>
            <a:off x="688811" y="1145208"/>
            <a:ext cx="10423751" cy="3416320"/>
          </a:xfrm>
          <a:prstGeom prst="rect">
            <a:avLst/>
          </a:prstGeom>
          <a:noFill/>
        </p:spPr>
        <p:txBody>
          <a:bodyPr wrap="none" rtlCol="0">
            <a:spAutoFit/>
          </a:bodyPr>
          <a:lstStyle/>
          <a:p>
            <a:r>
              <a:rPr lang="en-US" dirty="0"/>
              <a:t>Information about radon</a:t>
            </a:r>
          </a:p>
          <a:p>
            <a:r>
              <a:rPr lang="en-US" dirty="0">
                <a:hlinkClick r:id="rId2"/>
              </a:rPr>
              <a:t>https://www.ukradon.org/information/</a:t>
            </a:r>
            <a:endParaRPr lang="en-US" dirty="0"/>
          </a:p>
          <a:p>
            <a:endParaRPr lang="en-US" dirty="0"/>
          </a:p>
          <a:p>
            <a:r>
              <a:rPr lang="en-US" dirty="0"/>
              <a:t>Radon maps:</a:t>
            </a:r>
          </a:p>
          <a:p>
            <a:r>
              <a:rPr lang="en-US" dirty="0">
                <a:hlinkClick r:id="rId3"/>
              </a:rPr>
              <a:t>https://www.ukradon.org/radonmaps/</a:t>
            </a:r>
            <a:endParaRPr lang="en-US" dirty="0"/>
          </a:p>
          <a:p>
            <a:endParaRPr lang="en-US" dirty="0"/>
          </a:p>
          <a:p>
            <a:r>
              <a:rPr lang="en-US" dirty="0"/>
              <a:t>Technical solutions to radon protection in new build and existing dwellings in radon affected areas</a:t>
            </a:r>
          </a:p>
          <a:p>
            <a:r>
              <a:rPr lang="en-US" dirty="0">
                <a:hlinkClick r:id="rId4"/>
              </a:rPr>
              <a:t>https://www.bre.co.uk/page.jsp?id=1626</a:t>
            </a:r>
            <a:endParaRPr lang="en-US" dirty="0"/>
          </a:p>
          <a:p>
            <a:endParaRPr lang="en-US" dirty="0"/>
          </a:p>
          <a:p>
            <a:r>
              <a:rPr lang="en-US" dirty="0"/>
              <a:t>Information on radon and reports from the Centre for Radiation, Chemical and Environmental Hazards (CRCE)</a:t>
            </a:r>
          </a:p>
          <a:p>
            <a:r>
              <a:rPr lang="en-US" dirty="0">
                <a:hlinkClick r:id="rId5"/>
              </a:rPr>
              <a:t>https://www.gov.uk/government/collections/radon</a:t>
            </a:r>
            <a:endParaRPr lang="en-US" dirty="0"/>
          </a:p>
          <a:p>
            <a:endParaRPr lang="en-US" dirty="0"/>
          </a:p>
        </p:txBody>
      </p:sp>
      <p:pic>
        <p:nvPicPr>
          <p:cNvPr id="6" name="Picture 5">
            <a:extLst>
              <a:ext uri="{FF2B5EF4-FFF2-40B4-BE49-F238E27FC236}">
                <a16:creationId xmlns:a16="http://schemas.microsoft.com/office/drawing/2014/main" id="{147DD36A-2B52-4369-8FEE-B5F0FD152C84}"/>
              </a:ext>
            </a:extLst>
          </p:cNvPr>
          <p:cNvPicPr>
            <a:picLocks noChangeAspect="1"/>
          </p:cNvPicPr>
          <p:nvPr/>
        </p:nvPicPr>
        <p:blipFill>
          <a:blip r:embed="rId6"/>
          <a:stretch>
            <a:fillRect/>
          </a:stretch>
        </p:blipFill>
        <p:spPr>
          <a:xfrm>
            <a:off x="1828206" y="4442333"/>
            <a:ext cx="8144962" cy="1408298"/>
          </a:xfrm>
          <a:prstGeom prst="rect">
            <a:avLst/>
          </a:prstGeom>
        </p:spPr>
      </p:pic>
      <p:sp>
        <p:nvSpPr>
          <p:cNvPr id="8" name="TextBox 7">
            <a:extLst>
              <a:ext uri="{FF2B5EF4-FFF2-40B4-BE49-F238E27FC236}">
                <a16:creationId xmlns:a16="http://schemas.microsoft.com/office/drawing/2014/main" id="{8C5FF9E7-42A7-4263-BACA-AE4DF17FE353}"/>
              </a:ext>
            </a:extLst>
          </p:cNvPr>
          <p:cNvSpPr txBox="1"/>
          <p:nvPr/>
        </p:nvSpPr>
        <p:spPr>
          <a:xfrm>
            <a:off x="1828206" y="5865005"/>
            <a:ext cx="6094378" cy="461665"/>
          </a:xfrm>
          <a:prstGeom prst="rect">
            <a:avLst/>
          </a:prstGeom>
          <a:noFill/>
        </p:spPr>
        <p:txBody>
          <a:bodyPr wrap="square">
            <a:spAutoFit/>
          </a:bodyPr>
          <a:lstStyle/>
          <a:p>
            <a:r>
              <a:rPr lang="en-US" sz="1200" dirty="0"/>
              <a:t>Radon spectrum; 400 nm - 700 nm</a:t>
            </a:r>
          </a:p>
          <a:p>
            <a:r>
              <a:rPr lang="en-US" sz="1200" dirty="0"/>
              <a:t>Creative Commons CC0 1.0</a:t>
            </a:r>
          </a:p>
        </p:txBody>
      </p:sp>
      <p:pic>
        <p:nvPicPr>
          <p:cNvPr id="9" name="Picture 8">
            <a:extLst>
              <a:ext uri="{FF2B5EF4-FFF2-40B4-BE49-F238E27FC236}">
                <a16:creationId xmlns:a16="http://schemas.microsoft.com/office/drawing/2014/main" id="{E5E214BF-D58F-419B-B49C-B65325111212}"/>
              </a:ext>
            </a:extLst>
          </p:cNvPr>
          <p:cNvPicPr>
            <a:picLocks noChangeAspect="1"/>
          </p:cNvPicPr>
          <p:nvPr/>
        </p:nvPicPr>
        <p:blipFill>
          <a:blip r:embed="rId7"/>
          <a:stretch>
            <a:fillRect/>
          </a:stretch>
        </p:blipFill>
        <p:spPr>
          <a:xfrm>
            <a:off x="9448659" y="344184"/>
            <a:ext cx="2054530" cy="1444877"/>
          </a:xfrm>
          <a:prstGeom prst="rect">
            <a:avLst/>
          </a:prstGeom>
        </p:spPr>
      </p:pic>
    </p:spTree>
    <p:extLst>
      <p:ext uri="{BB962C8B-B14F-4D97-AF65-F5344CB8AC3E}">
        <p14:creationId xmlns:p14="http://schemas.microsoft.com/office/powerpoint/2010/main" val="118301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137AF4-EBDE-4469-9EF2-57D244E44FF8}"/>
              </a:ext>
            </a:extLst>
          </p:cNvPr>
          <p:cNvSpPr txBox="1"/>
          <p:nvPr/>
        </p:nvSpPr>
        <p:spPr>
          <a:xfrm>
            <a:off x="648929" y="629266"/>
            <a:ext cx="3445994" cy="162232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kern="1200" dirty="0">
                <a:solidFill>
                  <a:schemeClr val="tx1"/>
                </a:solidFill>
                <a:ea typeface="+mj-ea"/>
                <a:cs typeface="+mj-cs"/>
              </a:rPr>
              <a:t>Simple model of an atom</a:t>
            </a:r>
          </a:p>
        </p:txBody>
      </p:sp>
      <p:sp>
        <p:nvSpPr>
          <p:cNvPr id="4" name="TextBox 3">
            <a:extLst>
              <a:ext uri="{FF2B5EF4-FFF2-40B4-BE49-F238E27FC236}">
                <a16:creationId xmlns:a16="http://schemas.microsoft.com/office/drawing/2014/main" id="{C262A70A-69CD-4D3C-BD92-85E39A0CE60E}"/>
              </a:ext>
            </a:extLst>
          </p:cNvPr>
          <p:cNvSpPr txBox="1"/>
          <p:nvPr/>
        </p:nvSpPr>
        <p:spPr>
          <a:xfrm>
            <a:off x="648931" y="2438400"/>
            <a:ext cx="3505494"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ltLang="en-US" sz="2400" dirty="0"/>
              <a:t>Atom comprised of: </a:t>
            </a:r>
          </a:p>
          <a:p>
            <a:pPr indent="-228600">
              <a:lnSpc>
                <a:spcPct val="90000"/>
              </a:lnSpc>
              <a:spcAft>
                <a:spcPts val="600"/>
              </a:spcAft>
              <a:buFont typeface="Arial" panose="020B0604020202020204" pitchFamily="34" charset="0"/>
              <a:buChar char="•"/>
            </a:pPr>
            <a:endParaRPr lang="en-US" altLang="en-US" sz="2400" dirty="0"/>
          </a:p>
          <a:p>
            <a:pPr marL="342900" indent="-228600">
              <a:lnSpc>
                <a:spcPct val="90000"/>
              </a:lnSpc>
              <a:spcAft>
                <a:spcPts val="600"/>
              </a:spcAft>
              <a:buFont typeface="Arial" panose="020B0604020202020204" pitchFamily="34" charset="0"/>
              <a:buChar char="•"/>
            </a:pPr>
            <a:r>
              <a:rPr lang="en-US" altLang="en-US" sz="2400" dirty="0"/>
              <a:t>Nucleus</a:t>
            </a:r>
          </a:p>
          <a:p>
            <a:pPr marL="342900" marR="0" lvl="1" fontAlgn="auto">
              <a:lnSpc>
                <a:spcPct val="90000"/>
              </a:lnSpc>
              <a:spcBef>
                <a:spcPts val="0"/>
              </a:spcBef>
              <a:spcAft>
                <a:spcPts val="600"/>
              </a:spcAft>
              <a:buClrTx/>
              <a:buSzTx/>
              <a:tabLst/>
              <a:defRPr/>
            </a:pPr>
            <a:r>
              <a:rPr kumimoji="0" lang="en-US" altLang="en-US" sz="2400" b="0" i="0" u="none" strike="noStrike" cap="none" spc="0" normalizeH="0" baseline="0" noProof="0" dirty="0">
                <a:ln>
                  <a:noFill/>
                </a:ln>
                <a:effectLst/>
                <a:uLnTx/>
                <a:uFillTx/>
              </a:rPr>
              <a:t>  Protons (+)</a:t>
            </a:r>
          </a:p>
          <a:p>
            <a:pPr marL="342900" marR="0" lvl="1" fontAlgn="auto">
              <a:lnSpc>
                <a:spcPct val="90000"/>
              </a:lnSpc>
              <a:spcBef>
                <a:spcPts val="0"/>
              </a:spcBef>
              <a:spcAft>
                <a:spcPts val="600"/>
              </a:spcAft>
              <a:buClrTx/>
              <a:buSzTx/>
              <a:tabLst/>
              <a:defRPr/>
            </a:pPr>
            <a:r>
              <a:rPr kumimoji="0" lang="en-US" altLang="en-US" sz="2400" b="0" i="0" u="none" strike="noStrike" cap="none" spc="0" normalizeH="0" baseline="0" noProof="0" dirty="0">
                <a:ln>
                  <a:noFill/>
                </a:ln>
                <a:effectLst/>
                <a:uLnTx/>
                <a:uFillTx/>
              </a:rPr>
              <a:t>  Neutrons (neutral</a:t>
            </a:r>
          </a:p>
          <a:p>
            <a:pPr indent="-228600">
              <a:lnSpc>
                <a:spcPct val="90000"/>
              </a:lnSpc>
              <a:spcAft>
                <a:spcPts val="600"/>
              </a:spcAft>
              <a:buFont typeface="Arial" panose="020B0604020202020204" pitchFamily="34" charset="0"/>
              <a:buChar char="•"/>
            </a:pPr>
            <a:endParaRPr lang="en-US" altLang="en-US" sz="2400" dirty="0"/>
          </a:p>
          <a:p>
            <a:pPr marL="342900" indent="-228600">
              <a:lnSpc>
                <a:spcPct val="90000"/>
              </a:lnSpc>
              <a:spcAft>
                <a:spcPts val="600"/>
              </a:spcAft>
              <a:buFont typeface="Arial" panose="020B0604020202020204" pitchFamily="34" charset="0"/>
              <a:buChar char="•"/>
            </a:pPr>
            <a:r>
              <a:rPr lang="en-US" altLang="en-US" sz="2400" dirty="0"/>
              <a:t>Electrons (-)</a:t>
            </a:r>
          </a:p>
          <a:p>
            <a:pPr>
              <a:lnSpc>
                <a:spcPct val="90000"/>
              </a:lnSpc>
              <a:spcAft>
                <a:spcPts val="600"/>
              </a:spcAft>
            </a:pPr>
            <a:endParaRPr lang="en-US" altLang="en-US" sz="2000" dirty="0"/>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7658D69E-B9CB-41C9-B9A3-BA05F8739B97}"/>
              </a:ext>
            </a:extLst>
          </p:cNvPr>
          <p:cNvPicPr>
            <a:picLocks noChangeAspect="1"/>
          </p:cNvPicPr>
          <p:nvPr/>
        </p:nvPicPr>
        <p:blipFill rotWithShape="1">
          <a:blip r:embed="rId2">
            <a:extLst>
              <a:ext uri="{28A0092B-C50C-407E-A947-70E740481C1C}">
                <a14:useLocalDpi xmlns:a14="http://schemas.microsoft.com/office/drawing/2010/main" val="0"/>
              </a:ext>
            </a:extLst>
          </a:blip>
          <a:srcRect r="3" b="2588"/>
          <a:stretch/>
        </p:blipFill>
        <p:spPr>
          <a:xfrm>
            <a:off x="5405862" y="1660930"/>
            <a:ext cx="6019331" cy="3532894"/>
          </a:xfrm>
          <a:prstGeom prst="rect">
            <a:avLst/>
          </a:prstGeom>
          <a:effectLst/>
        </p:spPr>
      </p:pic>
    </p:spTree>
    <p:extLst>
      <p:ext uri="{BB962C8B-B14F-4D97-AF65-F5344CB8AC3E}">
        <p14:creationId xmlns:p14="http://schemas.microsoft.com/office/powerpoint/2010/main" val="200887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4F95E4-250A-41BA-A71B-F9B80CA948A2}"/>
              </a:ext>
            </a:extLst>
          </p:cNvPr>
          <p:cNvSpPr txBox="1"/>
          <p:nvPr/>
        </p:nvSpPr>
        <p:spPr>
          <a:xfrm>
            <a:off x="484214" y="424985"/>
            <a:ext cx="4154842" cy="162232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b="0" i="0" kern="1200" dirty="0">
                <a:solidFill>
                  <a:schemeClr val="tx1"/>
                </a:solidFill>
                <a:effectLst/>
                <a:ea typeface="+mj-ea"/>
                <a:cs typeface="+mj-cs"/>
              </a:rPr>
              <a:t>Relative penetrative power of radiation</a:t>
            </a:r>
          </a:p>
        </p:txBody>
      </p:sp>
      <p:sp>
        <p:nvSpPr>
          <p:cNvPr id="6" name="TextBox 5">
            <a:extLst>
              <a:ext uri="{FF2B5EF4-FFF2-40B4-BE49-F238E27FC236}">
                <a16:creationId xmlns:a16="http://schemas.microsoft.com/office/drawing/2014/main" id="{5C88F578-2A8B-40A3-954F-E8F127ABFD3B}"/>
              </a:ext>
            </a:extLst>
          </p:cNvPr>
          <p:cNvSpPr txBox="1"/>
          <p:nvPr/>
        </p:nvSpPr>
        <p:spPr>
          <a:xfrm>
            <a:off x="562930" y="2233597"/>
            <a:ext cx="3591912" cy="3785419"/>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200" dirty="0"/>
              <a:t>Radioactive atoms can give off four types of ionizing radiation:</a:t>
            </a:r>
          </a:p>
          <a:p>
            <a:pPr>
              <a:lnSpc>
                <a:spcPct val="90000"/>
              </a:lnSpc>
              <a:spcAft>
                <a:spcPts val="600"/>
              </a:spcAft>
            </a:pPr>
            <a:r>
              <a:rPr lang="en-US" sz="2200" dirty="0"/>
              <a:t>          alpha particles,  </a:t>
            </a:r>
          </a:p>
          <a:p>
            <a:pPr>
              <a:lnSpc>
                <a:spcPct val="90000"/>
              </a:lnSpc>
              <a:spcAft>
                <a:spcPts val="600"/>
              </a:spcAft>
            </a:pPr>
            <a:r>
              <a:rPr lang="en-US" sz="2200" dirty="0"/>
              <a:t>          beta particles,</a:t>
            </a:r>
          </a:p>
          <a:p>
            <a:pPr>
              <a:lnSpc>
                <a:spcPct val="90000"/>
              </a:lnSpc>
              <a:spcAft>
                <a:spcPts val="600"/>
              </a:spcAft>
            </a:pPr>
            <a:r>
              <a:rPr lang="en-US" sz="2200" dirty="0"/>
              <a:t>          gamma rays, and </a:t>
            </a:r>
          </a:p>
          <a:p>
            <a:pPr>
              <a:lnSpc>
                <a:spcPct val="90000"/>
              </a:lnSpc>
              <a:spcAft>
                <a:spcPts val="600"/>
              </a:spcAft>
            </a:pPr>
            <a:r>
              <a:rPr lang="en-US" sz="2200" dirty="0"/>
              <a:t>          neutrons.</a:t>
            </a:r>
          </a:p>
          <a:p>
            <a:pPr indent="-228600">
              <a:lnSpc>
                <a:spcPct val="90000"/>
              </a:lnSpc>
              <a:spcAft>
                <a:spcPts val="600"/>
              </a:spcAft>
              <a:buFont typeface="Arial" panose="020B0604020202020204" pitchFamily="34" charset="0"/>
              <a:buChar char="•"/>
            </a:pPr>
            <a:endParaRPr lang="en-US" sz="2200" dirty="0"/>
          </a:p>
          <a:p>
            <a:pPr marL="342900" indent="-228600">
              <a:lnSpc>
                <a:spcPct val="90000"/>
              </a:lnSpc>
              <a:spcAft>
                <a:spcPts val="600"/>
              </a:spcAft>
              <a:buFont typeface="Arial" panose="020B0604020202020204" pitchFamily="34" charset="0"/>
              <a:buChar char="•"/>
            </a:pPr>
            <a:r>
              <a:rPr lang="en-US" sz="2200" dirty="0"/>
              <a:t>Each type of radiation has different properties</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10;&#10;Description automatically generated">
            <a:extLst>
              <a:ext uri="{FF2B5EF4-FFF2-40B4-BE49-F238E27FC236}">
                <a16:creationId xmlns:a16="http://schemas.microsoft.com/office/drawing/2014/main" id="{4CF9A127-715A-4425-98F7-8FCBB1FA0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1869875"/>
            <a:ext cx="6019331" cy="3115003"/>
          </a:xfrm>
          <a:prstGeom prst="rect">
            <a:avLst/>
          </a:prstGeom>
          <a:effectLst/>
        </p:spPr>
      </p:pic>
    </p:spTree>
    <p:extLst>
      <p:ext uri="{BB962C8B-B14F-4D97-AF65-F5344CB8AC3E}">
        <p14:creationId xmlns:p14="http://schemas.microsoft.com/office/powerpoint/2010/main" val="92971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C1A61396-470C-41AB-9FD8-750CD2F469A9}"/>
              </a:ext>
            </a:extLst>
          </p:cNvPr>
          <p:cNvSpPr>
            <a:spLocks noGrp="1" noChangeArrowheads="1"/>
          </p:cNvSpPr>
          <p:nvPr>
            <p:ph type="title"/>
          </p:nvPr>
        </p:nvSpPr>
        <p:spPr>
          <a:xfrm>
            <a:off x="812680" y="370233"/>
            <a:ext cx="6865500" cy="723900"/>
          </a:xfrm>
        </p:spPr>
        <p:txBody>
          <a:bodyPr>
            <a:normAutofit fontScale="90000"/>
          </a:bodyPr>
          <a:lstStyle/>
          <a:p>
            <a:r>
              <a:rPr lang="en-GB" altLang="en-US" dirty="0">
                <a:latin typeface="+mn-lt"/>
              </a:rPr>
              <a:t>Where radon is found in the UK</a:t>
            </a:r>
          </a:p>
        </p:txBody>
      </p:sp>
      <p:sp>
        <p:nvSpPr>
          <p:cNvPr id="100355" name="Rectangle 3">
            <a:extLst>
              <a:ext uri="{FF2B5EF4-FFF2-40B4-BE49-F238E27FC236}">
                <a16:creationId xmlns:a16="http://schemas.microsoft.com/office/drawing/2014/main" id="{0CE28E5A-E38F-4037-9ACE-B2018E178E1A}"/>
              </a:ext>
            </a:extLst>
          </p:cNvPr>
          <p:cNvSpPr>
            <a:spLocks noGrp="1" noChangeArrowheads="1"/>
          </p:cNvSpPr>
          <p:nvPr>
            <p:ph type="body" idx="1"/>
          </p:nvPr>
        </p:nvSpPr>
        <p:spPr>
          <a:xfrm>
            <a:off x="671401" y="1123950"/>
            <a:ext cx="7542296" cy="4466749"/>
          </a:xfrm>
        </p:spPr>
        <p:txBody>
          <a:bodyPr>
            <a:noAutofit/>
          </a:bodyPr>
          <a:lstStyle/>
          <a:p>
            <a:pPr marL="0" indent="0">
              <a:spcBef>
                <a:spcPts val="0"/>
              </a:spcBef>
              <a:buNone/>
            </a:pPr>
            <a:endParaRPr lang="en-US" sz="1800" dirty="0"/>
          </a:p>
          <a:p>
            <a:pPr marL="0" indent="0">
              <a:spcBef>
                <a:spcPts val="0"/>
              </a:spcBef>
              <a:buNone/>
            </a:pPr>
            <a:r>
              <a:rPr lang="en-US" sz="2200" dirty="0"/>
              <a:t>Radon forms by radioactive decay of other elements </a:t>
            </a:r>
          </a:p>
          <a:p>
            <a:pPr marL="0" indent="0">
              <a:spcBef>
                <a:spcPts val="0"/>
              </a:spcBef>
              <a:buNone/>
            </a:pPr>
            <a:r>
              <a:rPr lang="en-US" sz="2200" dirty="0"/>
              <a:t>(uranium and thorium) and is mostly found in areas where </a:t>
            </a:r>
          </a:p>
          <a:p>
            <a:pPr marL="0" indent="0">
              <a:spcBef>
                <a:spcPts val="0"/>
              </a:spcBef>
              <a:buNone/>
            </a:pPr>
            <a:r>
              <a:rPr lang="en-US" sz="2200" dirty="0"/>
              <a:t>the rocks have a higher uranium content such as:</a:t>
            </a:r>
          </a:p>
          <a:p>
            <a:pPr marL="0" indent="0">
              <a:spcBef>
                <a:spcPts val="0"/>
              </a:spcBef>
              <a:buNone/>
            </a:pPr>
            <a:endParaRPr lang="en-US" sz="1800" dirty="0"/>
          </a:p>
          <a:p>
            <a:pPr>
              <a:spcBef>
                <a:spcPts val="0"/>
              </a:spcBef>
              <a:spcAft>
                <a:spcPts val="400"/>
              </a:spcAft>
            </a:pPr>
            <a:r>
              <a:rPr lang="en-US" sz="2200" dirty="0"/>
              <a:t>igneous rocks like granite (e.g. parts of Scotland &amp; Cornwall) </a:t>
            </a:r>
          </a:p>
          <a:p>
            <a:pPr>
              <a:spcBef>
                <a:spcPts val="0"/>
              </a:spcBef>
              <a:spcAft>
                <a:spcPts val="400"/>
              </a:spcAft>
            </a:pPr>
            <a:r>
              <a:rPr lang="en-US" sz="2200" dirty="0"/>
              <a:t>rocks intruded by igneous rocks like granite (e.g. Cornwall) </a:t>
            </a:r>
          </a:p>
          <a:p>
            <a:pPr>
              <a:spcBef>
                <a:spcPts val="0"/>
              </a:spcBef>
              <a:spcAft>
                <a:spcPts val="400"/>
              </a:spcAft>
            </a:pPr>
            <a:r>
              <a:rPr lang="en-US" sz="2200" dirty="0"/>
              <a:t>dark, organic-rich shales (e.g. Wales)</a:t>
            </a:r>
          </a:p>
          <a:p>
            <a:pPr>
              <a:spcBef>
                <a:spcPts val="0"/>
              </a:spcBef>
              <a:spcAft>
                <a:spcPts val="400"/>
              </a:spcAft>
            </a:pPr>
            <a:r>
              <a:rPr lang="en-US" sz="2200" dirty="0"/>
              <a:t>limestones (e.g. Carboniferous Limestone in Derbyshire) </a:t>
            </a:r>
          </a:p>
          <a:p>
            <a:pPr>
              <a:spcBef>
                <a:spcPts val="0"/>
              </a:spcBef>
              <a:spcAft>
                <a:spcPts val="400"/>
              </a:spcAft>
            </a:pPr>
            <a:r>
              <a:rPr lang="en-US" sz="2200" dirty="0"/>
              <a:t>sedimentary rocks containing phosphate minerals (e.g. Northamptonshire Sand) </a:t>
            </a:r>
          </a:p>
          <a:p>
            <a:pPr marL="0" indent="0">
              <a:spcBef>
                <a:spcPts val="0"/>
              </a:spcBef>
              <a:buNone/>
            </a:pPr>
            <a:endParaRPr lang="en-US" sz="2200" dirty="0"/>
          </a:p>
          <a:p>
            <a:pPr marL="0" indent="0">
              <a:spcBef>
                <a:spcPts val="0"/>
              </a:spcBef>
              <a:buNone/>
            </a:pPr>
            <a:r>
              <a:rPr lang="en-US" sz="2200" dirty="0"/>
              <a:t>Radon occurs in rock, soil, water, air, the buildings we live in </a:t>
            </a:r>
          </a:p>
          <a:p>
            <a:pPr marL="0" indent="0">
              <a:spcBef>
                <a:spcPts val="0"/>
              </a:spcBef>
              <a:buNone/>
            </a:pPr>
            <a:r>
              <a:rPr lang="en-US" sz="2200" dirty="0"/>
              <a:t>and underground in caves, mines and tunnels.</a:t>
            </a:r>
          </a:p>
          <a:p>
            <a:pPr>
              <a:spcBef>
                <a:spcPts val="0"/>
              </a:spcBef>
            </a:pPr>
            <a:endParaRPr lang="en-US" sz="2200" dirty="0"/>
          </a:p>
        </p:txBody>
      </p:sp>
      <p:sp>
        <p:nvSpPr>
          <p:cNvPr id="100356" name="Rectangle 4">
            <a:extLst>
              <a:ext uri="{FF2B5EF4-FFF2-40B4-BE49-F238E27FC236}">
                <a16:creationId xmlns:a16="http://schemas.microsoft.com/office/drawing/2014/main" id="{3428834C-6B7E-43CD-B0D5-70A8B8BA3AA7}"/>
              </a:ext>
            </a:extLst>
          </p:cNvPr>
          <p:cNvSpPr>
            <a:spLocks noChangeArrowheads="1"/>
          </p:cNvSpPr>
          <p:nvPr/>
        </p:nvSpPr>
        <p:spPr bwMode="auto">
          <a:xfrm>
            <a:off x="2362200" y="762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b="1">
                <a:solidFill>
                  <a:schemeClr val="tx2"/>
                </a:solidFill>
                <a:latin typeface="Times New Roman" panose="02020603050405020304" pitchFamily="18" charset="0"/>
              </a:defRPr>
            </a:lvl1pPr>
            <a:lvl2pPr>
              <a:defRPr sz="4000" b="1">
                <a:solidFill>
                  <a:schemeClr val="tx2"/>
                </a:solidFill>
                <a:latin typeface="Times New Roman" panose="02020603050405020304" pitchFamily="18" charset="0"/>
              </a:defRPr>
            </a:lvl2pPr>
            <a:lvl3pPr>
              <a:defRPr sz="4000" b="1">
                <a:solidFill>
                  <a:schemeClr val="tx2"/>
                </a:solidFill>
                <a:latin typeface="Times New Roman" panose="02020603050405020304" pitchFamily="18" charset="0"/>
              </a:defRPr>
            </a:lvl3pPr>
            <a:lvl4pPr>
              <a:defRPr sz="4000" b="1">
                <a:solidFill>
                  <a:schemeClr val="tx2"/>
                </a:solidFill>
                <a:latin typeface="Times New Roman" panose="02020603050405020304" pitchFamily="18" charset="0"/>
              </a:defRPr>
            </a:lvl4pPr>
            <a:lvl5pPr>
              <a:defRPr sz="4000" b="1">
                <a:solidFill>
                  <a:schemeClr val="tx2"/>
                </a:solidFill>
                <a:latin typeface="Times New Roman" panose="02020603050405020304" pitchFamily="18" charset="0"/>
              </a:defRPr>
            </a:lvl5pPr>
            <a:lvl6pPr marL="457200" algn="ctr" eaLnBrk="0" fontAlgn="base" hangingPunct="0">
              <a:spcBef>
                <a:spcPct val="0"/>
              </a:spcBef>
              <a:spcAft>
                <a:spcPct val="0"/>
              </a:spcAft>
              <a:defRPr sz="4000" b="1">
                <a:solidFill>
                  <a:schemeClr val="tx2"/>
                </a:solidFill>
                <a:latin typeface="Times New Roman" panose="02020603050405020304" pitchFamily="18" charset="0"/>
              </a:defRPr>
            </a:lvl6pPr>
            <a:lvl7pPr marL="914400" algn="ctr" eaLnBrk="0" fontAlgn="base" hangingPunct="0">
              <a:spcBef>
                <a:spcPct val="0"/>
              </a:spcBef>
              <a:spcAft>
                <a:spcPct val="0"/>
              </a:spcAft>
              <a:defRPr sz="4000" b="1">
                <a:solidFill>
                  <a:schemeClr val="tx2"/>
                </a:solidFill>
                <a:latin typeface="Times New Roman" panose="02020603050405020304" pitchFamily="18" charset="0"/>
              </a:defRPr>
            </a:lvl7pPr>
            <a:lvl8pPr marL="1371600" algn="ctr" eaLnBrk="0" fontAlgn="base" hangingPunct="0">
              <a:spcBef>
                <a:spcPct val="0"/>
              </a:spcBef>
              <a:spcAft>
                <a:spcPct val="0"/>
              </a:spcAft>
              <a:defRPr sz="4000" b="1">
                <a:solidFill>
                  <a:schemeClr val="tx2"/>
                </a:solidFill>
                <a:latin typeface="Times New Roman" panose="02020603050405020304" pitchFamily="18" charset="0"/>
              </a:defRPr>
            </a:lvl8pPr>
            <a:lvl9pPr marL="1828800" algn="ctr" eaLnBrk="0" fontAlgn="base" hangingPunct="0">
              <a:spcBef>
                <a:spcPct val="0"/>
              </a:spcBef>
              <a:spcAft>
                <a:spcPct val="0"/>
              </a:spcAft>
              <a:defRPr sz="4000" b="1">
                <a:solidFill>
                  <a:schemeClr val="tx2"/>
                </a:solidFill>
                <a:latin typeface="Times New Roman" panose="02020603050405020304" pitchFamily="18" charset="0"/>
              </a:defRPr>
            </a:lvl9pPr>
          </a:lstStyle>
          <a:p>
            <a:endParaRPr lang="en-US" altLang="en-US" dirty="0"/>
          </a:p>
        </p:txBody>
      </p:sp>
      <p:sp>
        <p:nvSpPr>
          <p:cNvPr id="100357" name="Rectangle 5">
            <a:extLst>
              <a:ext uri="{FF2B5EF4-FFF2-40B4-BE49-F238E27FC236}">
                <a16:creationId xmlns:a16="http://schemas.microsoft.com/office/drawing/2014/main" id="{830CAB4B-72F6-4873-8D35-A2622E412468}"/>
              </a:ext>
            </a:extLst>
          </p:cNvPr>
          <p:cNvSpPr>
            <a:spLocks noChangeArrowheads="1"/>
          </p:cNvSpPr>
          <p:nvPr/>
        </p:nvSpPr>
        <p:spPr bwMode="auto">
          <a:xfrm>
            <a:off x="2362200" y="2133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Times New Roman" panose="02020603050405020304" pitchFamily="18" charset="0"/>
              </a:defRPr>
            </a:lvl1pPr>
            <a:lvl2pPr marL="742950" indent="-285750" algn="l">
              <a:spcBef>
                <a:spcPct val="20000"/>
              </a:spcBef>
              <a:buChar char="–"/>
              <a:defRPr sz="2000">
                <a:solidFill>
                  <a:schemeClr val="tx1"/>
                </a:solidFill>
                <a:latin typeface="Times New Roman" panose="02020603050405020304" pitchFamily="18" charset="0"/>
              </a:defRPr>
            </a:lvl2pPr>
            <a:lvl3pPr marL="1143000" indent="-228600" algn="l">
              <a:spcBef>
                <a:spcPct val="20000"/>
              </a:spcBef>
              <a:buChar char="•"/>
              <a:defRPr>
                <a:solidFill>
                  <a:schemeClr val="tx1"/>
                </a:solidFill>
                <a:latin typeface="Times New Roman" panose="02020603050405020304" pitchFamily="18" charset="0"/>
              </a:defRPr>
            </a:lvl3pPr>
            <a:lvl4pPr marL="1600200" indent="-228600" algn="l">
              <a:spcBef>
                <a:spcPct val="20000"/>
              </a:spcBef>
              <a:buChar char="–"/>
              <a:defRPr sz="1600">
                <a:solidFill>
                  <a:schemeClr val="tx1"/>
                </a:solidFill>
                <a:latin typeface="Times New Roman" panose="02020603050405020304" pitchFamily="18" charset="0"/>
              </a:defRPr>
            </a:lvl4pPr>
            <a:lvl5pPr marL="2057400" indent="-228600" algn="l">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endParaRPr lang="en-US" altLang="en-US" dirty="0"/>
          </a:p>
        </p:txBody>
      </p:sp>
      <p:pic>
        <p:nvPicPr>
          <p:cNvPr id="3" name="Picture 2" descr="Map&#10;&#10;Description automatically generated">
            <a:extLst>
              <a:ext uri="{FF2B5EF4-FFF2-40B4-BE49-F238E27FC236}">
                <a16:creationId xmlns:a16="http://schemas.microsoft.com/office/drawing/2014/main" id="{EA9ADC00-17A3-47C2-9FA8-B93F0772C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571" y="43559"/>
            <a:ext cx="3977512" cy="6627529"/>
          </a:xfrm>
          <a:prstGeom prst="rect">
            <a:avLst/>
          </a:prstGeom>
        </p:spPr>
      </p:pic>
      <p:sp>
        <p:nvSpPr>
          <p:cNvPr id="4" name="TextBox 3">
            <a:extLst>
              <a:ext uri="{FF2B5EF4-FFF2-40B4-BE49-F238E27FC236}">
                <a16:creationId xmlns:a16="http://schemas.microsoft.com/office/drawing/2014/main" id="{46E54245-22BB-48EE-90D5-B09C87B7D601}"/>
              </a:ext>
            </a:extLst>
          </p:cNvPr>
          <p:cNvSpPr txBox="1"/>
          <p:nvPr/>
        </p:nvSpPr>
        <p:spPr>
          <a:xfrm>
            <a:off x="9714960" y="609600"/>
            <a:ext cx="2013180" cy="461665"/>
          </a:xfrm>
          <a:prstGeom prst="rect">
            <a:avLst/>
          </a:prstGeom>
          <a:noFill/>
        </p:spPr>
        <p:txBody>
          <a:bodyPr wrap="none" rtlCol="0">
            <a:spAutoFit/>
          </a:bodyPr>
          <a:lstStyle/>
          <a:p>
            <a:r>
              <a:rPr lang="en-GB" sz="1200" dirty="0"/>
              <a:t>Geology Map of Great Britain</a:t>
            </a:r>
          </a:p>
          <a:p>
            <a:r>
              <a:rPr lang="en-GB" sz="1200" dirty="0"/>
              <a:t>Credit: </a:t>
            </a:r>
            <a:r>
              <a:rPr lang="en-GB" sz="1200" dirty="0" err="1"/>
              <a:t>AlexD</a:t>
            </a:r>
            <a:r>
              <a:rPr lang="en-GB" sz="1200" dirty="0"/>
              <a:t> CC BY-SA 3.0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Picture 5" descr="Diagram, map&#10;&#10;Description automatically generated with medium confidence">
            <a:extLst>
              <a:ext uri="{FF2B5EF4-FFF2-40B4-BE49-F238E27FC236}">
                <a16:creationId xmlns:a16="http://schemas.microsoft.com/office/drawing/2014/main" id="{38A32798-B1B9-400F-8098-B9EFABCC4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88" y="278091"/>
            <a:ext cx="6068128" cy="6301817"/>
          </a:xfrm>
          <a:prstGeom prst="rect">
            <a:avLst/>
          </a:prstGeom>
        </p:spPr>
      </p:pic>
      <p:pic>
        <p:nvPicPr>
          <p:cNvPr id="13" name="Picture 12" descr="A picture containing text, stone&#10;&#10;Description automatically generated">
            <a:extLst>
              <a:ext uri="{FF2B5EF4-FFF2-40B4-BE49-F238E27FC236}">
                <a16:creationId xmlns:a16="http://schemas.microsoft.com/office/drawing/2014/main" id="{23AEA5CB-D466-499E-8D24-D9C79E341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64" y="447472"/>
            <a:ext cx="3747645" cy="2498430"/>
          </a:xfrm>
          <a:prstGeom prst="rect">
            <a:avLst/>
          </a:prstGeom>
        </p:spPr>
      </p:pic>
      <p:pic>
        <p:nvPicPr>
          <p:cNvPr id="15" name="Picture 14" descr="A coin on the ground&#10;&#10;Description automatically generated with medium confidence">
            <a:extLst>
              <a:ext uri="{FF2B5EF4-FFF2-40B4-BE49-F238E27FC236}">
                <a16:creationId xmlns:a16="http://schemas.microsoft.com/office/drawing/2014/main" id="{1FEA6162-DE55-4343-93BC-56F259EA7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870" y="3039894"/>
            <a:ext cx="3683539" cy="2762654"/>
          </a:xfrm>
          <a:prstGeom prst="rect">
            <a:avLst/>
          </a:prstGeom>
        </p:spPr>
      </p:pic>
      <p:sp>
        <p:nvSpPr>
          <p:cNvPr id="16" name="TextBox 15">
            <a:extLst>
              <a:ext uri="{FF2B5EF4-FFF2-40B4-BE49-F238E27FC236}">
                <a16:creationId xmlns:a16="http://schemas.microsoft.com/office/drawing/2014/main" id="{F947F051-AB81-42EB-9E12-BDBDC4EC4D77}"/>
              </a:ext>
            </a:extLst>
          </p:cNvPr>
          <p:cNvSpPr txBox="1"/>
          <p:nvPr/>
        </p:nvSpPr>
        <p:spPr>
          <a:xfrm>
            <a:off x="8572304" y="5896540"/>
            <a:ext cx="1982402" cy="369332"/>
          </a:xfrm>
          <a:prstGeom prst="rect">
            <a:avLst/>
          </a:prstGeom>
          <a:noFill/>
        </p:spPr>
        <p:txBody>
          <a:bodyPr wrap="none" rtlCol="0">
            <a:spAutoFit/>
          </a:bodyPr>
          <a:lstStyle/>
          <a:p>
            <a:r>
              <a:rPr lang="en-US" dirty="0"/>
              <a:t>UK granite samples</a:t>
            </a:r>
            <a:endParaRPr lang="en-GB" dirty="0"/>
          </a:p>
        </p:txBody>
      </p:sp>
    </p:spTree>
    <p:extLst>
      <p:ext uri="{BB962C8B-B14F-4D97-AF65-F5344CB8AC3E}">
        <p14:creationId xmlns:p14="http://schemas.microsoft.com/office/powerpoint/2010/main" val="36165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34939"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9FFACD46-5DBC-4075-B4D3-6E7ECAF3B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1158006"/>
            <a:ext cx="6646270" cy="4386538"/>
          </a:xfrm>
          <a:prstGeom prst="rect">
            <a:avLst/>
          </a:prstGeom>
        </p:spPr>
      </p:pic>
      <p:sp>
        <p:nvSpPr>
          <p:cNvPr id="5" name="TextBox 4">
            <a:extLst>
              <a:ext uri="{FF2B5EF4-FFF2-40B4-BE49-F238E27FC236}">
                <a16:creationId xmlns:a16="http://schemas.microsoft.com/office/drawing/2014/main" id="{2A36F023-2A82-4F3B-B217-6463CC727A0B}"/>
              </a:ext>
            </a:extLst>
          </p:cNvPr>
          <p:cNvSpPr txBox="1"/>
          <p:nvPr/>
        </p:nvSpPr>
        <p:spPr>
          <a:xfrm>
            <a:off x="7804298" y="2121763"/>
            <a:ext cx="3823094" cy="3773010"/>
          </a:xfrm>
          <a:prstGeom prst="rect">
            <a:avLst/>
          </a:prstGeom>
        </p:spPr>
        <p:txBody>
          <a:bodyPr vert="horz" lIns="91440" tIns="45720" rIns="91440" bIns="45720" rtlCol="0">
            <a:normAutofit/>
          </a:bodyPr>
          <a:lstStyle/>
          <a:p>
            <a:pPr>
              <a:lnSpc>
                <a:spcPct val="90000"/>
              </a:lnSpc>
              <a:spcBef>
                <a:spcPct val="0"/>
              </a:spcBef>
              <a:spcAft>
                <a:spcPts val="600"/>
              </a:spcAft>
            </a:pPr>
            <a:r>
              <a:rPr lang="en-US" sz="4000" dirty="0"/>
              <a:t>Radioactive decay of radon</a:t>
            </a:r>
          </a:p>
        </p:txBody>
      </p:sp>
    </p:spTree>
    <p:extLst>
      <p:ext uri="{BB962C8B-B14F-4D97-AF65-F5344CB8AC3E}">
        <p14:creationId xmlns:p14="http://schemas.microsoft.com/office/powerpoint/2010/main" val="215375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34939"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6B1FEB9-C521-43F7-87BC-161297CD7227}"/>
              </a:ext>
            </a:extLst>
          </p:cNvPr>
          <p:cNvSpPr txBox="1"/>
          <p:nvPr/>
        </p:nvSpPr>
        <p:spPr>
          <a:xfrm>
            <a:off x="8349796" y="657666"/>
            <a:ext cx="3068277" cy="1344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ea typeface="+mj-ea"/>
                <a:cs typeface="+mj-cs"/>
              </a:rPr>
              <a:t>The meaning of half-life</a:t>
            </a:r>
          </a:p>
        </p:txBody>
      </p:sp>
      <p:pic>
        <p:nvPicPr>
          <p:cNvPr id="6" name="Picture 5" descr="Chart, line chart&#10;&#10;Description automatically generated">
            <a:extLst>
              <a:ext uri="{FF2B5EF4-FFF2-40B4-BE49-F238E27FC236}">
                <a16:creationId xmlns:a16="http://schemas.microsoft.com/office/drawing/2014/main" id="{EEDF6E90-1BDA-4F5A-8EAC-B527A47E2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1033389"/>
            <a:ext cx="6646270" cy="4635773"/>
          </a:xfrm>
          <a:prstGeom prst="rect">
            <a:avLst/>
          </a:prstGeom>
        </p:spPr>
      </p:pic>
      <p:sp>
        <p:nvSpPr>
          <p:cNvPr id="4" name="TextBox 3">
            <a:extLst>
              <a:ext uri="{FF2B5EF4-FFF2-40B4-BE49-F238E27FC236}">
                <a16:creationId xmlns:a16="http://schemas.microsoft.com/office/drawing/2014/main" id="{E0586AF4-89EE-4EB3-9155-59FF8AEF0587}"/>
              </a:ext>
            </a:extLst>
          </p:cNvPr>
          <p:cNvSpPr txBox="1"/>
          <p:nvPr/>
        </p:nvSpPr>
        <p:spPr>
          <a:xfrm>
            <a:off x="7804298" y="2121763"/>
            <a:ext cx="3823094" cy="3773010"/>
          </a:xfrm>
          <a:prstGeom prst="rect">
            <a:avLst/>
          </a:prstGeom>
        </p:spPr>
        <p:txBody>
          <a:bodyPr vert="horz" lIns="91440" tIns="45720" rIns="91440" bIns="45720" rtlCol="0">
            <a:normAutofit/>
          </a:bodyPr>
          <a:lstStyle/>
          <a:p>
            <a:pPr marL="342900" marR="0" lvl="0" indent="-228600" fontAlgn="base">
              <a:lnSpc>
                <a:spcPct val="90000"/>
              </a:lnSpc>
              <a:spcBef>
                <a:spcPct val="20000"/>
              </a:spcBef>
              <a:spcAft>
                <a:spcPct val="0"/>
              </a:spcAft>
              <a:buClrTx/>
              <a:buSzTx/>
              <a:buFont typeface="Arial" panose="020B0604020202020204" pitchFamily="34" charset="0"/>
              <a:buChar char="•"/>
              <a:tabLst/>
              <a:defRPr/>
            </a:pPr>
            <a:r>
              <a:rPr kumimoji="0" lang="en-US" altLang="en-US" sz="2000" b="0" i="0" u="none" strike="noStrike" cap="none" spc="0" normalizeH="0" baseline="0" noProof="0" dirty="0">
                <a:ln>
                  <a:noFill/>
                </a:ln>
                <a:effectLst/>
                <a:uLnTx/>
                <a:uFillTx/>
              </a:rPr>
              <a:t>Half life is the time required for half of the original number of atoms to decay</a:t>
            </a:r>
          </a:p>
          <a:p>
            <a:pPr marL="342900" marR="0" lvl="0" indent="-228600" fontAlgn="base">
              <a:lnSpc>
                <a:spcPct val="90000"/>
              </a:lnSpc>
              <a:spcBef>
                <a:spcPct val="20000"/>
              </a:spcBef>
              <a:spcAft>
                <a:spcPct val="0"/>
              </a:spcAft>
              <a:buClrTx/>
              <a:buSzTx/>
              <a:buFont typeface="Arial" panose="020B0604020202020204" pitchFamily="34" charset="0"/>
              <a:buChar char="•"/>
              <a:tabLst/>
              <a:defRPr/>
            </a:pPr>
            <a:endParaRPr kumimoji="0" lang="en-US" altLang="en-US" sz="2000" b="0" i="0" u="none" strike="noStrike" cap="none" spc="0" normalizeH="0" baseline="0" noProof="0" dirty="0">
              <a:ln>
                <a:noFill/>
              </a:ln>
              <a:effectLst/>
              <a:uLnTx/>
              <a:uFillTx/>
            </a:endParaRPr>
          </a:p>
          <a:p>
            <a:pPr marL="342900" marR="0" lvl="0" indent="-228600" fontAlgn="base">
              <a:lnSpc>
                <a:spcPct val="90000"/>
              </a:lnSpc>
              <a:spcBef>
                <a:spcPct val="20000"/>
              </a:spcBef>
              <a:spcAft>
                <a:spcPct val="0"/>
              </a:spcAft>
              <a:buClrTx/>
              <a:buSzTx/>
              <a:buFont typeface="Arial" panose="020B0604020202020204" pitchFamily="34" charset="0"/>
              <a:buChar char="•"/>
              <a:tabLst/>
              <a:defRPr/>
            </a:pPr>
            <a:r>
              <a:rPr kumimoji="0" lang="en-US" altLang="en-US" sz="2000" b="0" i="0" u="none" strike="noStrike" cap="none" spc="0" normalizeH="0" baseline="0" noProof="0" dirty="0">
                <a:ln>
                  <a:noFill/>
                </a:ln>
                <a:effectLst/>
                <a:uLnTx/>
                <a:uFillTx/>
              </a:rPr>
              <a:t>It is not the time for all the atoms to decay</a:t>
            </a:r>
          </a:p>
        </p:txBody>
      </p:sp>
    </p:spTree>
    <p:extLst>
      <p:ext uri="{BB962C8B-B14F-4D97-AF65-F5344CB8AC3E}">
        <p14:creationId xmlns:p14="http://schemas.microsoft.com/office/powerpoint/2010/main" val="3488125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1844</Words>
  <Application>Microsoft Office PowerPoint</Application>
  <PresentationFormat>Widescreen</PresentationFormat>
  <Paragraphs>260</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Where radon is found in the UK</vt:lpstr>
      <vt:lpstr>PowerPoint Presentation</vt:lpstr>
      <vt:lpstr>PowerPoint Presentation</vt:lpstr>
      <vt:lpstr>PowerPoint Presentation</vt:lpstr>
      <vt:lpstr>Half lives of radon isotopes</vt:lpstr>
      <vt:lpstr>Radon  measurement  units</vt:lpstr>
      <vt:lpstr>PowerPoint Presentation</vt:lpstr>
      <vt:lpstr>PowerPoint Presentation</vt:lpstr>
      <vt:lpstr>PowerPoint Presentation</vt:lpstr>
      <vt:lpstr>PowerPoint Presentation</vt:lpstr>
      <vt:lpstr>Radon decay products (RPDs):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Entry route: Emanation-radon released from material surfaces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Average contributions from radon sources in US homes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Williams</dc:creator>
  <cp:lastModifiedBy>Margaret Williams</cp:lastModifiedBy>
  <cp:revision>48</cp:revision>
  <cp:lastPrinted>2022-02-05T19:43:25Z</cp:lastPrinted>
  <dcterms:created xsi:type="dcterms:W3CDTF">2022-01-30T18:20:41Z</dcterms:created>
  <dcterms:modified xsi:type="dcterms:W3CDTF">2022-02-06T16:20:47Z</dcterms:modified>
</cp:coreProperties>
</file>