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6" r:id="rId14"/>
    <p:sldId id="2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8A54F8-844A-4DEC-A241-8695C90EB006}" v="9" dt="2023-03-31T10:07:29.0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2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 Lepley" userId="fd115d78-0abc-43b2-a2b7-60c8801061dc" providerId="ADAL" clId="{308A54F8-844A-4DEC-A241-8695C90EB006}"/>
    <pc:docChg chg="undo custSel modSld">
      <pc:chgData name="Ben Lepley" userId="fd115d78-0abc-43b2-a2b7-60c8801061dc" providerId="ADAL" clId="{308A54F8-844A-4DEC-A241-8695C90EB006}" dt="2023-03-31T10:07:41.388" v="63" actId="1076"/>
      <pc:docMkLst>
        <pc:docMk/>
      </pc:docMkLst>
      <pc:sldChg chg="addSp delSp modSp mod modAnim">
        <pc:chgData name="Ben Lepley" userId="fd115d78-0abc-43b2-a2b7-60c8801061dc" providerId="ADAL" clId="{308A54F8-844A-4DEC-A241-8695C90EB006}" dt="2023-03-31T10:05:08.914" v="18" actId="1076"/>
        <pc:sldMkLst>
          <pc:docMk/>
          <pc:sldMk cId="3101161211" sldId="257"/>
        </pc:sldMkLst>
        <pc:spChg chg="del">
          <ac:chgData name="Ben Lepley" userId="fd115d78-0abc-43b2-a2b7-60c8801061dc" providerId="ADAL" clId="{308A54F8-844A-4DEC-A241-8695C90EB006}" dt="2023-03-31T10:04:13.449" v="9" actId="478"/>
          <ac:spMkLst>
            <pc:docMk/>
            <pc:sldMk cId="3101161211" sldId="257"/>
            <ac:spMk id="4" creationId="{CCD27FA9-590C-4878-84B2-84563CFEA43C}"/>
          </ac:spMkLst>
        </pc:spChg>
        <pc:spChg chg="mod">
          <ac:chgData name="Ben Lepley" userId="fd115d78-0abc-43b2-a2b7-60c8801061dc" providerId="ADAL" clId="{308A54F8-844A-4DEC-A241-8695C90EB006}" dt="2023-03-31T10:04:16.414" v="10" actId="1076"/>
          <ac:spMkLst>
            <pc:docMk/>
            <pc:sldMk cId="3101161211" sldId="257"/>
            <ac:spMk id="5" creationId="{9439BB32-0FC5-42CE-BEE3-9969C7F8843F}"/>
          </ac:spMkLst>
        </pc:spChg>
        <pc:picChg chg="add mod">
          <ac:chgData name="Ben Lepley" userId="fd115d78-0abc-43b2-a2b7-60c8801061dc" providerId="ADAL" clId="{308A54F8-844A-4DEC-A241-8695C90EB006}" dt="2023-03-31T10:05:08.914" v="18" actId="1076"/>
          <ac:picMkLst>
            <pc:docMk/>
            <pc:sldMk cId="3101161211" sldId="257"/>
            <ac:picMk id="6" creationId="{0DEF36DF-D843-45E4-3F97-2707AED669D7}"/>
          </ac:picMkLst>
        </pc:picChg>
      </pc:sldChg>
      <pc:sldChg chg="addSp delSp modSp mod modAnim">
        <pc:chgData name="Ben Lepley" userId="fd115d78-0abc-43b2-a2b7-60c8801061dc" providerId="ADAL" clId="{308A54F8-844A-4DEC-A241-8695C90EB006}" dt="2023-03-31T10:05:03.227" v="16" actId="1076"/>
        <pc:sldMkLst>
          <pc:docMk/>
          <pc:sldMk cId="1111659719" sldId="259"/>
        </pc:sldMkLst>
        <pc:spChg chg="del">
          <ac:chgData name="Ben Lepley" userId="fd115d78-0abc-43b2-a2b7-60c8801061dc" providerId="ADAL" clId="{308A54F8-844A-4DEC-A241-8695C90EB006}" dt="2023-03-31T10:03:27.524" v="1" actId="478"/>
          <ac:spMkLst>
            <pc:docMk/>
            <pc:sldMk cId="1111659719" sldId="259"/>
            <ac:spMk id="7" creationId="{86901D39-F014-4184-9DDF-5D37EFEB3862}"/>
          </ac:spMkLst>
        </pc:spChg>
        <pc:graphicFrameChg chg="del">
          <ac:chgData name="Ben Lepley" userId="fd115d78-0abc-43b2-a2b7-60c8801061dc" providerId="ADAL" clId="{308A54F8-844A-4DEC-A241-8695C90EB006}" dt="2023-03-31T10:03:18.427" v="0" actId="478"/>
          <ac:graphicFrameMkLst>
            <pc:docMk/>
            <pc:sldMk cId="1111659719" sldId="259"/>
            <ac:graphicFrameMk id="4" creationId="{BE63C9C8-F786-4EAC-8F03-3417564D23A9}"/>
          </ac:graphicFrameMkLst>
        </pc:graphicFrameChg>
        <pc:graphicFrameChg chg="del">
          <ac:chgData name="Ben Lepley" userId="fd115d78-0abc-43b2-a2b7-60c8801061dc" providerId="ADAL" clId="{308A54F8-844A-4DEC-A241-8695C90EB006}" dt="2023-03-31T10:03:18.427" v="0" actId="478"/>
          <ac:graphicFrameMkLst>
            <pc:docMk/>
            <pc:sldMk cId="1111659719" sldId="259"/>
            <ac:graphicFrameMk id="8" creationId="{90971B1E-FB47-44CE-922F-E1D855CF03FE}"/>
          </ac:graphicFrameMkLst>
        </pc:graphicFrameChg>
        <pc:graphicFrameChg chg="del">
          <ac:chgData name="Ben Lepley" userId="fd115d78-0abc-43b2-a2b7-60c8801061dc" providerId="ADAL" clId="{308A54F8-844A-4DEC-A241-8695C90EB006}" dt="2023-03-31T10:03:18.427" v="0" actId="478"/>
          <ac:graphicFrameMkLst>
            <pc:docMk/>
            <pc:sldMk cId="1111659719" sldId="259"/>
            <ac:graphicFrameMk id="9" creationId="{B9AA3C4A-25CD-4BE1-BDEC-564FAE471839}"/>
          </ac:graphicFrameMkLst>
        </pc:graphicFrameChg>
        <pc:picChg chg="add mod">
          <ac:chgData name="Ben Lepley" userId="fd115d78-0abc-43b2-a2b7-60c8801061dc" providerId="ADAL" clId="{308A54F8-844A-4DEC-A241-8695C90EB006}" dt="2023-03-31T10:05:03.227" v="16" actId="1076"/>
          <ac:picMkLst>
            <pc:docMk/>
            <pc:sldMk cId="1111659719" sldId="259"/>
            <ac:picMk id="5" creationId="{861688D2-1B0E-EE8E-FC74-85F0E2735D46}"/>
          </ac:picMkLst>
        </pc:picChg>
      </pc:sldChg>
      <pc:sldChg chg="addSp delSp modSp mod modAnim">
        <pc:chgData name="Ben Lepley" userId="fd115d78-0abc-43b2-a2b7-60c8801061dc" providerId="ADAL" clId="{308A54F8-844A-4DEC-A241-8695C90EB006}" dt="2023-03-31T10:05:35.745" v="25" actId="1076"/>
        <pc:sldMkLst>
          <pc:docMk/>
          <pc:sldMk cId="2444373364" sldId="260"/>
        </pc:sldMkLst>
        <pc:spChg chg="del">
          <ac:chgData name="Ben Lepley" userId="fd115d78-0abc-43b2-a2b7-60c8801061dc" providerId="ADAL" clId="{308A54F8-844A-4DEC-A241-8695C90EB006}" dt="2023-03-31T10:05:14.017" v="20" actId="478"/>
          <ac:spMkLst>
            <pc:docMk/>
            <pc:sldMk cId="2444373364" sldId="260"/>
            <ac:spMk id="7" creationId="{67E426EF-E50F-4AB4-8401-E83F3B4D7F76}"/>
          </ac:spMkLst>
        </pc:spChg>
        <pc:spChg chg="mod">
          <ac:chgData name="Ben Lepley" userId="fd115d78-0abc-43b2-a2b7-60c8801061dc" providerId="ADAL" clId="{308A54F8-844A-4DEC-A241-8695C90EB006}" dt="2023-03-31T10:05:32.229" v="22" actId="1076"/>
          <ac:spMkLst>
            <pc:docMk/>
            <pc:sldMk cId="2444373364" sldId="260"/>
            <ac:spMk id="8" creationId="{CEA464DA-4D8D-4AC0-AA98-7BACE169F098}"/>
          </ac:spMkLst>
        </pc:spChg>
        <pc:graphicFrameChg chg="del">
          <ac:chgData name="Ben Lepley" userId="fd115d78-0abc-43b2-a2b7-60c8801061dc" providerId="ADAL" clId="{308A54F8-844A-4DEC-A241-8695C90EB006}" dt="2023-03-31T10:05:12.742" v="19" actId="478"/>
          <ac:graphicFrameMkLst>
            <pc:docMk/>
            <pc:sldMk cId="2444373364" sldId="260"/>
            <ac:graphicFrameMk id="6" creationId="{77EF94A2-AA62-4736-B5C8-6DE997543B6C}"/>
          </ac:graphicFrameMkLst>
        </pc:graphicFrameChg>
        <pc:picChg chg="add mod">
          <ac:chgData name="Ben Lepley" userId="fd115d78-0abc-43b2-a2b7-60c8801061dc" providerId="ADAL" clId="{308A54F8-844A-4DEC-A241-8695C90EB006}" dt="2023-03-31T10:05:35.745" v="25" actId="1076"/>
          <ac:picMkLst>
            <pc:docMk/>
            <pc:sldMk cId="2444373364" sldId="260"/>
            <ac:picMk id="4" creationId="{11211FD5-9213-2D39-6B7D-18F111A0B7B4}"/>
          </ac:picMkLst>
        </pc:picChg>
      </pc:sldChg>
      <pc:sldChg chg="addSp delSp modSp mod modAnim">
        <pc:chgData name="Ben Lepley" userId="fd115d78-0abc-43b2-a2b7-60c8801061dc" providerId="ADAL" clId="{308A54F8-844A-4DEC-A241-8695C90EB006}" dt="2023-03-31T10:05:58.242" v="31" actId="1076"/>
        <pc:sldMkLst>
          <pc:docMk/>
          <pc:sldMk cId="1789333832" sldId="261"/>
        </pc:sldMkLst>
        <pc:spChg chg="del">
          <ac:chgData name="Ben Lepley" userId="fd115d78-0abc-43b2-a2b7-60c8801061dc" providerId="ADAL" clId="{308A54F8-844A-4DEC-A241-8695C90EB006}" dt="2023-03-31T10:05:38.510" v="26" actId="478"/>
          <ac:spMkLst>
            <pc:docMk/>
            <pc:sldMk cId="1789333832" sldId="261"/>
            <ac:spMk id="8" creationId="{8B5FE76D-1FFE-461D-AC9D-A7FE19A5AA60}"/>
          </ac:spMkLst>
        </pc:spChg>
        <pc:graphicFrameChg chg="del">
          <ac:chgData name="Ben Lepley" userId="fd115d78-0abc-43b2-a2b7-60c8801061dc" providerId="ADAL" clId="{308A54F8-844A-4DEC-A241-8695C90EB006}" dt="2023-03-31T10:05:39.008" v="27" actId="478"/>
          <ac:graphicFrameMkLst>
            <pc:docMk/>
            <pc:sldMk cId="1789333832" sldId="261"/>
            <ac:graphicFrameMk id="6" creationId="{131D4BB0-DA7F-443F-A943-AD96AE83867C}"/>
          </ac:graphicFrameMkLst>
        </pc:graphicFrameChg>
        <pc:picChg chg="add mod">
          <ac:chgData name="Ben Lepley" userId="fd115d78-0abc-43b2-a2b7-60c8801061dc" providerId="ADAL" clId="{308A54F8-844A-4DEC-A241-8695C90EB006}" dt="2023-03-31T10:05:58.242" v="31" actId="1076"/>
          <ac:picMkLst>
            <pc:docMk/>
            <pc:sldMk cId="1789333832" sldId="261"/>
            <ac:picMk id="4" creationId="{DBE2C35D-51A9-1CC4-0D89-DE6A3AF3B4FE}"/>
          </ac:picMkLst>
        </pc:picChg>
      </pc:sldChg>
      <pc:sldChg chg="addSp delSp modSp mod modAnim">
        <pc:chgData name="Ben Lepley" userId="fd115d78-0abc-43b2-a2b7-60c8801061dc" providerId="ADAL" clId="{308A54F8-844A-4DEC-A241-8695C90EB006}" dt="2023-03-31T10:06:29.886" v="41" actId="1076"/>
        <pc:sldMkLst>
          <pc:docMk/>
          <pc:sldMk cId="2718854324" sldId="262"/>
        </pc:sldMkLst>
        <pc:spChg chg="mod">
          <ac:chgData name="Ben Lepley" userId="fd115d78-0abc-43b2-a2b7-60c8801061dc" providerId="ADAL" clId="{308A54F8-844A-4DEC-A241-8695C90EB006}" dt="2023-03-31T10:06:29.886" v="41" actId="1076"/>
          <ac:spMkLst>
            <pc:docMk/>
            <pc:sldMk cId="2718854324" sldId="262"/>
            <ac:spMk id="5" creationId="{E9E4F8C4-0210-4090-A784-3B905AD33498}"/>
          </ac:spMkLst>
        </pc:spChg>
        <pc:spChg chg="del">
          <ac:chgData name="Ben Lepley" userId="fd115d78-0abc-43b2-a2b7-60c8801061dc" providerId="ADAL" clId="{308A54F8-844A-4DEC-A241-8695C90EB006}" dt="2023-03-31T10:06:02.050" v="32" actId="478"/>
          <ac:spMkLst>
            <pc:docMk/>
            <pc:sldMk cId="2718854324" sldId="262"/>
            <ac:spMk id="6" creationId="{24AE798F-6776-4701-9EA4-943C3D2109F7}"/>
          </ac:spMkLst>
        </pc:spChg>
        <pc:graphicFrameChg chg="del">
          <ac:chgData name="Ben Lepley" userId="fd115d78-0abc-43b2-a2b7-60c8801061dc" providerId="ADAL" clId="{308A54F8-844A-4DEC-A241-8695C90EB006}" dt="2023-03-31T10:06:02.622" v="33" actId="478"/>
          <ac:graphicFrameMkLst>
            <pc:docMk/>
            <pc:sldMk cId="2718854324" sldId="262"/>
            <ac:graphicFrameMk id="4" creationId="{84669280-8F6F-4A0E-9834-6E3A7DA1814D}"/>
          </ac:graphicFrameMkLst>
        </pc:graphicFrameChg>
        <pc:picChg chg="add mod">
          <ac:chgData name="Ben Lepley" userId="fd115d78-0abc-43b2-a2b7-60c8801061dc" providerId="ADAL" clId="{308A54F8-844A-4DEC-A241-8695C90EB006}" dt="2023-03-31T10:06:27.315" v="40" actId="1076"/>
          <ac:picMkLst>
            <pc:docMk/>
            <pc:sldMk cId="2718854324" sldId="262"/>
            <ac:picMk id="7" creationId="{02A4BFF7-2273-23B1-DECB-1F841629C6FD}"/>
          </ac:picMkLst>
        </pc:picChg>
      </pc:sldChg>
      <pc:sldChg chg="addSp delSp modSp mod modAnim">
        <pc:chgData name="Ben Lepley" userId="fd115d78-0abc-43b2-a2b7-60c8801061dc" providerId="ADAL" clId="{308A54F8-844A-4DEC-A241-8695C90EB006}" dt="2023-03-31T10:06:34.175" v="42" actId="14100"/>
        <pc:sldMkLst>
          <pc:docMk/>
          <pc:sldMk cId="1404745022" sldId="263"/>
        </pc:sldMkLst>
        <pc:spChg chg="add del">
          <ac:chgData name="Ben Lepley" userId="fd115d78-0abc-43b2-a2b7-60c8801061dc" providerId="ADAL" clId="{308A54F8-844A-4DEC-A241-8695C90EB006}" dt="2023-03-31T10:03:52.757" v="6" actId="22"/>
          <ac:spMkLst>
            <pc:docMk/>
            <pc:sldMk cId="1404745022" sldId="263"/>
            <ac:spMk id="5" creationId="{11E41A24-0D58-F24C-DF07-42372DDAE5B1}"/>
          </ac:spMkLst>
        </pc:spChg>
        <pc:spChg chg="mod">
          <ac:chgData name="Ben Lepley" userId="fd115d78-0abc-43b2-a2b7-60c8801061dc" providerId="ADAL" clId="{308A54F8-844A-4DEC-A241-8695C90EB006}" dt="2023-03-31T10:03:50.789" v="4" actId="1076"/>
          <ac:spMkLst>
            <pc:docMk/>
            <pc:sldMk cId="1404745022" sldId="263"/>
            <ac:spMk id="7" creationId="{8206E0EB-C454-45C0-93EC-2A77FA6B67DB}"/>
          </ac:spMkLst>
        </pc:spChg>
        <pc:spChg chg="del">
          <ac:chgData name="Ben Lepley" userId="fd115d78-0abc-43b2-a2b7-60c8801061dc" providerId="ADAL" clId="{308A54F8-844A-4DEC-A241-8695C90EB006}" dt="2023-03-31T10:03:46.206" v="2" actId="478"/>
          <ac:spMkLst>
            <pc:docMk/>
            <pc:sldMk cId="1404745022" sldId="263"/>
            <ac:spMk id="9" creationId="{A5AF6823-4B56-48B3-871A-CCA26B4B7788}"/>
          </ac:spMkLst>
        </pc:spChg>
        <pc:graphicFrameChg chg="del">
          <ac:chgData name="Ben Lepley" userId="fd115d78-0abc-43b2-a2b7-60c8801061dc" providerId="ADAL" clId="{308A54F8-844A-4DEC-A241-8695C90EB006}" dt="2023-03-31T10:03:47.729" v="3" actId="478"/>
          <ac:graphicFrameMkLst>
            <pc:docMk/>
            <pc:sldMk cId="1404745022" sldId="263"/>
            <ac:graphicFrameMk id="6" creationId="{D45917C4-E12E-4F3F-85FE-A72278E81CA2}"/>
          </ac:graphicFrameMkLst>
        </pc:graphicFrameChg>
        <pc:picChg chg="add mod">
          <ac:chgData name="Ben Lepley" userId="fd115d78-0abc-43b2-a2b7-60c8801061dc" providerId="ADAL" clId="{308A54F8-844A-4DEC-A241-8695C90EB006}" dt="2023-03-31T10:06:34.175" v="42" actId="14100"/>
          <ac:picMkLst>
            <pc:docMk/>
            <pc:sldMk cId="1404745022" sldId="263"/>
            <ac:picMk id="10" creationId="{281D6304-1763-3DEB-79E8-0FD447FC7D7E}"/>
          </ac:picMkLst>
        </pc:picChg>
      </pc:sldChg>
      <pc:sldChg chg="addSp delSp modSp mod modAnim">
        <pc:chgData name="Ben Lepley" userId="fd115d78-0abc-43b2-a2b7-60c8801061dc" providerId="ADAL" clId="{308A54F8-844A-4DEC-A241-8695C90EB006}" dt="2023-03-31T10:07:41.388" v="63" actId="1076"/>
        <pc:sldMkLst>
          <pc:docMk/>
          <pc:sldMk cId="4143355200" sldId="264"/>
        </pc:sldMkLst>
        <pc:spChg chg="mod">
          <ac:chgData name="Ben Lepley" userId="fd115d78-0abc-43b2-a2b7-60c8801061dc" providerId="ADAL" clId="{308A54F8-844A-4DEC-A241-8695C90EB006}" dt="2023-03-31T10:07:41.388" v="63" actId="1076"/>
          <ac:spMkLst>
            <pc:docMk/>
            <pc:sldMk cId="4143355200" sldId="264"/>
            <ac:spMk id="5" creationId="{2BF0CA94-2C1B-488F-AE13-8296571DB04F}"/>
          </ac:spMkLst>
        </pc:spChg>
        <pc:spChg chg="del">
          <ac:chgData name="Ben Lepley" userId="fd115d78-0abc-43b2-a2b7-60c8801061dc" providerId="ADAL" clId="{308A54F8-844A-4DEC-A241-8695C90EB006}" dt="2023-03-31T10:06:38.367" v="44" actId="478"/>
          <ac:spMkLst>
            <pc:docMk/>
            <pc:sldMk cId="4143355200" sldId="264"/>
            <ac:spMk id="6" creationId="{F7DC4E0F-2B45-4DEF-90B5-57039F332361}"/>
          </ac:spMkLst>
        </pc:spChg>
        <pc:graphicFrameChg chg="del">
          <ac:chgData name="Ben Lepley" userId="fd115d78-0abc-43b2-a2b7-60c8801061dc" providerId="ADAL" clId="{308A54F8-844A-4DEC-A241-8695C90EB006}" dt="2023-03-31T10:06:37.020" v="43" actId="478"/>
          <ac:graphicFrameMkLst>
            <pc:docMk/>
            <pc:sldMk cId="4143355200" sldId="264"/>
            <ac:graphicFrameMk id="8" creationId="{CEA5F358-6A3A-4E8F-AE31-D5F9E85A2A18}"/>
          </ac:graphicFrameMkLst>
        </pc:graphicFrameChg>
        <pc:picChg chg="add mod">
          <ac:chgData name="Ben Lepley" userId="fd115d78-0abc-43b2-a2b7-60c8801061dc" providerId="ADAL" clId="{308A54F8-844A-4DEC-A241-8695C90EB006}" dt="2023-03-31T10:06:57.666" v="50" actId="1076"/>
          <ac:picMkLst>
            <pc:docMk/>
            <pc:sldMk cId="4143355200" sldId="264"/>
            <ac:picMk id="4" creationId="{49D9FF84-5447-E8F2-CA4D-DFEFDFAAF346}"/>
          </ac:picMkLst>
        </pc:picChg>
      </pc:sldChg>
      <pc:sldChg chg="addSp delSp modSp mod modAnim">
        <pc:chgData name="Ben Lepley" userId="fd115d78-0abc-43b2-a2b7-60c8801061dc" providerId="ADAL" clId="{308A54F8-844A-4DEC-A241-8695C90EB006}" dt="2023-03-31T10:07:36.683" v="61" actId="1076"/>
        <pc:sldMkLst>
          <pc:docMk/>
          <pc:sldMk cId="2457743423" sldId="266"/>
        </pc:sldMkLst>
        <pc:spChg chg="add del">
          <ac:chgData name="Ben Lepley" userId="fd115d78-0abc-43b2-a2b7-60c8801061dc" providerId="ADAL" clId="{308A54F8-844A-4DEC-A241-8695C90EB006}" dt="2023-03-31T10:07:14.043" v="53" actId="22"/>
          <ac:spMkLst>
            <pc:docMk/>
            <pc:sldMk cId="2457743423" sldId="266"/>
            <ac:spMk id="3" creationId="{3FDA6A07-7835-EF3A-C0F5-E946651C7CEF}"/>
          </ac:spMkLst>
        </pc:spChg>
        <pc:spChg chg="add mod">
          <ac:chgData name="Ben Lepley" userId="fd115d78-0abc-43b2-a2b7-60c8801061dc" providerId="ADAL" clId="{308A54F8-844A-4DEC-A241-8695C90EB006}" dt="2023-03-31T10:07:36.683" v="61" actId="1076"/>
          <ac:spMkLst>
            <pc:docMk/>
            <pc:sldMk cId="2457743423" sldId="266"/>
            <ac:spMk id="5" creationId="{A09EAD25-667B-B969-31AD-17C4E8AAC4CC}"/>
          </ac:spMkLst>
        </pc:spChg>
        <pc:picChg chg="add mod">
          <ac:chgData name="Ben Lepley" userId="fd115d78-0abc-43b2-a2b7-60c8801061dc" providerId="ADAL" clId="{308A54F8-844A-4DEC-A241-8695C90EB006}" dt="2023-03-31T10:07:25.250" v="55" actId="1076"/>
          <ac:picMkLst>
            <pc:docMk/>
            <pc:sldMk cId="2457743423" sldId="266"/>
            <ac:picMk id="4" creationId="{ECDFB3EC-FDED-1E46-5391-C6B3CE7DB54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AEC9B1-CF35-4899-9261-340D7319BB8A}" type="datetimeFigureOut">
              <a:rPr lang="en-GB" smtClean="0"/>
              <a:t>31/03/2023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B66CC-0F7C-4A1E-B048-8553BC5983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641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 that the </a:t>
            </a:r>
            <a:r>
              <a:rPr lang="en-GB" dirty="0" err="1"/>
              <a:t>Cononish</a:t>
            </a:r>
            <a:r>
              <a:rPr lang="en-GB" dirty="0"/>
              <a:t> Gold mine started operations during 2020 and so becomes the only operating metal mine in the UK as of April 2021.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B66CC-0F7C-4A1E-B048-8553BC59831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599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2FC1D-D7E7-4669-BA1E-79A28418F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97C07C-4CDA-4143-9004-0F15ED7829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AB61E-E2C4-4406-80B5-38579D4A4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1DAA0-00F1-450D-B8BA-C04B4AB07E4D}" type="datetimeFigureOut">
              <a:rPr lang="en-GB" smtClean="0"/>
              <a:t>31/03/2023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DDE07-CF49-4874-89CD-C7432B96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EAE37-E75C-4ECD-A2C8-19C816969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7CF7-0214-40FE-9E23-6E591E50F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725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F4FF7-4241-4198-B5BD-6F77AD3A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58E45B-1508-4326-93C8-CDDB02F1C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7A98D-C337-48D0-AE61-8D8A0B972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1DAA0-00F1-450D-B8BA-C04B4AB07E4D}" type="datetimeFigureOut">
              <a:rPr lang="en-GB" smtClean="0"/>
              <a:t>31/03/2023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F85E9-7FDC-454B-8FEB-A12315790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70C59-3946-4B96-9B08-6E5BCF66C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7CF7-0214-40FE-9E23-6E591E50F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995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D41533-1739-40E9-A5A5-818BB0808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C2FFF1-B5BC-4F3D-85E1-52EEF35676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CDC73-B392-44AF-B05F-0CE317DDD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1DAA0-00F1-450D-B8BA-C04B4AB07E4D}" type="datetimeFigureOut">
              <a:rPr lang="en-GB" smtClean="0"/>
              <a:t>31/03/2023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34B0F-955C-4329-AAF2-BF1A3546C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532C8-E0DE-4171-9CE1-22B28B23A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7CF7-0214-40FE-9E23-6E591E50F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196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17E31-9D6C-43FB-93B2-F22075A79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CDB92-8886-4BE1-978D-2C63543AC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0F39B-8ED5-407A-ACE1-5A1DAECC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1DAA0-00F1-450D-B8BA-C04B4AB07E4D}" type="datetimeFigureOut">
              <a:rPr lang="en-GB" smtClean="0"/>
              <a:t>31/03/2023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129DE-84DD-404F-9ADB-8F31B9067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8EC39-6FA9-464C-855A-EA5400466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7CF7-0214-40FE-9E23-6E591E50F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535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4034C-6CF3-4B73-8306-A95731AEB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022CAB-D521-4482-988D-2BDCF68B85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41D11-47F3-4CD7-9EE8-C44F44FE9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1DAA0-00F1-450D-B8BA-C04B4AB07E4D}" type="datetimeFigureOut">
              <a:rPr lang="en-GB" smtClean="0"/>
              <a:t>31/03/2023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8164E-F4E2-47DD-996E-1C5C9C7E4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B856A-1CDF-42F8-995F-E4DF797B7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7CF7-0214-40FE-9E23-6E591E50F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67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75198-9679-46D2-84B3-12E13E1FC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1AF4E-CB17-43E2-B583-5B1F6A58D4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33318B-4D5C-41FA-98F0-B2E3792A8B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A33886-A522-4391-B452-44A2EE5CD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1DAA0-00F1-450D-B8BA-C04B4AB07E4D}" type="datetimeFigureOut">
              <a:rPr lang="en-GB" smtClean="0"/>
              <a:t>31/03/2023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4F190E-5086-4CD7-8290-25CFD74A1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796005-33FC-4F2C-8842-F312D78D2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7CF7-0214-40FE-9E23-6E591E50F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008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3CE6C-466B-4AA4-803D-D867747EB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E0B20-DA42-4386-BD52-DEE354050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49A502-B752-4087-86C3-39DD5BB614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63FDBD-D1C3-4B4C-BA2E-4CCC7C77D3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DED87D-4342-45A3-912B-77B5816990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E18C6D-686A-4539-98CB-8D8F1E202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1DAA0-00F1-450D-B8BA-C04B4AB07E4D}" type="datetimeFigureOut">
              <a:rPr lang="en-GB" smtClean="0"/>
              <a:t>31/03/2023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8AA41B-F9C0-4C3A-B649-E3ACC275D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065BA0-0EC2-45E5-9052-EB82A6F2F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7CF7-0214-40FE-9E23-6E591E50F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816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B6E15-F473-4F39-AE60-5ADAB556E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01B535-6CA4-4D7A-800B-994E019B3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1DAA0-00F1-450D-B8BA-C04B4AB07E4D}" type="datetimeFigureOut">
              <a:rPr lang="en-GB" smtClean="0"/>
              <a:t>31/03/2023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0E43E5-300E-4631-9232-4FD18E8D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34D8CF-36D6-4324-93EC-2EF2D9BB8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7CF7-0214-40FE-9E23-6E591E50F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762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2B05FE-B24A-4849-B244-72AEAF474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1DAA0-00F1-450D-B8BA-C04B4AB07E4D}" type="datetimeFigureOut">
              <a:rPr lang="en-GB" smtClean="0"/>
              <a:t>31/03/2023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376EFF-163B-4CE6-9973-38F6809B5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449B3-3913-4348-A951-8FA53C99A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7CF7-0214-40FE-9E23-6E591E50F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969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4A0AE-67BA-48E3-BD03-243E4176E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E0623-17F4-49D3-BDB4-56613B2AA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5A2A8A-0BD0-418F-A6B7-ECE2F2FA1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1EB114-29D4-42C6-B62E-33268625B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1DAA0-00F1-450D-B8BA-C04B4AB07E4D}" type="datetimeFigureOut">
              <a:rPr lang="en-GB" smtClean="0"/>
              <a:t>31/03/2023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D76D3C-388B-4D23-A008-958D49E50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19DEC-DD90-4577-A781-D25EA41C1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7CF7-0214-40FE-9E23-6E591E50F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341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5A3B7-2DCA-4C75-8ACC-1BEA83218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2A9E46-58D7-49DC-8575-CA746988D6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DA5ABD-ED66-44AE-ACC0-A9B6B9E491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A61F6-4902-47D9-BDAD-F62189CC1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1DAA0-00F1-450D-B8BA-C04B4AB07E4D}" type="datetimeFigureOut">
              <a:rPr lang="en-GB" smtClean="0"/>
              <a:t>31/03/2023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1D2C05-011C-4027-ADCC-0B575D51B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5929EF-1B94-4F8B-843B-54492765E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7CF7-0214-40FE-9E23-6E591E50F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516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7DB039-DC53-486A-AB35-CB6BB25FF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E322C1-1328-4AB2-9D38-FB6873C0F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4170D-0E00-4ABA-ABA7-0063B6F7DE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1DAA0-00F1-450D-B8BA-C04B4AB07E4D}" type="datetimeFigureOut">
              <a:rPr lang="en-GB" smtClean="0"/>
              <a:t>31/03/2023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F5861-D8C2-48E1-8B46-B81A8108B9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2F5DA-3A98-44D1-B82A-B294F34946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E7CF7-0214-40FE-9E23-6E591E50F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9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OyuadWBtyw?feature=oembed" TargetMode="Externa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pTPbZ8kM1uE?feature=oembed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5EON2Txbmuc?feature=oembed" TargetMode="Externa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r3JMQAltAbY?feature=oembed" TargetMode="Externa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oZZ6AOrxDU?feature=oembed" TargetMode="Externa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68DFkRPsNpA?feature=oembed" TargetMode="Externa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3l89CbhMy9g?feature=oembed" TargetMode="External"/><Relationship Id="rId5" Type="http://schemas.openxmlformats.org/officeDocument/2006/relationships/image" Target="../media/image16.jpeg"/><Relationship Id="rId4" Type="http://schemas.openxmlformats.org/officeDocument/2006/relationships/hyperlink" Target="https://www.sgu.se/en/itp308/preparatory_course/roleplay-social-impacts-in-mining/introduction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JSrvxgWi6hw?feature=oembed" TargetMode="Externa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248490-7F50-4555-A2EC-DC8B4801C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603" y="-15575"/>
            <a:ext cx="12821284" cy="688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37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54EEFC-ED58-4096-8CE3-D8B7EBC8392A}"/>
              </a:ext>
            </a:extLst>
          </p:cNvPr>
          <p:cNvSpPr/>
          <p:nvPr/>
        </p:nvSpPr>
        <p:spPr>
          <a:xfrm>
            <a:off x="298939" y="1951782"/>
            <a:ext cx="11324492" cy="3539430"/>
          </a:xfrm>
          <a:prstGeom prst="rect">
            <a:avLst/>
          </a:prstGeom>
          <a:solidFill>
            <a:srgbClr val="00B0F0">
              <a:alpha val="60000"/>
            </a:srgbClr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chemeClr val="bg1"/>
                </a:solidFill>
              </a:rPr>
              <a:t>Mining has a bad reputation for a good reason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chemeClr val="bg1"/>
                </a:solidFill>
              </a:rPr>
              <a:t>Mining required until complete circular economy possible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chemeClr val="bg1"/>
                </a:solidFill>
              </a:rPr>
              <a:t>Mining does not have to be bad for the environment - massive changes already and more planned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chemeClr val="bg1"/>
                </a:solidFill>
              </a:rPr>
              <a:t>Varied jobs - explore the world!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chemeClr val="bg1"/>
                </a:solidFill>
              </a:rPr>
              <a:t>Mining needs people who care about the planet – change from the inside out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74CB32-3D94-4FC2-BDD2-3F9F85992C16}"/>
              </a:ext>
            </a:extLst>
          </p:cNvPr>
          <p:cNvSpPr/>
          <p:nvPr/>
        </p:nvSpPr>
        <p:spPr>
          <a:xfrm>
            <a:off x="3410116" y="606642"/>
            <a:ext cx="4497898" cy="769441"/>
          </a:xfrm>
          <a:prstGeom prst="rect">
            <a:avLst/>
          </a:prstGeom>
          <a:solidFill>
            <a:srgbClr val="00B0F0">
              <a:alpha val="50196"/>
            </a:srgbClr>
          </a:solidFill>
        </p:spPr>
        <p:txBody>
          <a:bodyPr wrap="none">
            <a:spAutoFit/>
          </a:bodyPr>
          <a:lstStyle/>
          <a:p>
            <a:r>
              <a:rPr lang="en-GB" sz="4400">
                <a:solidFill>
                  <a:schemeClr val="bg1"/>
                </a:solidFill>
              </a:rPr>
              <a:t>Mining Needs You!</a:t>
            </a:r>
          </a:p>
        </p:txBody>
      </p:sp>
      <p:pic>
        <p:nvPicPr>
          <p:cNvPr id="4" name="Online Media 3" title="Mining   Green Revolution  Part 6 2">
            <a:hlinkClick r:id="" action="ppaction://media"/>
            <a:extLst>
              <a:ext uri="{FF2B5EF4-FFF2-40B4-BE49-F238E27FC236}">
                <a16:creationId xmlns:a16="http://schemas.microsoft.com/office/drawing/2014/main" id="{ECDFB3EC-FDED-1E46-5391-C6B3CE7DB54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041149" y="5100689"/>
            <a:ext cx="2540000" cy="14351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9EAD25-667B-B969-31AD-17C4E8AAC4CC}"/>
              </a:ext>
            </a:extLst>
          </p:cNvPr>
          <p:cNvSpPr/>
          <p:nvPr/>
        </p:nvSpPr>
        <p:spPr>
          <a:xfrm>
            <a:off x="5153382" y="5666801"/>
            <a:ext cx="2754632" cy="400110"/>
          </a:xfrm>
          <a:prstGeom prst="rect">
            <a:avLst/>
          </a:prstGeom>
          <a:solidFill>
            <a:srgbClr val="A6A6A6">
              <a:alpha val="74902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Bahnschrift" panose="020B0502040204020203" pitchFamily="34" charset="0"/>
              </a:rPr>
              <a:t>Video Time: 1 minute</a:t>
            </a:r>
          </a:p>
        </p:txBody>
      </p:sp>
    </p:spTree>
    <p:extLst>
      <p:ext uri="{BB962C8B-B14F-4D97-AF65-F5344CB8AC3E}">
        <p14:creationId xmlns:p14="http://schemas.microsoft.com/office/powerpoint/2010/main" val="245774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328793-58F3-4684-A10C-684177025356}"/>
              </a:ext>
            </a:extLst>
          </p:cNvPr>
          <p:cNvSpPr txBox="1"/>
          <p:nvPr/>
        </p:nvSpPr>
        <p:spPr>
          <a:xfrm>
            <a:off x="4620383" y="139264"/>
            <a:ext cx="3285065" cy="769441"/>
          </a:xfrm>
          <a:prstGeom prst="rect">
            <a:avLst/>
          </a:prstGeom>
          <a:solidFill>
            <a:schemeClr val="bg1">
              <a:lumMod val="65000"/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>
                <a:solidFill>
                  <a:schemeClr val="bg1"/>
                </a:solidFill>
                <a:latin typeface="Bahnschrift" panose="020B0502040204020203" pitchFamily="34" charset="0"/>
              </a:rPr>
              <a:t>References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22F25B-0027-4F70-89D9-69D336CDD37C}"/>
              </a:ext>
            </a:extLst>
          </p:cNvPr>
          <p:cNvSpPr txBox="1"/>
          <p:nvPr/>
        </p:nvSpPr>
        <p:spPr>
          <a:xfrm>
            <a:off x="180719" y="1258240"/>
            <a:ext cx="11830561" cy="5324535"/>
          </a:xfrm>
          <a:prstGeom prst="rect">
            <a:avLst/>
          </a:prstGeom>
          <a:solidFill>
            <a:schemeClr val="bg1">
              <a:lumMod val="65000"/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err="1">
                <a:solidFill>
                  <a:schemeClr val="bg1"/>
                </a:solidFill>
              </a:rPr>
              <a:t>Alac</a:t>
            </a:r>
            <a:r>
              <a:rPr lang="en-GB" sz="1000">
                <a:solidFill>
                  <a:schemeClr val="bg1"/>
                </a:solidFill>
              </a:rPr>
              <a:t> (2019). </a:t>
            </a:r>
            <a:r>
              <a:rPr lang="en-GB" sz="1000" err="1">
                <a:solidFill>
                  <a:schemeClr val="bg1"/>
                </a:solidFill>
              </a:rPr>
              <a:t>Asociación</a:t>
            </a:r>
            <a:r>
              <a:rPr lang="en-GB" sz="1000">
                <a:solidFill>
                  <a:schemeClr val="bg1"/>
                </a:solidFill>
              </a:rPr>
              <a:t> Los Andes de Cajamarca (</a:t>
            </a:r>
            <a:r>
              <a:rPr lang="en-GB" sz="1000" err="1">
                <a:solidFill>
                  <a:schemeClr val="bg1"/>
                </a:solidFill>
              </a:rPr>
              <a:t>Alac</a:t>
            </a:r>
            <a:r>
              <a:rPr lang="en-GB" sz="1000">
                <a:solidFill>
                  <a:schemeClr val="bg1"/>
                </a:solidFill>
              </a:rPr>
              <a:t>) website. (www.losandes.org.pe/)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solidFill>
                  <a:schemeClr val="bg1"/>
                </a:solidFill>
              </a:rPr>
              <a:t>Briefcase Game (2019) www.thebriefcasegame.eu/comojugar.php.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solidFill>
                  <a:schemeClr val="bg1"/>
                </a:solidFill>
              </a:rPr>
              <a:t>Caterpillar (2014). Video from </a:t>
            </a:r>
            <a:r>
              <a:rPr lang="en-GB" sz="1000" err="1">
                <a:solidFill>
                  <a:schemeClr val="bg1"/>
                </a:solidFill>
              </a:rPr>
              <a:t>youtube</a:t>
            </a:r>
            <a:r>
              <a:rPr lang="en-GB" sz="1000">
                <a:solidFill>
                  <a:schemeClr val="bg1"/>
                </a:solidFill>
              </a:rPr>
              <a:t> called 'Improve Autonomous Mining Safety &amp; Productivity'. www.youtube.com/watch?v=jhjjKGgggOw&amp;t=37s.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solidFill>
                  <a:schemeClr val="bg1"/>
                </a:solidFill>
              </a:rPr>
              <a:t>E3 Metals Corp (2019). Website article. (www.thinkgeoenergy.com/canadian-firm-to-scale-up-testing-of-brine-for-lithium-extraction-in-alberta-canada/)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solidFill>
                  <a:schemeClr val="bg1"/>
                </a:solidFill>
              </a:rPr>
              <a:t>IEO (2019). U.S. Energy Information Administration’s International Energy Outlook 2019 (IEO2019). </a:t>
            </a:r>
            <a:r>
              <a:rPr lang="en-GB" sz="1000" err="1">
                <a:solidFill>
                  <a:schemeClr val="bg1"/>
                </a:solidFill>
              </a:rPr>
              <a:t>Center</a:t>
            </a:r>
            <a:r>
              <a:rPr lang="en-GB" sz="1000">
                <a:solidFill>
                  <a:schemeClr val="bg1"/>
                </a:solidFill>
              </a:rPr>
              <a:t> for Strategic and International Studies Presentation (www.eia.gov/outlooks/archive/ieo19/pdf/ieo2019.pdf)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solidFill>
                  <a:schemeClr val="bg1"/>
                </a:solidFill>
              </a:rPr>
              <a:t>IEO (2020). U.S. Energy Information Administration’s International Energy Outlook 2020 (IEO2020). </a:t>
            </a:r>
            <a:r>
              <a:rPr lang="en-GB" sz="1000" err="1">
                <a:solidFill>
                  <a:schemeClr val="bg1"/>
                </a:solidFill>
              </a:rPr>
              <a:t>Center</a:t>
            </a:r>
            <a:r>
              <a:rPr lang="en-GB" sz="1000">
                <a:solidFill>
                  <a:schemeClr val="bg1"/>
                </a:solidFill>
              </a:rPr>
              <a:t> for Strategic and International Studies Presentation (www.eia.gov/outlooks/ieo/pdf/ieo2020.pdf)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solidFill>
                  <a:schemeClr val="bg1"/>
                </a:solidFill>
              </a:rPr>
              <a:t>European Commission guidelines on non-financial reporting: Supplement on reporting climate-related information (2019/C 209/01)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err="1">
                <a:solidFill>
                  <a:schemeClr val="bg1"/>
                </a:solidFill>
              </a:rPr>
              <a:t>Ey</a:t>
            </a:r>
            <a:r>
              <a:rPr lang="en-GB" sz="1000">
                <a:solidFill>
                  <a:schemeClr val="bg1"/>
                </a:solidFill>
              </a:rPr>
              <a:t> (2020). Website article on mining </a:t>
            </a:r>
            <a:r>
              <a:rPr lang="en-GB" sz="1000" err="1">
                <a:solidFill>
                  <a:schemeClr val="bg1"/>
                </a:solidFill>
              </a:rPr>
              <a:t>fiance</a:t>
            </a:r>
            <a:r>
              <a:rPr lang="en-GB" sz="1000">
                <a:solidFill>
                  <a:schemeClr val="bg1"/>
                </a:solidFill>
              </a:rPr>
              <a:t> risks. (www.ey.com/en_gl/mining-metals/10-business-risks-facing-mining-and-metals)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err="1">
                <a:solidFill>
                  <a:schemeClr val="bg1"/>
                </a:solidFill>
              </a:rPr>
              <a:t>Glöser</a:t>
            </a:r>
            <a:r>
              <a:rPr lang="en-GB" sz="1000">
                <a:solidFill>
                  <a:schemeClr val="bg1"/>
                </a:solidFill>
              </a:rPr>
              <a:t>, S., </a:t>
            </a:r>
            <a:r>
              <a:rPr lang="en-GB" sz="1000" err="1">
                <a:solidFill>
                  <a:schemeClr val="bg1"/>
                </a:solidFill>
              </a:rPr>
              <a:t>Soulier</a:t>
            </a:r>
            <a:r>
              <a:rPr lang="en-GB" sz="1000">
                <a:solidFill>
                  <a:schemeClr val="bg1"/>
                </a:solidFill>
              </a:rPr>
              <a:t>, M., &amp; </a:t>
            </a:r>
            <a:r>
              <a:rPr lang="en-GB" sz="1000" err="1">
                <a:solidFill>
                  <a:schemeClr val="bg1"/>
                </a:solidFill>
              </a:rPr>
              <a:t>Tercero</a:t>
            </a:r>
            <a:r>
              <a:rPr lang="en-GB" sz="1000">
                <a:solidFill>
                  <a:schemeClr val="bg1"/>
                </a:solidFill>
              </a:rPr>
              <a:t> Espinoza, L. A. (2013): Dynamic analysis of global copper flows. Global stocks, postconsumer material flows, recycling indicators &amp; uncertainty evaluation.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solidFill>
                  <a:schemeClr val="bg1"/>
                </a:solidFill>
              </a:rPr>
              <a:t>Supporting Information. Environmental Science &amp; Technology, 47, 6564–6572.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solidFill>
                  <a:schemeClr val="bg1"/>
                </a:solidFill>
              </a:rPr>
              <a:t>Hund, K., La Porta, D., Fabregas, T.P., Laing, T. &amp; </a:t>
            </a:r>
            <a:r>
              <a:rPr lang="en-GB" sz="1000" err="1">
                <a:solidFill>
                  <a:schemeClr val="bg1"/>
                </a:solidFill>
              </a:rPr>
              <a:t>Drexhage</a:t>
            </a:r>
            <a:r>
              <a:rPr lang="en-GB" sz="1000">
                <a:solidFill>
                  <a:schemeClr val="bg1"/>
                </a:solidFill>
              </a:rPr>
              <a:t>, J. (2020). Minerals for Climate Action: The Mineral Intensity of the Clean Energy Transition. Report by The World Bank.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solidFill>
                  <a:schemeClr val="bg1"/>
                </a:solidFill>
              </a:rPr>
              <a:t>International Council for Mining and Metals (2016). Website article. www.icmm.com/en-gb/case-studies/restoring-biodiversity-through-research-partnerships-in-the-brazilian-amazon).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solidFill>
                  <a:schemeClr val="bg1"/>
                </a:solidFill>
              </a:rPr>
              <a:t>International Council for Mining and Metals (2017). Website article, www.icmm.com/en-gb/case-studies/promoting-gender-diversity-and-inclusion-in-the-drc.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solidFill>
                  <a:schemeClr val="bg1"/>
                </a:solidFill>
              </a:rPr>
              <a:t>Kerr, R. 2014. The coming copper peak. Science 343(6172). 722-724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err="1">
                <a:solidFill>
                  <a:schemeClr val="bg1"/>
                </a:solidFill>
              </a:rPr>
              <a:t>Kitco</a:t>
            </a:r>
            <a:r>
              <a:rPr lang="en-GB" sz="1000">
                <a:solidFill>
                  <a:schemeClr val="bg1"/>
                </a:solidFill>
              </a:rPr>
              <a:t> News (2016). Infographic on 'Bring a Mine to Life'.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solidFill>
                  <a:schemeClr val="bg1"/>
                </a:solidFill>
              </a:rPr>
              <a:t>Kleijn, R., van der </a:t>
            </a:r>
            <a:r>
              <a:rPr lang="en-GB" sz="1000" err="1">
                <a:solidFill>
                  <a:schemeClr val="bg1"/>
                </a:solidFill>
              </a:rPr>
              <a:t>Voet</a:t>
            </a:r>
            <a:r>
              <a:rPr lang="en-GB" sz="1000">
                <a:solidFill>
                  <a:schemeClr val="bg1"/>
                </a:solidFill>
              </a:rPr>
              <a:t>, E., Kramer, G.J., van </a:t>
            </a:r>
            <a:r>
              <a:rPr lang="en-GB" sz="1000" err="1">
                <a:solidFill>
                  <a:schemeClr val="bg1"/>
                </a:solidFill>
              </a:rPr>
              <a:t>Oers</a:t>
            </a:r>
            <a:r>
              <a:rPr lang="en-GB" sz="1000">
                <a:solidFill>
                  <a:schemeClr val="bg1"/>
                </a:solidFill>
              </a:rPr>
              <a:t>, L., van der </a:t>
            </a:r>
            <a:r>
              <a:rPr lang="en-GB" sz="1000" err="1">
                <a:solidFill>
                  <a:schemeClr val="bg1"/>
                </a:solidFill>
              </a:rPr>
              <a:t>Giesen</a:t>
            </a:r>
            <a:r>
              <a:rPr lang="en-GB" sz="1000">
                <a:solidFill>
                  <a:schemeClr val="bg1"/>
                </a:solidFill>
              </a:rPr>
              <a:t>, C. 2011. Metal requirements of low-carbon power generation. Energy 36(9). 5640-5648.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err="1">
                <a:solidFill>
                  <a:schemeClr val="bg1"/>
                </a:solidFill>
              </a:rPr>
              <a:t>Kutcho</a:t>
            </a:r>
            <a:r>
              <a:rPr lang="en-GB" sz="1000">
                <a:solidFill>
                  <a:schemeClr val="bg1"/>
                </a:solidFill>
              </a:rPr>
              <a:t> Copper Corp &amp; Visual Capitalist (2018). Copper Driving the Green Revolution. Infographic hosted by Visual Capitalist (www.visualcapitalist.com/copper-driving-green-energy-revolution/)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solidFill>
                  <a:schemeClr val="bg1"/>
                </a:solidFill>
              </a:rPr>
              <a:t>Li-Co &amp; Visual Capitalist (2017). Lithium and the Green Revolution. Infographic hosted by Visual Capitalist (www.visualcapitalist.com/lithium-fuel-green-revolution/)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err="1">
                <a:solidFill>
                  <a:schemeClr val="bg1"/>
                </a:solidFill>
              </a:rPr>
              <a:t>Nickless</a:t>
            </a:r>
            <a:r>
              <a:rPr lang="en-GB" sz="1000">
                <a:solidFill>
                  <a:schemeClr val="bg1"/>
                </a:solidFill>
              </a:rPr>
              <a:t>, E., Ali, S., Arndt, N., Brown, G., </a:t>
            </a:r>
            <a:r>
              <a:rPr lang="en-GB" sz="1000" err="1">
                <a:solidFill>
                  <a:schemeClr val="bg1"/>
                </a:solidFill>
              </a:rPr>
              <a:t>Demetriades</a:t>
            </a:r>
            <a:r>
              <a:rPr lang="en-GB" sz="1000">
                <a:solidFill>
                  <a:schemeClr val="bg1"/>
                </a:solidFill>
              </a:rPr>
              <a:t>, A., </a:t>
            </a:r>
            <a:r>
              <a:rPr lang="en-GB" sz="1000" err="1">
                <a:solidFill>
                  <a:schemeClr val="bg1"/>
                </a:solidFill>
              </a:rPr>
              <a:t>Durrheim</a:t>
            </a:r>
            <a:r>
              <a:rPr lang="en-GB" sz="1000">
                <a:solidFill>
                  <a:schemeClr val="bg1"/>
                </a:solidFill>
              </a:rPr>
              <a:t>, R., Enriquez M.A., </a:t>
            </a:r>
            <a:r>
              <a:rPr lang="en-GB" sz="1000" err="1">
                <a:solidFill>
                  <a:schemeClr val="bg1"/>
                </a:solidFill>
              </a:rPr>
              <a:t>Giurco</a:t>
            </a:r>
            <a:r>
              <a:rPr lang="en-GB" sz="1000">
                <a:solidFill>
                  <a:schemeClr val="bg1"/>
                </a:solidFill>
              </a:rPr>
              <a:t>, </a:t>
            </a:r>
            <a:r>
              <a:rPr lang="en-GB" sz="1000" err="1">
                <a:solidFill>
                  <a:schemeClr val="bg1"/>
                </a:solidFill>
              </a:rPr>
              <a:t>D.,Kinnaird</a:t>
            </a:r>
            <a:r>
              <a:rPr lang="en-GB" sz="1000">
                <a:solidFill>
                  <a:schemeClr val="bg1"/>
                </a:solidFill>
              </a:rPr>
              <a:t>, J., </a:t>
            </a:r>
            <a:r>
              <a:rPr lang="en-GB" sz="1000" err="1">
                <a:solidFill>
                  <a:schemeClr val="bg1"/>
                </a:solidFill>
              </a:rPr>
              <a:t>Littleboy</a:t>
            </a:r>
            <a:r>
              <a:rPr lang="en-GB" sz="1000">
                <a:solidFill>
                  <a:schemeClr val="bg1"/>
                </a:solidFill>
              </a:rPr>
              <a:t>, A., </a:t>
            </a:r>
            <a:r>
              <a:rPr lang="en-GB" sz="1000" err="1">
                <a:solidFill>
                  <a:schemeClr val="bg1"/>
                </a:solidFill>
              </a:rPr>
              <a:t>Masotti</a:t>
            </a:r>
            <a:r>
              <a:rPr lang="en-GB" sz="1000">
                <a:solidFill>
                  <a:schemeClr val="bg1"/>
                </a:solidFill>
              </a:rPr>
              <a:t>, F., </a:t>
            </a:r>
            <a:r>
              <a:rPr lang="en-GB" sz="1000" err="1">
                <a:solidFill>
                  <a:schemeClr val="bg1"/>
                </a:solidFill>
              </a:rPr>
              <a:t>Meinert</a:t>
            </a:r>
            <a:r>
              <a:rPr lang="en-GB" sz="1000">
                <a:solidFill>
                  <a:schemeClr val="bg1"/>
                </a:solidFill>
              </a:rPr>
              <a:t>, L., </a:t>
            </a:r>
            <a:r>
              <a:rPr lang="en-GB" sz="1000" err="1">
                <a:solidFill>
                  <a:schemeClr val="bg1"/>
                </a:solidFill>
              </a:rPr>
              <a:t>Nyanganyura</a:t>
            </a:r>
            <a:r>
              <a:rPr lang="en-GB" sz="1000">
                <a:solidFill>
                  <a:schemeClr val="bg1"/>
                </a:solidFill>
              </a:rPr>
              <a:t>, D., </a:t>
            </a:r>
            <a:r>
              <a:rPr lang="en-GB" sz="1000" err="1">
                <a:solidFill>
                  <a:schemeClr val="bg1"/>
                </a:solidFill>
              </a:rPr>
              <a:t>Oberhänsli</a:t>
            </a:r>
            <a:r>
              <a:rPr lang="en-GB" sz="1000">
                <a:solidFill>
                  <a:schemeClr val="bg1"/>
                </a:solidFill>
              </a:rPr>
              <a:t>, R., Salem, J., Schneider, G., </a:t>
            </a:r>
            <a:r>
              <a:rPr lang="en-GB" sz="1000" err="1">
                <a:solidFill>
                  <a:schemeClr val="bg1"/>
                </a:solidFill>
              </a:rPr>
              <a:t>Yakovleva</a:t>
            </a:r>
            <a:r>
              <a:rPr lang="en-GB" sz="1000">
                <a:solidFill>
                  <a:schemeClr val="bg1"/>
                </a:solidFill>
              </a:rPr>
              <a:t>., N. Resourcing Future Generations: A Global Effort to Meet The World's Future Needs Head-on. International Union of Geological Sciences. 2015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solidFill>
                  <a:schemeClr val="bg1"/>
                </a:solidFill>
              </a:rPr>
              <a:t>Mining.com (2017) Move over, Tesla! China holds the keys to electric vehicles. http://www.mining.com/web/move-tesla-china-holds-keys-electric-vehicles/.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solidFill>
                  <a:schemeClr val="bg1"/>
                </a:solidFill>
              </a:rPr>
              <a:t>Nakanishi (2008). World Energy Supply 1971-2030. Infographic hosted by Visually.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err="1">
                <a:solidFill>
                  <a:schemeClr val="bg1"/>
                </a:solidFill>
              </a:rPr>
              <a:t>Nickless</a:t>
            </a:r>
            <a:r>
              <a:rPr lang="en-GB" sz="1000">
                <a:solidFill>
                  <a:schemeClr val="bg1"/>
                </a:solidFill>
              </a:rPr>
              <a:t>, E. (2016) Resourcing Future Generations: A global effort to meet the world’s future needs head-on. European Geologist Journal 42 – International cooperation on raw materials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solidFill>
                  <a:schemeClr val="bg1"/>
                </a:solidFill>
              </a:rPr>
              <a:t>Northey, S., Mohr, S., Mudd, G.M., Weng, Z., </a:t>
            </a:r>
            <a:r>
              <a:rPr lang="en-GB" sz="1000" err="1">
                <a:solidFill>
                  <a:schemeClr val="bg1"/>
                </a:solidFill>
              </a:rPr>
              <a:t>Giurco</a:t>
            </a:r>
            <a:r>
              <a:rPr lang="en-GB" sz="1000">
                <a:solidFill>
                  <a:schemeClr val="bg1"/>
                </a:solidFill>
              </a:rPr>
              <a:t>, D. 2014. Modelling future copper ore grade decline based on a detailed assessment of copper resources and mining. Resources, Conservation and Recycling 83. 190-201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solidFill>
                  <a:schemeClr val="bg1"/>
                </a:solidFill>
              </a:rPr>
              <a:t>Prior, T., </a:t>
            </a:r>
            <a:r>
              <a:rPr lang="en-GB" sz="1000" err="1">
                <a:solidFill>
                  <a:schemeClr val="bg1"/>
                </a:solidFill>
              </a:rPr>
              <a:t>Giurco</a:t>
            </a:r>
            <a:r>
              <a:rPr lang="en-GB" sz="1000">
                <a:solidFill>
                  <a:schemeClr val="bg1"/>
                </a:solidFill>
              </a:rPr>
              <a:t>, D., Mudd, G., Mason, L., </a:t>
            </a:r>
            <a:r>
              <a:rPr lang="en-GB" sz="1000" err="1">
                <a:solidFill>
                  <a:schemeClr val="bg1"/>
                </a:solidFill>
              </a:rPr>
              <a:t>Behrisch</a:t>
            </a:r>
            <a:r>
              <a:rPr lang="en-GB" sz="1000">
                <a:solidFill>
                  <a:schemeClr val="bg1"/>
                </a:solidFill>
              </a:rPr>
              <a:t>, J. 2012. Resource depletion, peak minerals and the implications for sustainable resource management. Global Environmental Change 22(3). 577-587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solidFill>
                  <a:schemeClr val="bg1"/>
                </a:solidFill>
              </a:rPr>
              <a:t>Reuter, M. A., Hudson, C., van Schaik, A., </a:t>
            </a:r>
            <a:r>
              <a:rPr lang="en-GB" sz="1000" err="1">
                <a:solidFill>
                  <a:schemeClr val="bg1"/>
                </a:solidFill>
              </a:rPr>
              <a:t>Heiskanen</a:t>
            </a:r>
            <a:r>
              <a:rPr lang="en-GB" sz="1000">
                <a:solidFill>
                  <a:schemeClr val="bg1"/>
                </a:solidFill>
              </a:rPr>
              <a:t>, K., </a:t>
            </a:r>
            <a:r>
              <a:rPr lang="en-GB" sz="1000" err="1">
                <a:solidFill>
                  <a:schemeClr val="bg1"/>
                </a:solidFill>
              </a:rPr>
              <a:t>Meskers</a:t>
            </a:r>
            <a:r>
              <a:rPr lang="en-GB" sz="1000">
                <a:solidFill>
                  <a:schemeClr val="bg1"/>
                </a:solidFill>
              </a:rPr>
              <a:t>, C., </a:t>
            </a:r>
            <a:r>
              <a:rPr lang="en-GB" sz="1000" err="1">
                <a:solidFill>
                  <a:schemeClr val="bg1"/>
                </a:solidFill>
              </a:rPr>
              <a:t>Hagelüken</a:t>
            </a:r>
            <a:r>
              <a:rPr lang="en-GB" sz="1000">
                <a:solidFill>
                  <a:schemeClr val="bg1"/>
                </a:solidFill>
              </a:rPr>
              <a:t>, C. (2013). Metal Recycling: Opportunities, Limits, Infrastructure: A Report of the Working Group on the Global Metal Flows to the International Resource Panel. UNEP Report.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err="1">
                <a:solidFill>
                  <a:schemeClr val="bg1"/>
                </a:solidFill>
              </a:rPr>
              <a:t>Tecnología</a:t>
            </a:r>
            <a:r>
              <a:rPr lang="en-GB" sz="1000">
                <a:solidFill>
                  <a:schemeClr val="bg1"/>
                </a:solidFill>
              </a:rPr>
              <a:t> (2019). Website article on Goldcorp's Borden Mine of the Future. latam-mining.com/tecnologia-newmont-goldcorp-launches-borden-ontarios-mine-of-the-future/.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solidFill>
                  <a:schemeClr val="bg1"/>
                </a:solidFill>
              </a:rPr>
              <a:t>Visual Capitalist (2016). Infographic on Battery Technology. www.visualcapitalist.com/critical-ingredients-fuel-battery-boom/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solidFill>
                  <a:schemeClr val="bg1"/>
                </a:solidFill>
              </a:rPr>
              <a:t>Visual Capitalist and </a:t>
            </a:r>
            <a:r>
              <a:rPr lang="en-GB" sz="1000" err="1">
                <a:solidFill>
                  <a:schemeClr val="bg1"/>
                </a:solidFill>
              </a:rPr>
              <a:t>LiCo</a:t>
            </a:r>
            <a:r>
              <a:rPr lang="en-GB" sz="1000">
                <a:solidFill>
                  <a:schemeClr val="bg1"/>
                </a:solidFill>
              </a:rPr>
              <a:t> Energy Metals Inc (2017). Infographic on Lithium is the fuel for the Green Revolution. www.visualcapitalist.com/lithium-fuel-green-revolution/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solidFill>
                  <a:schemeClr val="bg1"/>
                </a:solidFill>
              </a:rPr>
              <a:t>Visual Capitalist and Canadian Minerals and Metals Plan (2019). Infographic on Smart Solutions for Smart Mines. www.visualcapitalist.com/potential-smart-mining/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solidFill>
                  <a:schemeClr val="bg1"/>
                </a:solidFill>
              </a:rPr>
              <a:t>Wikipedia (2016). Lithium World Production Trend. en.wikipedia.org/wiki/</a:t>
            </a:r>
            <a:r>
              <a:rPr lang="en-GB" sz="1000" err="1">
                <a:solidFill>
                  <a:schemeClr val="bg1"/>
                </a:solidFill>
              </a:rPr>
              <a:t>Lithium_as_an_investment</a:t>
            </a:r>
            <a:r>
              <a:rPr lang="en-GB" sz="1000">
                <a:solidFill>
                  <a:schemeClr val="bg1"/>
                </a:solidFill>
              </a:rPr>
              <a:t>#/media/</a:t>
            </a:r>
            <a:r>
              <a:rPr lang="en-GB" sz="1000" err="1">
                <a:solidFill>
                  <a:schemeClr val="bg1"/>
                </a:solidFill>
              </a:rPr>
              <a:t>File:Lithium_world_production.svg</a:t>
            </a:r>
            <a:r>
              <a:rPr lang="en-GB" sz="1000">
                <a:solidFill>
                  <a:schemeClr val="bg1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solidFill>
                  <a:schemeClr val="bg1"/>
                </a:solidFill>
              </a:rPr>
              <a:t>Wilts, H., </a:t>
            </a:r>
            <a:r>
              <a:rPr lang="en-GB" sz="1000" err="1">
                <a:solidFill>
                  <a:schemeClr val="bg1"/>
                </a:solidFill>
              </a:rPr>
              <a:t>Tercero</a:t>
            </a:r>
            <a:r>
              <a:rPr lang="en-GB" sz="1000">
                <a:solidFill>
                  <a:schemeClr val="bg1"/>
                </a:solidFill>
              </a:rPr>
              <a:t>, L. &amp; </a:t>
            </a:r>
            <a:r>
              <a:rPr lang="en-GB" sz="1000" err="1">
                <a:solidFill>
                  <a:schemeClr val="bg1"/>
                </a:solidFill>
              </a:rPr>
              <a:t>Wittmer</a:t>
            </a:r>
            <a:r>
              <a:rPr lang="en-GB" sz="1000">
                <a:solidFill>
                  <a:schemeClr val="bg1"/>
                </a:solidFill>
              </a:rPr>
              <a:t>, D. (2015). Recycling. Topic report.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solidFill>
                  <a:schemeClr val="bg1"/>
                </a:solidFill>
              </a:rPr>
              <a:t>World Bank Smart Mining infographic www.worldbank.org/en/news/infographic/2019/02/26/climate-smart-mining</a:t>
            </a:r>
          </a:p>
        </p:txBody>
      </p:sp>
    </p:spTree>
    <p:extLst>
      <p:ext uri="{BB962C8B-B14F-4D97-AF65-F5344CB8AC3E}">
        <p14:creationId xmlns:p14="http://schemas.microsoft.com/office/powerpoint/2010/main" val="63926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1E7298-E9CD-4F27-9021-1913AE570AE2}"/>
              </a:ext>
            </a:extLst>
          </p:cNvPr>
          <p:cNvSpPr txBox="1"/>
          <p:nvPr/>
        </p:nvSpPr>
        <p:spPr>
          <a:xfrm>
            <a:off x="442686" y="209876"/>
            <a:ext cx="113066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chemeClr val="bg1"/>
                </a:solidFill>
                <a:latin typeface="Bahnschrift" panose="020B0502040204020203" pitchFamily="34" charset="0"/>
              </a:rPr>
              <a:t>Mining is essential for the green technology revolution. Fact.</a:t>
            </a:r>
          </a:p>
          <a:p>
            <a:pPr algn="ctr"/>
            <a:r>
              <a:rPr lang="en-GB" sz="3200">
                <a:solidFill>
                  <a:schemeClr val="bg1"/>
                </a:solidFill>
                <a:latin typeface="Bahnschrift" panose="020B0502040204020203" pitchFamily="34" charset="0"/>
              </a:rPr>
              <a:t>Mining has been responsible for huge environmental and social disasters. Fact.</a:t>
            </a:r>
          </a:p>
          <a:p>
            <a:pPr algn="ctr"/>
            <a:r>
              <a:rPr lang="en-GB" sz="3200">
                <a:solidFill>
                  <a:schemeClr val="bg1"/>
                </a:solidFill>
                <a:latin typeface="Bahnschrift" panose="020B0502040204020203" pitchFamily="34" charset="0"/>
              </a:rPr>
              <a:t>Mining is changing and can be done in responsible and sustainable ways. Fact.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808AF5-05C1-40DE-87C5-225D846DE638}"/>
              </a:ext>
            </a:extLst>
          </p:cNvPr>
          <p:cNvSpPr txBox="1"/>
          <p:nvPr/>
        </p:nvSpPr>
        <p:spPr>
          <a:xfrm>
            <a:off x="109057" y="5566775"/>
            <a:ext cx="116402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chemeClr val="bg1"/>
                </a:solidFill>
                <a:latin typeface="Bahnschrift" panose="020B0502040204020203" pitchFamily="34" charset="0"/>
              </a:rPr>
              <a:t>Humans need mining to fuel the changes required to help improve air quality, slow climate change and biodiversity loss.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39BB32-0FC5-42CE-BEE3-9969C7F8843F}"/>
              </a:ext>
            </a:extLst>
          </p:cNvPr>
          <p:cNvSpPr txBox="1"/>
          <p:nvPr/>
        </p:nvSpPr>
        <p:spPr>
          <a:xfrm>
            <a:off x="3585262" y="3724248"/>
            <a:ext cx="2917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Intro Video: 2 Minutes</a:t>
            </a:r>
          </a:p>
        </p:txBody>
      </p:sp>
      <p:pic>
        <p:nvPicPr>
          <p:cNvPr id="6" name="Online Media 5" title="Mining and the Green Revolution  Intro">
            <a:hlinkClick r:id="" action="ppaction://media"/>
            <a:extLst>
              <a:ext uri="{FF2B5EF4-FFF2-40B4-BE49-F238E27FC236}">
                <a16:creationId xmlns:a16="http://schemas.microsoft.com/office/drawing/2014/main" id="{0DEF36DF-D843-45E4-3F97-2707AED669D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251677" y="3213934"/>
            <a:ext cx="3623651" cy="204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6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1E7298-E9CD-4F27-9021-1913AE570AE2}"/>
              </a:ext>
            </a:extLst>
          </p:cNvPr>
          <p:cNvSpPr txBox="1"/>
          <p:nvPr/>
        </p:nvSpPr>
        <p:spPr>
          <a:xfrm>
            <a:off x="442686" y="209876"/>
            <a:ext cx="113066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latin typeface="Bahnschrift" panose="020B0502040204020203" pitchFamily="34" charset="0"/>
              </a:rPr>
              <a:t>The aim of this series of short talks is to provide an understanding of how important mining is and will be to decarbonising our lives.</a:t>
            </a:r>
          </a:p>
          <a:p>
            <a:pPr algn="ctr"/>
            <a:r>
              <a:rPr lang="en-GB" sz="3200">
                <a:latin typeface="Bahnschrift" panose="020B0502040204020203" pitchFamily="34" charset="0"/>
              </a:rPr>
              <a:t>We will also explore what changes have happened and will be happening to reduce the negative impacts.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808AF5-05C1-40DE-87C5-225D846DE638}"/>
              </a:ext>
            </a:extLst>
          </p:cNvPr>
          <p:cNvSpPr txBox="1"/>
          <p:nvPr/>
        </p:nvSpPr>
        <p:spPr>
          <a:xfrm>
            <a:off x="442686" y="2940959"/>
            <a:ext cx="113066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latin typeface="Bahnschrift" panose="020B0502040204020203" pitchFamily="34" charset="0"/>
              </a:rPr>
              <a:t>There are 6 topics:</a:t>
            </a:r>
          </a:p>
          <a:p>
            <a:pPr marL="457200" indent="-457200" algn="ctr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GB" sz="3200">
                <a:latin typeface="Bahnschrift" panose="020B0502040204020203" pitchFamily="34" charset="0"/>
              </a:rPr>
              <a:t>Why we mine</a:t>
            </a:r>
          </a:p>
          <a:p>
            <a:pPr marL="457200" indent="-457200" algn="ctr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GB" sz="3200">
                <a:latin typeface="Bahnschrift" panose="020B0502040204020203" pitchFamily="34" charset="0"/>
              </a:rPr>
              <a:t>What we mine</a:t>
            </a:r>
          </a:p>
          <a:p>
            <a:pPr marL="457200" indent="-457200" algn="ctr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GB" sz="3200">
                <a:latin typeface="Bahnschrift" panose="020B0502040204020203" pitchFamily="34" charset="0"/>
              </a:rPr>
              <a:t>How we mine</a:t>
            </a:r>
          </a:p>
          <a:p>
            <a:pPr marL="457200" indent="-457200" algn="ctr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GB" sz="3200">
                <a:latin typeface="Bahnschrift" panose="020B0502040204020203" pitchFamily="34" charset="0"/>
              </a:rPr>
              <a:t>Where we mine</a:t>
            </a:r>
          </a:p>
          <a:p>
            <a:pPr marL="457200" indent="-457200" algn="ctr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GB" sz="3200">
                <a:latin typeface="Bahnschrift" panose="020B0502040204020203" pitchFamily="34" charset="0"/>
              </a:rPr>
              <a:t>Changes in the industry</a:t>
            </a:r>
          </a:p>
          <a:p>
            <a:pPr marL="457200" indent="-457200" algn="ctr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GB" sz="3200">
                <a:latin typeface="Bahnschrift" panose="020B0502040204020203" pitchFamily="34" charset="0"/>
              </a:rPr>
              <a:t>Careers in exploration and mining</a:t>
            </a:r>
          </a:p>
        </p:txBody>
      </p:sp>
    </p:spTree>
    <p:extLst>
      <p:ext uri="{BB962C8B-B14F-4D97-AF65-F5344CB8AC3E}">
        <p14:creationId xmlns:p14="http://schemas.microsoft.com/office/powerpoint/2010/main" val="2635832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328793-58F3-4684-A10C-684177025356}"/>
              </a:ext>
            </a:extLst>
          </p:cNvPr>
          <p:cNvSpPr txBox="1"/>
          <p:nvPr/>
        </p:nvSpPr>
        <p:spPr>
          <a:xfrm>
            <a:off x="2101361" y="280190"/>
            <a:ext cx="8612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>
                <a:latin typeface="Bahnschrift" panose="020B0502040204020203" pitchFamily="34" charset="0"/>
              </a:rPr>
              <a:t>Part 1: Why do we have to mine?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22F25B-0027-4F70-89D9-69D336CDD37C}"/>
              </a:ext>
            </a:extLst>
          </p:cNvPr>
          <p:cNvSpPr txBox="1"/>
          <p:nvPr/>
        </p:nvSpPr>
        <p:spPr>
          <a:xfrm>
            <a:off x="422031" y="1338501"/>
            <a:ext cx="114739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Bahnschrift" panose="020B0502040204020203" pitchFamily="34" charset="0"/>
              </a:rPr>
              <a:t>In the first video we explore the key drivers behind mining?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dirty="0">
                <a:latin typeface="Bahnschrift" panose="020B0502040204020203" pitchFamily="34" charset="0"/>
              </a:rPr>
              <a:t>Population growth and technology changes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dirty="0">
                <a:latin typeface="Bahnschrift" panose="020B0502040204020203" pitchFamily="34" charset="0"/>
              </a:rPr>
              <a:t>Climate change and air quality targets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dirty="0">
                <a:latin typeface="Bahnschrift" panose="020B0502040204020203" pitchFamily="34" charset="0"/>
              </a:rPr>
              <a:t>Material requirements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dirty="0">
                <a:latin typeface="Bahnschrift" panose="020B0502040204020203" pitchFamily="34" charset="0"/>
              </a:rPr>
              <a:t>Recycling vs mining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C56E27-C70F-46B6-B3C1-560DFC3F18BE}"/>
              </a:ext>
            </a:extLst>
          </p:cNvPr>
          <p:cNvSpPr/>
          <p:nvPr/>
        </p:nvSpPr>
        <p:spPr>
          <a:xfrm>
            <a:off x="4088792" y="4031098"/>
            <a:ext cx="29485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Bahnschrift" panose="020B0502040204020203" pitchFamily="34" charset="0"/>
              </a:rPr>
              <a:t>Video Time: 13 minutes</a:t>
            </a:r>
          </a:p>
        </p:txBody>
      </p:sp>
      <p:pic>
        <p:nvPicPr>
          <p:cNvPr id="5" name="Online Media 4" title="Mining and the Green Revolution:  Part 1 - Why?">
            <a:hlinkClick r:id="" action="ppaction://media"/>
            <a:extLst>
              <a:ext uri="{FF2B5EF4-FFF2-40B4-BE49-F238E27FC236}">
                <a16:creationId xmlns:a16="http://schemas.microsoft.com/office/drawing/2014/main" id="{861688D2-1B0E-EE8E-FC74-85F0E2735D4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303729" y="3429000"/>
            <a:ext cx="4292313" cy="242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5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328793-58F3-4684-A10C-684177025356}"/>
              </a:ext>
            </a:extLst>
          </p:cNvPr>
          <p:cNvSpPr txBox="1"/>
          <p:nvPr/>
        </p:nvSpPr>
        <p:spPr>
          <a:xfrm>
            <a:off x="2101361" y="280190"/>
            <a:ext cx="8612066" cy="769441"/>
          </a:xfrm>
          <a:prstGeom prst="rect">
            <a:avLst/>
          </a:prstGeom>
          <a:solidFill>
            <a:schemeClr val="bg1">
              <a:lumMod val="75000"/>
              <a:alpha val="5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>
                <a:latin typeface="Bahnschrift" panose="020B0502040204020203" pitchFamily="34" charset="0"/>
              </a:rPr>
              <a:t>Part 2: What do we have to mine?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22F25B-0027-4F70-89D9-69D336CDD37C}"/>
              </a:ext>
            </a:extLst>
          </p:cNvPr>
          <p:cNvSpPr txBox="1"/>
          <p:nvPr/>
        </p:nvSpPr>
        <p:spPr>
          <a:xfrm>
            <a:off x="431708" y="1706197"/>
            <a:ext cx="11473961" cy="1569660"/>
          </a:xfrm>
          <a:prstGeom prst="rect">
            <a:avLst/>
          </a:prstGeom>
          <a:solidFill>
            <a:schemeClr val="bg1">
              <a:lumMod val="7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>
                <a:latin typeface="Bahnschrift" panose="020B0502040204020203" pitchFamily="34" charset="0"/>
              </a:rPr>
              <a:t>In the second video we ask what do we need to mine?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>
                <a:latin typeface="Bahnschrift" panose="020B0502040204020203" pitchFamily="34" charset="0"/>
              </a:rPr>
              <a:t>Diversity of metals/minerals in green technology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>
                <a:latin typeface="Bahnschrift" panose="020B0502040204020203" pitchFamily="34" charset="0"/>
              </a:rPr>
              <a:t>Solar panels, wind turbines, electric vehicles and batteries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A464DA-4D8D-4AC0-AA98-7BACE169F098}"/>
              </a:ext>
            </a:extLst>
          </p:cNvPr>
          <p:cNvSpPr/>
          <p:nvPr/>
        </p:nvSpPr>
        <p:spPr>
          <a:xfrm>
            <a:off x="2932444" y="4951748"/>
            <a:ext cx="2759910" cy="400110"/>
          </a:xfrm>
          <a:prstGeom prst="rect">
            <a:avLst/>
          </a:prstGeom>
          <a:solidFill>
            <a:schemeClr val="bg1">
              <a:lumMod val="75000"/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Bahnschrift" panose="020B0502040204020203" pitchFamily="34" charset="0"/>
              </a:rPr>
              <a:t>Video Time: 4 minutes</a:t>
            </a:r>
          </a:p>
        </p:txBody>
      </p:sp>
      <p:pic>
        <p:nvPicPr>
          <p:cNvPr id="4" name="Online Media 3" title="Mining and the Green Revolution: Part 2 - What?">
            <a:hlinkClick r:id="" action="ppaction://media"/>
            <a:extLst>
              <a:ext uri="{FF2B5EF4-FFF2-40B4-BE49-F238E27FC236}">
                <a16:creationId xmlns:a16="http://schemas.microsoft.com/office/drawing/2014/main" id="{11211FD5-9213-2D39-6B7D-18F111A0B7B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371829" y="3773533"/>
            <a:ext cx="4170673" cy="235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7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328793-58F3-4684-A10C-684177025356}"/>
              </a:ext>
            </a:extLst>
          </p:cNvPr>
          <p:cNvSpPr txBox="1"/>
          <p:nvPr/>
        </p:nvSpPr>
        <p:spPr>
          <a:xfrm>
            <a:off x="3025437" y="608473"/>
            <a:ext cx="6824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Bahnschrift" panose="020B0502040204020203" pitchFamily="34" charset="0"/>
              </a:rPr>
              <a:t>Part 3: How do you mine?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22F25B-0027-4F70-89D9-69D336CDD37C}"/>
              </a:ext>
            </a:extLst>
          </p:cNvPr>
          <p:cNvSpPr txBox="1"/>
          <p:nvPr/>
        </p:nvSpPr>
        <p:spPr>
          <a:xfrm>
            <a:off x="431708" y="1706197"/>
            <a:ext cx="114739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chemeClr val="bg1"/>
                </a:solidFill>
                <a:latin typeface="Bahnschrift" panose="020B0502040204020203" pitchFamily="34" charset="0"/>
              </a:rPr>
              <a:t>In the third video we look at the processes involved in mining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>
                <a:solidFill>
                  <a:schemeClr val="bg1"/>
                </a:solidFill>
                <a:latin typeface="Bahnschrift" panose="020B0502040204020203" pitchFamily="34" charset="0"/>
              </a:rPr>
              <a:t>Exploration to reclamation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>
                <a:solidFill>
                  <a:schemeClr val="bg1"/>
                </a:solidFill>
                <a:latin typeface="Bahnschrift" panose="020B0502040204020203" pitchFamily="34" charset="0"/>
              </a:rPr>
              <a:t>Stages of a mine life cycle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>
                <a:solidFill>
                  <a:schemeClr val="bg1"/>
                </a:solidFill>
                <a:latin typeface="Bahnschrift" panose="020B0502040204020203" pitchFamily="34" charset="0"/>
              </a:rPr>
              <a:t>Many disciplines required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>
                <a:solidFill>
                  <a:schemeClr val="bg1"/>
                </a:solidFill>
                <a:latin typeface="Bahnschrift" panose="020B0502040204020203" pitchFamily="34" charset="0"/>
              </a:rPr>
              <a:t>Likelihood of success and timescales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2C23D6-E30A-4687-95F6-F2736E16DFB4}"/>
              </a:ext>
            </a:extLst>
          </p:cNvPr>
          <p:cNvSpPr/>
          <p:nvPr/>
        </p:nvSpPr>
        <p:spPr>
          <a:xfrm>
            <a:off x="4134985" y="5849417"/>
            <a:ext cx="39220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Bahnschrift" panose="020B0502040204020203" pitchFamily="34" charset="0"/>
              </a:rPr>
              <a:t>Video Time: 6 minutes</a:t>
            </a:r>
          </a:p>
        </p:txBody>
      </p:sp>
      <p:pic>
        <p:nvPicPr>
          <p:cNvPr id="4" name="Online Media 3" title="Mining and the Green Revolution: Part 3 - How?">
            <a:hlinkClick r:id="" action="ppaction://media"/>
            <a:extLst>
              <a:ext uri="{FF2B5EF4-FFF2-40B4-BE49-F238E27FC236}">
                <a16:creationId xmlns:a16="http://schemas.microsoft.com/office/drawing/2014/main" id="{DBE2C35D-51A9-1CC4-0D89-DE6A3AF3B4F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326284" y="4697566"/>
            <a:ext cx="3326439" cy="187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3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328793-58F3-4684-A10C-684177025356}"/>
              </a:ext>
            </a:extLst>
          </p:cNvPr>
          <p:cNvSpPr txBox="1"/>
          <p:nvPr/>
        </p:nvSpPr>
        <p:spPr>
          <a:xfrm>
            <a:off x="2680142" y="151216"/>
            <a:ext cx="7320038" cy="769441"/>
          </a:xfrm>
          <a:prstGeom prst="rect">
            <a:avLst/>
          </a:prstGeom>
          <a:solidFill>
            <a:schemeClr val="bg1">
              <a:lumMod val="65000"/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>
                <a:solidFill>
                  <a:schemeClr val="bg1"/>
                </a:solidFill>
                <a:latin typeface="Bahnschrift" panose="020B0502040204020203" pitchFamily="34" charset="0"/>
              </a:rPr>
              <a:t>Part 4: Where do we mine?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22F25B-0027-4F70-89D9-69D336CDD37C}"/>
              </a:ext>
            </a:extLst>
          </p:cNvPr>
          <p:cNvSpPr txBox="1"/>
          <p:nvPr/>
        </p:nvSpPr>
        <p:spPr>
          <a:xfrm>
            <a:off x="359019" y="1313574"/>
            <a:ext cx="11473961" cy="2062103"/>
          </a:xfrm>
          <a:prstGeom prst="rect">
            <a:avLst/>
          </a:prstGeom>
          <a:solidFill>
            <a:schemeClr val="bg1">
              <a:lumMod val="65000"/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chemeClr val="bg1"/>
                </a:solidFill>
                <a:latin typeface="Bahnschrift" panose="020B0502040204020203" pitchFamily="34" charset="0"/>
              </a:rPr>
              <a:t>In the fourth video we look at where we mine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>
                <a:solidFill>
                  <a:schemeClr val="bg1"/>
                </a:solidFill>
                <a:latin typeface="Bahnschrift" panose="020B0502040204020203" pitchFamily="34" charset="0"/>
              </a:rPr>
              <a:t>Four main metals – aluminium, copper, iron and lithium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>
                <a:solidFill>
                  <a:schemeClr val="bg1"/>
                </a:solidFill>
                <a:latin typeface="Bahnschrift" panose="020B0502040204020203" pitchFamily="34" charset="0"/>
              </a:rPr>
              <a:t>Global distribution of mines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>
                <a:solidFill>
                  <a:schemeClr val="bg1"/>
                </a:solidFill>
                <a:latin typeface="Bahnschrift" panose="020B0502040204020203" pitchFamily="34" charset="0"/>
              </a:rPr>
              <a:t>UK mining and quarrying snapshot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E4F8C4-0210-4090-A784-3B905AD33498}"/>
              </a:ext>
            </a:extLst>
          </p:cNvPr>
          <p:cNvSpPr/>
          <p:nvPr/>
        </p:nvSpPr>
        <p:spPr>
          <a:xfrm>
            <a:off x="3376955" y="5835984"/>
            <a:ext cx="32194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Bahnschrift" panose="020B0502040204020203" pitchFamily="34" charset="0"/>
              </a:rPr>
              <a:t>Video Time: 4 minutes</a:t>
            </a:r>
          </a:p>
        </p:txBody>
      </p:sp>
      <p:pic>
        <p:nvPicPr>
          <p:cNvPr id="7" name="Online Media 6" title="Mining and the Green Revolution: Part 4 - Where?">
            <a:hlinkClick r:id="" action="ppaction://media"/>
            <a:extLst>
              <a:ext uri="{FF2B5EF4-FFF2-40B4-BE49-F238E27FC236}">
                <a16:creationId xmlns:a16="http://schemas.microsoft.com/office/drawing/2014/main" id="{02A4BFF7-2273-23B1-DECB-1F841629C6F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596391" y="5001668"/>
            <a:ext cx="2953331" cy="166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5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328793-58F3-4684-A10C-684177025356}"/>
              </a:ext>
            </a:extLst>
          </p:cNvPr>
          <p:cNvSpPr txBox="1"/>
          <p:nvPr/>
        </p:nvSpPr>
        <p:spPr>
          <a:xfrm>
            <a:off x="2317449" y="318187"/>
            <a:ext cx="8069942" cy="769441"/>
          </a:xfrm>
          <a:prstGeom prst="rect">
            <a:avLst/>
          </a:prstGeom>
          <a:solidFill>
            <a:schemeClr val="bg1">
              <a:lumMod val="65000"/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>
                <a:solidFill>
                  <a:schemeClr val="bg1"/>
                </a:solidFill>
                <a:latin typeface="Bahnschrift" panose="020B0502040204020203" pitchFamily="34" charset="0"/>
              </a:rPr>
              <a:t>Part 5: What are the changes?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22F25B-0027-4F70-89D9-69D336CDD37C}"/>
              </a:ext>
            </a:extLst>
          </p:cNvPr>
          <p:cNvSpPr txBox="1"/>
          <p:nvPr/>
        </p:nvSpPr>
        <p:spPr>
          <a:xfrm>
            <a:off x="402680" y="1348178"/>
            <a:ext cx="11473961" cy="4031873"/>
          </a:xfrm>
          <a:prstGeom prst="rect">
            <a:avLst/>
          </a:prstGeom>
          <a:solidFill>
            <a:schemeClr val="bg1">
              <a:lumMod val="65000"/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Bahnschrift" panose="020B0502040204020203" pitchFamily="34" charset="0"/>
              </a:rPr>
              <a:t>In the fifth video we look at the changes to the industry and how the future looks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chemeClr val="bg1"/>
                </a:solidFill>
                <a:latin typeface="Bahnschrift" panose="020B0502040204020203" pitchFamily="34" charset="0"/>
              </a:rPr>
              <a:t>Exploration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chemeClr val="bg1"/>
                </a:solidFill>
                <a:latin typeface="Bahnschrift" panose="020B0502040204020203" pitchFamily="34" charset="0"/>
              </a:rPr>
              <a:t>Mining operations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chemeClr val="bg1"/>
                </a:solidFill>
                <a:latin typeface="Bahnschrift" panose="020B0502040204020203" pitchFamily="34" charset="0"/>
              </a:rPr>
              <a:t>Environment, social and governance (ESG)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chemeClr val="bg1"/>
                </a:solidFill>
                <a:latin typeface="Bahnschrift" panose="020B0502040204020203" pitchFamily="34" charset="0"/>
              </a:rPr>
              <a:t>Health and safety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chemeClr val="bg1"/>
                </a:solidFill>
                <a:latin typeface="Bahnschrift" panose="020B0502040204020203" pitchFamily="34" charset="0"/>
              </a:rPr>
              <a:t>Artisanal and small-scale miners (ASM)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chemeClr val="bg1"/>
                </a:solidFill>
                <a:latin typeface="Bahnschrift" panose="020B0502040204020203" pitchFamily="34" charset="0"/>
              </a:rPr>
              <a:t>Carbon footprint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3DE8B9-38B1-4233-9492-E970F088A190}"/>
              </a:ext>
            </a:extLst>
          </p:cNvPr>
          <p:cNvSpPr/>
          <p:nvPr/>
        </p:nvSpPr>
        <p:spPr>
          <a:xfrm>
            <a:off x="10440346" y="2944448"/>
            <a:ext cx="12942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>
                <a:hlinkClick r:id="rId4"/>
              </a:rPr>
              <a:t>Social Impact Game</a:t>
            </a:r>
            <a:endParaRPr lang="en-GB" sz="2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06E0EB-C454-45C0-93EC-2A77FA6B67DB}"/>
              </a:ext>
            </a:extLst>
          </p:cNvPr>
          <p:cNvSpPr/>
          <p:nvPr/>
        </p:nvSpPr>
        <p:spPr>
          <a:xfrm>
            <a:off x="4094551" y="5943058"/>
            <a:ext cx="29504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Bahnschrift" panose="020B0502040204020203" pitchFamily="34" charset="0"/>
              </a:rPr>
              <a:t>Video Time: 15 minutes</a:t>
            </a:r>
          </a:p>
        </p:txBody>
      </p:sp>
      <p:pic>
        <p:nvPicPr>
          <p:cNvPr id="10" name="Online Media 9" title="Mining and the Green Revolution: Part 5 - Changes">
            <a:hlinkClick r:id="" action="ppaction://media"/>
            <a:extLst>
              <a:ext uri="{FF2B5EF4-FFF2-40B4-BE49-F238E27FC236}">
                <a16:creationId xmlns:a16="http://schemas.microsoft.com/office/drawing/2014/main" id="{281D6304-1763-3DEB-79E8-0FD447FC7D7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886723" y="4944005"/>
            <a:ext cx="2847902" cy="160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4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328793-58F3-4684-A10C-684177025356}"/>
              </a:ext>
            </a:extLst>
          </p:cNvPr>
          <p:cNvSpPr txBox="1"/>
          <p:nvPr/>
        </p:nvSpPr>
        <p:spPr>
          <a:xfrm>
            <a:off x="2317449" y="318187"/>
            <a:ext cx="8069942" cy="769441"/>
          </a:xfrm>
          <a:prstGeom prst="rect">
            <a:avLst/>
          </a:prstGeom>
          <a:solidFill>
            <a:schemeClr val="bg1">
              <a:lumMod val="65000"/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>
                <a:solidFill>
                  <a:schemeClr val="bg1"/>
                </a:solidFill>
                <a:latin typeface="Bahnschrift" panose="020B0502040204020203" pitchFamily="34" charset="0"/>
              </a:rPr>
              <a:t>Part 6: What careers are there?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22F25B-0027-4F70-89D9-69D336CDD37C}"/>
              </a:ext>
            </a:extLst>
          </p:cNvPr>
          <p:cNvSpPr txBox="1"/>
          <p:nvPr/>
        </p:nvSpPr>
        <p:spPr>
          <a:xfrm>
            <a:off x="453363" y="1846501"/>
            <a:ext cx="11473961" cy="3046988"/>
          </a:xfrm>
          <a:prstGeom prst="rect">
            <a:avLst/>
          </a:prstGeom>
          <a:solidFill>
            <a:schemeClr val="bg1">
              <a:lumMod val="65000"/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Bahnschrift" panose="020B0502040204020203" pitchFamily="34" charset="0"/>
              </a:rPr>
              <a:t>In the sixth and last instalment we look at careers in the exploration and mining industry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chemeClr val="bg1"/>
                </a:solidFill>
                <a:latin typeface="Bahnschrift" panose="020B0502040204020203" pitchFamily="34" charset="0"/>
              </a:rPr>
              <a:t>Geologists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chemeClr val="bg1"/>
                </a:solidFill>
                <a:latin typeface="Bahnschrift" panose="020B0502040204020203" pitchFamily="34" charset="0"/>
              </a:rPr>
              <a:t>Engineers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chemeClr val="bg1"/>
                </a:solidFill>
                <a:latin typeface="Bahnschrift" panose="020B0502040204020203" pitchFamily="34" charset="0"/>
              </a:rPr>
              <a:t>Scientists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chemeClr val="bg1"/>
                </a:solidFill>
                <a:latin typeface="Bahnschrift" panose="020B0502040204020203" pitchFamily="34" charset="0"/>
              </a:rPr>
              <a:t>Many others!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F0CA94-2C1B-488F-AE13-8296571DB04F}"/>
              </a:ext>
            </a:extLst>
          </p:cNvPr>
          <p:cNvSpPr/>
          <p:nvPr/>
        </p:nvSpPr>
        <p:spPr>
          <a:xfrm>
            <a:off x="8278761" y="6012192"/>
            <a:ext cx="2750392" cy="400110"/>
          </a:xfrm>
          <a:prstGeom prst="rect">
            <a:avLst/>
          </a:prstGeom>
          <a:solidFill>
            <a:srgbClr val="A6A6A6">
              <a:alpha val="74902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Bahnschrift" panose="020B0502040204020203" pitchFamily="34" charset="0"/>
              </a:rPr>
              <a:t>Video Time: 8 minutes</a:t>
            </a:r>
          </a:p>
        </p:txBody>
      </p:sp>
      <p:pic>
        <p:nvPicPr>
          <p:cNvPr id="4" name="Online Media 3" title="Mining and the Green Revolution: Part 6 - Careers">
            <a:hlinkClick r:id="" action="ppaction://media"/>
            <a:extLst>
              <a:ext uri="{FF2B5EF4-FFF2-40B4-BE49-F238E27FC236}">
                <a16:creationId xmlns:a16="http://schemas.microsoft.com/office/drawing/2014/main" id="{49D9FF84-5447-E8F2-CA4D-DFEFDFAAF34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724600" y="3824749"/>
            <a:ext cx="3532651" cy="199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5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E1ED095609664BA1B9091AF2AD61B6" ma:contentTypeVersion="13" ma:contentTypeDescription="Create a new document." ma:contentTypeScope="" ma:versionID="ca08093c92df4b072340d7d37fa54bae">
  <xsd:schema xmlns:xsd="http://www.w3.org/2001/XMLSchema" xmlns:xs="http://www.w3.org/2001/XMLSchema" xmlns:p="http://schemas.microsoft.com/office/2006/metadata/properties" xmlns:ns3="5b088a96-6fd0-43c1-80ba-2819b9ad8923" xmlns:ns4="bcd2771a-3e81-4f8c-ae50-1ba8ad7451fb" targetNamespace="http://schemas.microsoft.com/office/2006/metadata/properties" ma:root="true" ma:fieldsID="56234c82d38c60bb47361b628d4822f3" ns3:_="" ns4:_="">
    <xsd:import namespace="5b088a96-6fd0-43c1-80ba-2819b9ad8923"/>
    <xsd:import namespace="bcd2771a-3e81-4f8c-ae50-1ba8ad7451f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088a96-6fd0-43c1-80ba-2819b9ad89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d2771a-3e81-4f8c-ae50-1ba8ad7451f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D12F71-4343-43D4-9F21-EB89702529C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F20CBFA-DF7D-4837-9774-51BEE71990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2F6981-18CC-4728-9941-212AD8F74B1E}">
  <ds:schemaRefs>
    <ds:schemaRef ds:uri="5b088a96-6fd0-43c1-80ba-2819b9ad8923"/>
    <ds:schemaRef ds:uri="bcd2771a-3e81-4f8c-ae50-1ba8ad7451f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1468</Words>
  <Application>Microsoft Office PowerPoint</Application>
  <PresentationFormat>Widescreen</PresentationFormat>
  <Paragraphs>98</Paragraphs>
  <Slides>11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Bahnschrift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Lepley</dc:creator>
  <cp:lastModifiedBy>Ben Lepley</cp:lastModifiedBy>
  <cp:revision>2</cp:revision>
  <dcterms:created xsi:type="dcterms:W3CDTF">2020-12-10T11:24:37Z</dcterms:created>
  <dcterms:modified xsi:type="dcterms:W3CDTF">2023-03-31T10:07:46Z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0x0101005EE1ED095609664BA1B9091AF2AD61B6</vt:lpwstr>
  </property>
</Properties>
</file>