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C9CB0B-83E5-4B99-9A30-4E44A466B9ED}">
  <a:tblStyle styleId="{8CC9CB0B-83E5-4B99-9A30-4E44A466B9E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Smith-Barnes" userId="33bba20d-1b78-47fb-8fef-3ad524e3129c" providerId="ADAL" clId="{76F3C893-640B-4104-BE8E-4165B7AB7832}"/>
    <pc:docChg chg="delSld">
      <pc:chgData name="Phoebe Smith-Barnes" userId="33bba20d-1b78-47fb-8fef-3ad524e3129c" providerId="ADAL" clId="{76F3C893-640B-4104-BE8E-4165B7AB7832}" dt="2022-12-13T15:21:55.608" v="1" actId="47"/>
      <pc:docMkLst>
        <pc:docMk/>
      </pc:docMkLst>
      <pc:sldChg chg="del">
        <pc:chgData name="Phoebe Smith-Barnes" userId="33bba20d-1b78-47fb-8fef-3ad524e3129c" providerId="ADAL" clId="{76F3C893-640B-4104-BE8E-4165B7AB7832}" dt="2022-12-13T15:21:55.608" v="1" actId="47"/>
        <pc:sldMkLst>
          <pc:docMk/>
          <pc:sldMk cId="0" sldId="256"/>
        </pc:sldMkLst>
      </pc:sldChg>
      <pc:sldChg chg="del">
        <pc:chgData name="Phoebe Smith-Barnes" userId="33bba20d-1b78-47fb-8fef-3ad524e3129c" providerId="ADAL" clId="{76F3C893-640B-4104-BE8E-4165B7AB7832}" dt="2022-12-13T15:21:28.318" v="0" actId="47"/>
        <pc:sldMkLst>
          <pc:docMk/>
          <pc:sldMk cId="0" sldId="259"/>
        </pc:sldMkLst>
      </pc:sldChg>
      <pc:sldMasterChg chg="delSldLayout">
        <pc:chgData name="Phoebe Smith-Barnes" userId="33bba20d-1b78-47fb-8fef-3ad524e3129c" providerId="ADAL" clId="{76F3C893-640B-4104-BE8E-4165B7AB7832}" dt="2022-12-13T15:21:55.608" v="1" actId="47"/>
        <pc:sldMasterMkLst>
          <pc:docMk/>
          <pc:sldMasterMk cId="0" sldId="2147483659"/>
        </pc:sldMasterMkLst>
        <pc:sldLayoutChg chg="del">
          <pc:chgData name="Phoebe Smith-Barnes" userId="33bba20d-1b78-47fb-8fef-3ad524e3129c" providerId="ADAL" clId="{76F3C893-640B-4104-BE8E-4165B7AB7832}" dt="2022-12-13T15:21:55.608" v="1" actId="47"/>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2f61001dc_0_6: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132f61001dc_0_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youtube.com/watch?v=jP1qbwSGm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descr="Lesson - UK mountain map.pdf"/>
          <p:cNvPicPr preferRelativeResize="0"/>
          <p:nvPr/>
        </p:nvPicPr>
        <p:blipFill rotWithShape="1">
          <a:blip r:embed="rId3">
            <a:alphaModFix/>
          </a:blip>
          <a:srcRect l="8080" t="15512"/>
          <a:stretch/>
        </p:blipFill>
        <p:spPr>
          <a:xfrm>
            <a:off x="3820677" y="0"/>
            <a:ext cx="5791883" cy="7533456"/>
          </a:xfrm>
          <a:prstGeom prst="rect">
            <a:avLst/>
          </a:prstGeom>
          <a:noFill/>
          <a:ln>
            <a:noFill/>
          </a:ln>
        </p:spPr>
      </p:pic>
      <p:sp>
        <p:nvSpPr>
          <p:cNvPr id="99" name="Google Shape;99;p14"/>
          <p:cNvSpPr txBox="1"/>
          <p:nvPr/>
        </p:nvSpPr>
        <p:spPr>
          <a:xfrm>
            <a:off x="395536" y="116632"/>
            <a:ext cx="381642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sng" strike="noStrike" cap="none">
                <a:solidFill>
                  <a:srgbClr val="000000"/>
                </a:solidFill>
                <a:latin typeface="Calibri"/>
                <a:ea typeface="Calibri"/>
                <a:cs typeface="Calibri"/>
                <a:sym typeface="Calibri"/>
              </a:rPr>
              <a:t>UK Mountains</a:t>
            </a:r>
            <a:endParaRPr/>
          </a:p>
        </p:txBody>
      </p:sp>
      <p:sp>
        <p:nvSpPr>
          <p:cNvPr id="100" name="Google Shape;100;p14"/>
          <p:cNvSpPr/>
          <p:nvPr/>
        </p:nvSpPr>
        <p:spPr>
          <a:xfrm>
            <a:off x="-36512" y="5085184"/>
            <a:ext cx="3749832" cy="1512168"/>
          </a:xfrm>
          <a:prstGeom prst="rect">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Geography genius: Can you add any more? Can you name any of the mountains?</a:t>
            </a:r>
            <a:endParaRPr/>
          </a:p>
        </p:txBody>
      </p:sp>
      <p:sp>
        <p:nvSpPr>
          <p:cNvPr id="101" name="Google Shape;101;p14"/>
          <p:cNvSpPr txBox="1"/>
          <p:nvPr/>
        </p:nvSpPr>
        <p:spPr>
          <a:xfrm>
            <a:off x="40912" y="1196752"/>
            <a:ext cx="3672408" cy="3539430"/>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0000"/>
                </a:solidFill>
                <a:latin typeface="Calibri"/>
                <a:ea typeface="Calibri"/>
                <a:cs typeface="Calibri"/>
                <a:sym typeface="Calibri"/>
              </a:rPr>
              <a:t>Task: Use google maps or an atlas to find the name for the 4 mountain ranges labelled on the map. </a:t>
            </a:r>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l" rtl="0">
              <a:spcBef>
                <a:spcPts val="0"/>
              </a:spcBef>
              <a:spcAft>
                <a:spcPts val="0"/>
              </a:spcAft>
              <a:buNone/>
            </a:pPr>
            <a:r>
              <a:rPr lang="en-GB" sz="2800">
                <a:solidFill>
                  <a:srgbClr val="000000"/>
                </a:solidFill>
                <a:latin typeface="Calibri"/>
                <a:ea typeface="Calibri"/>
                <a:cs typeface="Calibri"/>
                <a:sym typeface="Calibri"/>
              </a:rPr>
              <a:t>Mark them on your map. </a:t>
            </a:r>
            <a:endParaRPr/>
          </a:p>
        </p:txBody>
      </p:sp>
      <p:sp>
        <p:nvSpPr>
          <p:cNvPr id="102" name="Google Shape;102;p14"/>
          <p:cNvSpPr/>
          <p:nvPr/>
        </p:nvSpPr>
        <p:spPr>
          <a:xfrm rot="-848883">
            <a:off x="7192573" y="3378225"/>
            <a:ext cx="279874" cy="855359"/>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4"/>
          <p:cNvSpPr/>
          <p:nvPr/>
        </p:nvSpPr>
        <p:spPr>
          <a:xfrm rot="-848883">
            <a:off x="5608849" y="3459126"/>
            <a:ext cx="279999" cy="269890"/>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4"/>
          <p:cNvSpPr/>
          <p:nvPr/>
        </p:nvSpPr>
        <p:spPr>
          <a:xfrm rot="-848883">
            <a:off x="6618136" y="4394895"/>
            <a:ext cx="278417" cy="279296"/>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4"/>
          <p:cNvSpPr/>
          <p:nvPr/>
        </p:nvSpPr>
        <p:spPr>
          <a:xfrm rot="2896751">
            <a:off x="6357242" y="1413424"/>
            <a:ext cx="412497" cy="916571"/>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4"/>
          <p:cNvSpPr txBox="1"/>
          <p:nvPr/>
        </p:nvSpPr>
        <p:spPr>
          <a:xfrm>
            <a:off x="7613504" y="1640876"/>
            <a:ext cx="1410685" cy="461665"/>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14"/>
          <p:cNvSpPr txBox="1"/>
          <p:nvPr/>
        </p:nvSpPr>
        <p:spPr>
          <a:xfrm>
            <a:off x="7790975" y="3429000"/>
            <a:ext cx="1331640" cy="461665"/>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14"/>
          <p:cNvSpPr txBox="1"/>
          <p:nvPr/>
        </p:nvSpPr>
        <p:spPr>
          <a:xfrm>
            <a:off x="3779912" y="2348880"/>
            <a:ext cx="1584176" cy="461665"/>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14"/>
          <p:cNvSpPr txBox="1"/>
          <p:nvPr/>
        </p:nvSpPr>
        <p:spPr>
          <a:xfrm>
            <a:off x="5581271" y="5094338"/>
            <a:ext cx="1584176" cy="461665"/>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cxnSp>
        <p:nvCxnSpPr>
          <p:cNvPr id="110" name="Google Shape;110;p14"/>
          <p:cNvCxnSpPr/>
          <p:nvPr/>
        </p:nvCxnSpPr>
        <p:spPr>
          <a:xfrm flipH="1">
            <a:off x="6926466" y="1871708"/>
            <a:ext cx="646274" cy="1"/>
          </a:xfrm>
          <a:prstGeom prst="straightConnector1">
            <a:avLst/>
          </a:prstGeom>
          <a:noFill/>
          <a:ln w="76200" cap="flat" cmpd="sng">
            <a:solidFill>
              <a:srgbClr val="FF0000"/>
            </a:solidFill>
            <a:prstDash val="solid"/>
            <a:miter lim="800000"/>
            <a:headEnd type="none" w="sm" len="sm"/>
            <a:tailEnd type="triangle" w="med" len="med"/>
          </a:ln>
        </p:spPr>
      </p:cxnSp>
      <p:cxnSp>
        <p:nvCxnSpPr>
          <p:cNvPr id="111" name="Google Shape;111;p14"/>
          <p:cNvCxnSpPr/>
          <p:nvPr/>
        </p:nvCxnSpPr>
        <p:spPr>
          <a:xfrm flipH="1">
            <a:off x="7467838" y="3659832"/>
            <a:ext cx="646274" cy="1"/>
          </a:xfrm>
          <a:prstGeom prst="straightConnector1">
            <a:avLst/>
          </a:prstGeom>
          <a:noFill/>
          <a:ln w="76200" cap="flat" cmpd="sng">
            <a:solidFill>
              <a:srgbClr val="FF0000"/>
            </a:solidFill>
            <a:prstDash val="solid"/>
            <a:miter lim="800000"/>
            <a:headEnd type="none" w="sm" len="sm"/>
            <a:tailEnd type="triangle" w="med" len="med"/>
          </a:ln>
        </p:spPr>
      </p:cxnSp>
      <p:cxnSp>
        <p:nvCxnSpPr>
          <p:cNvPr id="112" name="Google Shape;112;p14"/>
          <p:cNvCxnSpPr/>
          <p:nvPr/>
        </p:nvCxnSpPr>
        <p:spPr>
          <a:xfrm rot="10800000" flipH="1">
            <a:off x="6588224" y="4703982"/>
            <a:ext cx="128394" cy="513143"/>
          </a:xfrm>
          <a:prstGeom prst="straightConnector1">
            <a:avLst/>
          </a:prstGeom>
          <a:noFill/>
          <a:ln w="76200" cap="flat" cmpd="sng">
            <a:solidFill>
              <a:srgbClr val="FF0000"/>
            </a:solidFill>
            <a:prstDash val="solid"/>
            <a:miter lim="800000"/>
            <a:headEnd type="none" w="sm" len="sm"/>
            <a:tailEnd type="triangle" w="med" len="med"/>
          </a:ln>
        </p:spPr>
      </p:cxnSp>
      <p:cxnSp>
        <p:nvCxnSpPr>
          <p:cNvPr id="113" name="Google Shape;113;p14"/>
          <p:cNvCxnSpPr/>
          <p:nvPr/>
        </p:nvCxnSpPr>
        <p:spPr>
          <a:xfrm>
            <a:off x="5098942" y="2762011"/>
            <a:ext cx="554844" cy="666988"/>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4"/>
          <p:cNvPicPr preferRelativeResize="0"/>
          <p:nvPr/>
        </p:nvPicPr>
        <p:blipFill rotWithShape="1">
          <a:blip r:embed="rId3">
            <a:alphaModFix/>
          </a:blip>
          <a:srcRect/>
          <a:stretch/>
        </p:blipFill>
        <p:spPr>
          <a:xfrm>
            <a:off x="0" y="0"/>
            <a:ext cx="4214413" cy="6858000"/>
          </a:xfrm>
          <a:prstGeom prst="rect">
            <a:avLst/>
          </a:prstGeom>
          <a:noFill/>
          <a:ln>
            <a:noFill/>
          </a:ln>
        </p:spPr>
      </p:pic>
      <p:sp>
        <p:nvSpPr>
          <p:cNvPr id="199" name="Google Shape;199;p24"/>
          <p:cNvSpPr/>
          <p:nvPr/>
        </p:nvSpPr>
        <p:spPr>
          <a:xfrm>
            <a:off x="2963917" y="-1"/>
            <a:ext cx="1210766" cy="28850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0" name="Google Shape;200;p24"/>
          <p:cNvGrpSpPr/>
          <p:nvPr/>
        </p:nvGrpSpPr>
        <p:grpSpPr>
          <a:xfrm>
            <a:off x="4186272" y="-1"/>
            <a:ext cx="4957727" cy="2554015"/>
            <a:chOff x="4186272" y="-1"/>
            <a:chExt cx="4957727" cy="2554015"/>
          </a:xfrm>
        </p:grpSpPr>
        <p:sp>
          <p:nvSpPr>
            <p:cNvPr id="201" name="Google Shape;201;p24"/>
            <p:cNvSpPr/>
            <p:nvPr/>
          </p:nvSpPr>
          <p:spPr>
            <a:xfrm>
              <a:off x="4221713" y="-1"/>
              <a:ext cx="2916886" cy="255401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2" name="Google Shape;202;p24"/>
            <p:cNvGrpSpPr/>
            <p:nvPr/>
          </p:nvGrpSpPr>
          <p:grpSpPr>
            <a:xfrm>
              <a:off x="4186272" y="0"/>
              <a:ext cx="4957727" cy="2554014"/>
              <a:chOff x="4186272" y="0"/>
              <a:chExt cx="4957727" cy="2932386"/>
            </a:xfrm>
          </p:grpSpPr>
          <p:pic>
            <p:nvPicPr>
              <p:cNvPr id="203" name="Google Shape;203;p24"/>
              <p:cNvPicPr preferRelativeResize="0"/>
              <p:nvPr/>
            </p:nvPicPr>
            <p:blipFill rotWithShape="1">
              <a:blip r:embed="rId3">
                <a:alphaModFix/>
              </a:blip>
              <a:srcRect l="68832" t="2057" b="66308"/>
              <a:stretch/>
            </p:blipFill>
            <p:spPr>
              <a:xfrm>
                <a:off x="6921028" y="0"/>
                <a:ext cx="1875621" cy="2932386"/>
              </a:xfrm>
              <a:prstGeom prst="rect">
                <a:avLst/>
              </a:prstGeom>
              <a:noFill/>
              <a:ln>
                <a:noFill/>
              </a:ln>
            </p:spPr>
          </p:pic>
          <p:sp>
            <p:nvSpPr>
              <p:cNvPr id="204" name="Google Shape;204;p24"/>
              <p:cNvSpPr/>
              <p:nvPr/>
            </p:nvSpPr>
            <p:spPr>
              <a:xfrm>
                <a:off x="7634685" y="0"/>
                <a:ext cx="1497725" cy="293238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Sedimentary rocks</a:t>
                </a:r>
                <a:endParaRPr/>
              </a:p>
            </p:txBody>
          </p:sp>
          <p:grpSp>
            <p:nvGrpSpPr>
              <p:cNvPr id="205" name="Google Shape;205;p24"/>
              <p:cNvGrpSpPr/>
              <p:nvPr/>
            </p:nvGrpSpPr>
            <p:grpSpPr>
              <a:xfrm>
                <a:off x="4186273" y="488729"/>
                <a:ext cx="2794728" cy="977462"/>
                <a:chOff x="2193335" y="1"/>
                <a:chExt cx="2794728" cy="977462"/>
              </a:xfrm>
            </p:grpSpPr>
            <p:pic>
              <p:nvPicPr>
                <p:cNvPr id="206" name="Google Shape;206;p24"/>
                <p:cNvPicPr preferRelativeResize="0"/>
                <p:nvPr/>
              </p:nvPicPr>
              <p:blipFill rotWithShape="1">
                <a:blip r:embed="rId3">
                  <a:alphaModFix/>
                </a:blip>
                <a:srcRect l="68832" t="33790" b="57395"/>
                <a:stretch/>
              </p:blipFill>
              <p:spPr>
                <a:xfrm>
                  <a:off x="2193335" y="1"/>
                  <a:ext cx="2123906" cy="977462"/>
                </a:xfrm>
                <a:prstGeom prst="rect">
                  <a:avLst/>
                </a:prstGeom>
                <a:noFill/>
                <a:ln>
                  <a:noFill/>
                </a:ln>
              </p:spPr>
            </p:pic>
            <p:sp>
              <p:nvSpPr>
                <p:cNvPr id="207" name="Google Shape;207;p24"/>
                <p:cNvSpPr txBox="1"/>
                <p:nvPr/>
              </p:nvSpPr>
              <p:spPr>
                <a:xfrm>
                  <a:off x="2985848" y="104011"/>
                  <a:ext cx="2002215" cy="7694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Metamorphic rocks</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Igneous rocks</a:t>
                  </a:r>
                  <a:endParaRPr/>
                </a:p>
              </p:txBody>
            </p:sp>
          </p:grpSp>
          <p:sp>
            <p:nvSpPr>
              <p:cNvPr id="208" name="Google Shape;208;p24"/>
              <p:cNvSpPr txBox="1"/>
              <p:nvPr/>
            </p:nvSpPr>
            <p:spPr>
              <a:xfrm>
                <a:off x="5800026" y="67392"/>
                <a:ext cx="529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Key</a:t>
                </a:r>
                <a:endParaRPr/>
              </a:p>
            </p:txBody>
          </p:sp>
          <p:sp>
            <p:nvSpPr>
              <p:cNvPr id="209" name="Google Shape;209;p24"/>
              <p:cNvSpPr/>
              <p:nvPr/>
            </p:nvSpPr>
            <p:spPr>
              <a:xfrm>
                <a:off x="4186272" y="0"/>
                <a:ext cx="4957727" cy="293238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10" name="Google Shape;210;p24"/>
          <p:cNvSpPr/>
          <p:nvPr/>
        </p:nvSpPr>
        <p:spPr>
          <a:xfrm>
            <a:off x="4186272" y="5645195"/>
            <a:ext cx="4957728" cy="1200329"/>
          </a:xfrm>
          <a:prstGeom prst="rect">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Geography genius: how does this link to link to the pattern of mountains across the UK?</a:t>
            </a:r>
            <a:endParaRPr/>
          </a:p>
        </p:txBody>
      </p:sp>
      <p:sp>
        <p:nvSpPr>
          <p:cNvPr id="211" name="Google Shape;211;p24"/>
          <p:cNvSpPr txBox="1"/>
          <p:nvPr/>
        </p:nvSpPr>
        <p:spPr>
          <a:xfrm>
            <a:off x="4214413" y="2570197"/>
            <a:ext cx="4946138" cy="1200329"/>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Task: Describe the distribution of sedimentary, igneous and metamorphic rocks in the UK</a:t>
            </a:r>
            <a:endParaRPr/>
          </a:p>
        </p:txBody>
      </p:sp>
      <p:sp>
        <p:nvSpPr>
          <p:cNvPr id="212" name="Google Shape;212;p24"/>
          <p:cNvSpPr txBox="1"/>
          <p:nvPr/>
        </p:nvSpPr>
        <p:spPr>
          <a:xfrm>
            <a:off x="4221713" y="3804775"/>
            <a:ext cx="4908092"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Help</a:t>
            </a:r>
            <a:r>
              <a:rPr lang="en-GB" sz="1800">
                <a:solidFill>
                  <a:schemeClr val="dk1"/>
                </a:solidFill>
                <a:latin typeface="Calibri"/>
                <a:ea typeface="Calibri"/>
                <a:cs typeface="Calibri"/>
                <a:sym typeface="Calibri"/>
              </a:rPr>
              <a:t>: use compass directions to help complete: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Igneous rocks are mainly found in the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Metamorphic rocks are mainly found in the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Sedimentary rocks are mainly found in the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5" descr="Lesson - UK mountain map.pdf"/>
          <p:cNvPicPr preferRelativeResize="0"/>
          <p:nvPr/>
        </p:nvPicPr>
        <p:blipFill rotWithShape="1">
          <a:blip r:embed="rId3">
            <a:alphaModFix/>
          </a:blip>
          <a:srcRect l="8080" t="15512"/>
          <a:stretch/>
        </p:blipFill>
        <p:spPr>
          <a:xfrm>
            <a:off x="3820677" y="0"/>
            <a:ext cx="5791883" cy="7533456"/>
          </a:xfrm>
          <a:prstGeom prst="rect">
            <a:avLst/>
          </a:prstGeom>
          <a:noFill/>
          <a:ln>
            <a:noFill/>
          </a:ln>
        </p:spPr>
      </p:pic>
      <p:pic>
        <p:nvPicPr>
          <p:cNvPr id="218" name="Google Shape;218;p25"/>
          <p:cNvPicPr preferRelativeResize="0"/>
          <p:nvPr/>
        </p:nvPicPr>
        <p:blipFill rotWithShape="1">
          <a:blip r:embed="rId4">
            <a:alphaModFix/>
          </a:blip>
          <a:srcRect/>
          <a:stretch/>
        </p:blipFill>
        <p:spPr>
          <a:xfrm>
            <a:off x="0" y="0"/>
            <a:ext cx="4214413" cy="6858000"/>
          </a:xfrm>
          <a:prstGeom prst="rect">
            <a:avLst/>
          </a:prstGeom>
          <a:noFill/>
          <a:ln>
            <a:noFill/>
          </a:ln>
        </p:spPr>
      </p:pic>
      <p:sp>
        <p:nvSpPr>
          <p:cNvPr id="219" name="Google Shape;219;p25"/>
          <p:cNvSpPr/>
          <p:nvPr/>
        </p:nvSpPr>
        <p:spPr>
          <a:xfrm>
            <a:off x="189186" y="315310"/>
            <a:ext cx="2333297" cy="3113690"/>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25"/>
          <p:cNvSpPr/>
          <p:nvPr/>
        </p:nvSpPr>
        <p:spPr>
          <a:xfrm>
            <a:off x="1119352" y="3957145"/>
            <a:ext cx="846082" cy="1150884"/>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5"/>
          <p:cNvSpPr/>
          <p:nvPr/>
        </p:nvSpPr>
        <p:spPr>
          <a:xfrm>
            <a:off x="932793" y="5843752"/>
            <a:ext cx="846082" cy="1150884"/>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5"/>
          <p:cNvSpPr/>
          <p:nvPr/>
        </p:nvSpPr>
        <p:spPr>
          <a:xfrm>
            <a:off x="5333765" y="218088"/>
            <a:ext cx="2333297" cy="3113690"/>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5"/>
          <p:cNvSpPr/>
          <p:nvPr/>
        </p:nvSpPr>
        <p:spPr>
          <a:xfrm>
            <a:off x="6263931" y="3859923"/>
            <a:ext cx="846082" cy="1150884"/>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5"/>
          <p:cNvSpPr/>
          <p:nvPr/>
        </p:nvSpPr>
        <p:spPr>
          <a:xfrm>
            <a:off x="6077372" y="5746530"/>
            <a:ext cx="846082" cy="1150884"/>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25"/>
          <p:cNvSpPr/>
          <p:nvPr/>
        </p:nvSpPr>
        <p:spPr>
          <a:xfrm rot="-858079">
            <a:off x="6923454" y="3037570"/>
            <a:ext cx="846082" cy="1471368"/>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25"/>
          <p:cNvSpPr/>
          <p:nvPr/>
        </p:nvSpPr>
        <p:spPr>
          <a:xfrm rot="-858079">
            <a:off x="1843742" y="3221461"/>
            <a:ext cx="846082" cy="1471368"/>
          </a:xfrm>
          <a:prstGeom prst="ellipse">
            <a:avLst/>
          </a:prstGeom>
          <a:noFill/>
          <a:ln w="76200" cap="flat" cmpd="sng">
            <a:solidFill>
              <a:srgbClr val="FE3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a:t>Plenary – 3, 2, 1</a:t>
            </a:r>
            <a:endParaRPr/>
          </a:p>
        </p:txBody>
      </p:sp>
      <p:sp>
        <p:nvSpPr>
          <p:cNvPr id="232" name="Google Shape;232;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Tell me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GB"/>
              <a:t>3 things you have learned this lesson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GB"/>
              <a:t>2 things you found interesting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GB"/>
              <a:t>1 question you have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7" descr="Lesson - UK mountain map.pdf"/>
          <p:cNvPicPr preferRelativeResize="0"/>
          <p:nvPr/>
        </p:nvPicPr>
        <p:blipFill rotWithShape="1">
          <a:blip r:embed="rId3">
            <a:alphaModFix/>
          </a:blip>
          <a:srcRect l="8080" t="15512"/>
          <a:stretch/>
        </p:blipFill>
        <p:spPr>
          <a:xfrm>
            <a:off x="3820677" y="0"/>
            <a:ext cx="5791883" cy="7533456"/>
          </a:xfrm>
          <a:prstGeom prst="rect">
            <a:avLst/>
          </a:prstGeom>
          <a:noFill/>
          <a:ln>
            <a:noFill/>
          </a:ln>
        </p:spPr>
      </p:pic>
      <p:sp>
        <p:nvSpPr>
          <p:cNvPr id="238" name="Google Shape;238;p27"/>
          <p:cNvSpPr txBox="1"/>
          <p:nvPr/>
        </p:nvSpPr>
        <p:spPr>
          <a:xfrm>
            <a:off x="13787" y="1797139"/>
            <a:ext cx="3816424"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u="sng">
                <a:solidFill>
                  <a:srgbClr val="000000"/>
                </a:solidFill>
                <a:latin typeface="Calibri"/>
                <a:ea typeface="Calibri"/>
                <a:cs typeface="Calibri"/>
                <a:sym typeface="Calibri"/>
              </a:rPr>
              <a:t>UK Mountains</a:t>
            </a:r>
            <a:endParaRPr/>
          </a:p>
          <a:p>
            <a:pPr marL="0" marR="0" lvl="0" indent="0" algn="ctr" rtl="0">
              <a:spcBef>
                <a:spcPts val="0"/>
              </a:spcBef>
              <a:spcAft>
                <a:spcPts val="0"/>
              </a:spcAft>
              <a:buNone/>
            </a:pPr>
            <a:endParaRPr sz="4400" u="sng">
              <a:solidFill>
                <a:srgbClr val="000000"/>
              </a:solidFill>
              <a:latin typeface="Calibri"/>
              <a:ea typeface="Calibri"/>
              <a:cs typeface="Calibri"/>
              <a:sym typeface="Calibri"/>
            </a:endParaRPr>
          </a:p>
          <a:p>
            <a:pPr marL="0" marR="0" lvl="0" indent="0" algn="ctr" rtl="0">
              <a:spcBef>
                <a:spcPts val="0"/>
              </a:spcBef>
              <a:spcAft>
                <a:spcPts val="0"/>
              </a:spcAft>
              <a:buNone/>
            </a:pPr>
            <a:r>
              <a:rPr lang="en-GB" sz="4400" u="sng">
                <a:solidFill>
                  <a:srgbClr val="000000"/>
                </a:solidFill>
                <a:latin typeface="Calibri"/>
                <a:ea typeface="Calibri"/>
                <a:cs typeface="Calibri"/>
                <a:sym typeface="Calibri"/>
              </a:rPr>
              <a:t>Mark your work!</a:t>
            </a:r>
            <a:endParaRPr/>
          </a:p>
        </p:txBody>
      </p:sp>
      <p:sp>
        <p:nvSpPr>
          <p:cNvPr id="239" name="Google Shape;239;p27"/>
          <p:cNvSpPr/>
          <p:nvPr/>
        </p:nvSpPr>
        <p:spPr>
          <a:xfrm rot="-848883">
            <a:off x="7192573" y="3378225"/>
            <a:ext cx="279874" cy="855359"/>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27"/>
          <p:cNvSpPr/>
          <p:nvPr/>
        </p:nvSpPr>
        <p:spPr>
          <a:xfrm rot="-848883">
            <a:off x="5608849" y="3459126"/>
            <a:ext cx="279999" cy="269890"/>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7"/>
          <p:cNvSpPr/>
          <p:nvPr/>
        </p:nvSpPr>
        <p:spPr>
          <a:xfrm rot="-848883">
            <a:off x="6618136" y="4394895"/>
            <a:ext cx="278417" cy="279296"/>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27"/>
          <p:cNvSpPr/>
          <p:nvPr/>
        </p:nvSpPr>
        <p:spPr>
          <a:xfrm rot="2896751">
            <a:off x="6357242" y="1413424"/>
            <a:ext cx="412497" cy="916571"/>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7"/>
          <p:cNvSpPr txBox="1"/>
          <p:nvPr/>
        </p:nvSpPr>
        <p:spPr>
          <a:xfrm>
            <a:off x="7613504" y="1640876"/>
            <a:ext cx="1530496" cy="830997"/>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The Grampians</a:t>
            </a:r>
            <a:endParaRPr/>
          </a:p>
        </p:txBody>
      </p:sp>
      <p:sp>
        <p:nvSpPr>
          <p:cNvPr id="244" name="Google Shape;244;p27"/>
          <p:cNvSpPr txBox="1"/>
          <p:nvPr/>
        </p:nvSpPr>
        <p:spPr>
          <a:xfrm>
            <a:off x="7637101" y="3697250"/>
            <a:ext cx="1513675" cy="830997"/>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The Pennienes</a:t>
            </a:r>
            <a:endParaRPr/>
          </a:p>
        </p:txBody>
      </p:sp>
      <p:sp>
        <p:nvSpPr>
          <p:cNvPr id="245" name="Google Shape;245;p27"/>
          <p:cNvSpPr txBox="1"/>
          <p:nvPr/>
        </p:nvSpPr>
        <p:spPr>
          <a:xfrm>
            <a:off x="3362499" y="2525996"/>
            <a:ext cx="1740887" cy="830997"/>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Mourne Mountains</a:t>
            </a:r>
            <a:endParaRPr/>
          </a:p>
        </p:txBody>
      </p:sp>
      <p:sp>
        <p:nvSpPr>
          <p:cNvPr id="246" name="Google Shape;246;p27"/>
          <p:cNvSpPr txBox="1"/>
          <p:nvPr/>
        </p:nvSpPr>
        <p:spPr>
          <a:xfrm>
            <a:off x="5581271" y="5094338"/>
            <a:ext cx="1584176" cy="1200329"/>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Calibri"/>
                <a:ea typeface="Calibri"/>
                <a:cs typeface="Calibri"/>
                <a:sym typeface="Calibri"/>
              </a:rPr>
              <a:t>Snowdonia</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GB" sz="2400">
                <a:solidFill>
                  <a:srgbClr val="000000"/>
                </a:solidFill>
                <a:latin typeface="Calibri"/>
                <a:ea typeface="Calibri"/>
                <a:cs typeface="Calibri"/>
                <a:sym typeface="Calibri"/>
              </a:rPr>
              <a:t>Or</a:t>
            </a:r>
            <a:endParaRPr/>
          </a:p>
          <a:p>
            <a:pPr marL="0" marR="0" lvl="0" indent="0" algn="ctr" rtl="0">
              <a:spcBef>
                <a:spcPts val="0"/>
              </a:spcBef>
              <a:spcAft>
                <a:spcPts val="0"/>
              </a:spcAft>
              <a:buNone/>
            </a:pPr>
            <a:r>
              <a:rPr lang="en-GB" sz="2400">
                <a:solidFill>
                  <a:srgbClr val="000000"/>
                </a:solidFill>
                <a:latin typeface="Calibri"/>
                <a:ea typeface="Calibri"/>
                <a:cs typeface="Calibri"/>
                <a:sym typeface="Calibri"/>
              </a:rPr>
              <a:t>Cambrian</a:t>
            </a:r>
            <a:endParaRPr/>
          </a:p>
        </p:txBody>
      </p:sp>
      <p:cxnSp>
        <p:nvCxnSpPr>
          <p:cNvPr id="247" name="Google Shape;247;p27"/>
          <p:cNvCxnSpPr/>
          <p:nvPr/>
        </p:nvCxnSpPr>
        <p:spPr>
          <a:xfrm flipH="1">
            <a:off x="6926466" y="1871708"/>
            <a:ext cx="646274" cy="1"/>
          </a:xfrm>
          <a:prstGeom prst="straightConnector1">
            <a:avLst/>
          </a:prstGeom>
          <a:noFill/>
          <a:ln w="76200" cap="flat" cmpd="sng">
            <a:solidFill>
              <a:srgbClr val="FF0000"/>
            </a:solidFill>
            <a:prstDash val="solid"/>
            <a:miter lim="800000"/>
            <a:headEnd type="none" w="sm" len="sm"/>
            <a:tailEnd type="triangle" w="med" len="med"/>
          </a:ln>
        </p:spPr>
      </p:cxnSp>
      <p:cxnSp>
        <p:nvCxnSpPr>
          <p:cNvPr id="248" name="Google Shape;248;p27"/>
          <p:cNvCxnSpPr/>
          <p:nvPr/>
        </p:nvCxnSpPr>
        <p:spPr>
          <a:xfrm flipH="1">
            <a:off x="7467838" y="3659832"/>
            <a:ext cx="646274" cy="1"/>
          </a:xfrm>
          <a:prstGeom prst="straightConnector1">
            <a:avLst/>
          </a:prstGeom>
          <a:noFill/>
          <a:ln w="76200" cap="flat" cmpd="sng">
            <a:solidFill>
              <a:srgbClr val="FF0000"/>
            </a:solidFill>
            <a:prstDash val="solid"/>
            <a:miter lim="800000"/>
            <a:headEnd type="none" w="sm" len="sm"/>
            <a:tailEnd type="triangle" w="med" len="med"/>
          </a:ln>
        </p:spPr>
      </p:cxnSp>
      <p:cxnSp>
        <p:nvCxnSpPr>
          <p:cNvPr id="249" name="Google Shape;249;p27"/>
          <p:cNvCxnSpPr/>
          <p:nvPr/>
        </p:nvCxnSpPr>
        <p:spPr>
          <a:xfrm rot="10800000" flipH="1">
            <a:off x="6588224" y="4703982"/>
            <a:ext cx="128394" cy="513143"/>
          </a:xfrm>
          <a:prstGeom prst="straightConnector1">
            <a:avLst/>
          </a:prstGeom>
          <a:noFill/>
          <a:ln w="76200" cap="flat" cmpd="sng">
            <a:solidFill>
              <a:srgbClr val="FF0000"/>
            </a:solidFill>
            <a:prstDash val="solid"/>
            <a:miter lim="800000"/>
            <a:headEnd type="none" w="sm" len="sm"/>
            <a:tailEnd type="triangle" w="med" len="med"/>
          </a:ln>
        </p:spPr>
      </p:cxnSp>
      <p:cxnSp>
        <p:nvCxnSpPr>
          <p:cNvPr id="250" name="Google Shape;250;p27"/>
          <p:cNvCxnSpPr/>
          <p:nvPr/>
        </p:nvCxnSpPr>
        <p:spPr>
          <a:xfrm>
            <a:off x="5098942" y="2762011"/>
            <a:ext cx="554844" cy="666988"/>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5" descr="Lesson - UK mountain map.pdf"/>
          <p:cNvPicPr preferRelativeResize="0"/>
          <p:nvPr/>
        </p:nvPicPr>
        <p:blipFill rotWithShape="1">
          <a:blip r:embed="rId3">
            <a:alphaModFix/>
          </a:blip>
          <a:srcRect l="8079" t="15511"/>
          <a:stretch/>
        </p:blipFill>
        <p:spPr>
          <a:xfrm>
            <a:off x="3820677" y="0"/>
            <a:ext cx="5791882" cy="7533455"/>
          </a:xfrm>
          <a:prstGeom prst="rect">
            <a:avLst/>
          </a:prstGeom>
          <a:noFill/>
          <a:ln>
            <a:noFill/>
          </a:ln>
        </p:spPr>
      </p:pic>
      <p:sp>
        <p:nvSpPr>
          <p:cNvPr id="119" name="Google Shape;119;p15"/>
          <p:cNvSpPr txBox="1"/>
          <p:nvPr/>
        </p:nvSpPr>
        <p:spPr>
          <a:xfrm>
            <a:off x="13787" y="1797139"/>
            <a:ext cx="3816300" cy="2801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u="sng" dirty="0">
                <a:solidFill>
                  <a:srgbClr val="000000"/>
                </a:solidFill>
                <a:latin typeface="Calibri"/>
                <a:ea typeface="Calibri"/>
                <a:cs typeface="Calibri"/>
                <a:sym typeface="Calibri"/>
              </a:rPr>
              <a:t>UK Mountains</a:t>
            </a:r>
            <a:endParaRPr dirty="0"/>
          </a:p>
          <a:p>
            <a:pPr marL="0" marR="0" lvl="0" indent="0" algn="ctr" rtl="0">
              <a:spcBef>
                <a:spcPts val="0"/>
              </a:spcBef>
              <a:spcAft>
                <a:spcPts val="0"/>
              </a:spcAft>
              <a:buNone/>
            </a:pPr>
            <a:endParaRPr sz="4400" u="sng" dirty="0">
              <a:solidFill>
                <a:srgbClr val="000000"/>
              </a:solidFill>
              <a:latin typeface="Calibri"/>
              <a:ea typeface="Calibri"/>
              <a:cs typeface="Calibri"/>
              <a:sym typeface="Calibri"/>
            </a:endParaRPr>
          </a:p>
          <a:p>
            <a:pPr marL="0" marR="0" lvl="0" indent="0" algn="ctr" rtl="0">
              <a:spcBef>
                <a:spcPts val="0"/>
              </a:spcBef>
              <a:spcAft>
                <a:spcPts val="0"/>
              </a:spcAft>
              <a:buNone/>
            </a:pPr>
            <a:r>
              <a:rPr lang="en-GB" sz="4400" u="sng" dirty="0">
                <a:solidFill>
                  <a:srgbClr val="000000"/>
                </a:solidFill>
                <a:latin typeface="Calibri"/>
                <a:ea typeface="Calibri"/>
                <a:cs typeface="Calibri"/>
                <a:sym typeface="Calibri"/>
              </a:rPr>
              <a:t>Mark your work!</a:t>
            </a:r>
            <a:endParaRPr dirty="0"/>
          </a:p>
        </p:txBody>
      </p:sp>
      <p:sp>
        <p:nvSpPr>
          <p:cNvPr id="120" name="Google Shape;120;p15"/>
          <p:cNvSpPr/>
          <p:nvPr/>
        </p:nvSpPr>
        <p:spPr>
          <a:xfrm rot="-848428">
            <a:off x="7192589" y="3378228"/>
            <a:ext cx="279984" cy="855449"/>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5"/>
          <p:cNvSpPr/>
          <p:nvPr/>
        </p:nvSpPr>
        <p:spPr>
          <a:xfrm rot="-848428">
            <a:off x="5608870" y="3459140"/>
            <a:ext cx="279984" cy="269797"/>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5"/>
          <p:cNvSpPr/>
          <p:nvPr/>
        </p:nvSpPr>
        <p:spPr>
          <a:xfrm rot="-849361">
            <a:off x="6618197" y="4394857"/>
            <a:ext cx="278456" cy="279402"/>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5"/>
          <p:cNvSpPr/>
          <p:nvPr/>
        </p:nvSpPr>
        <p:spPr>
          <a:xfrm rot="2896381">
            <a:off x="6357334" y="1413414"/>
            <a:ext cx="412421" cy="916425"/>
          </a:xfrm>
          <a:prstGeom prst="ellipse">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5"/>
          <p:cNvSpPr txBox="1"/>
          <p:nvPr/>
        </p:nvSpPr>
        <p:spPr>
          <a:xfrm>
            <a:off x="7613504" y="1640876"/>
            <a:ext cx="1530600" cy="831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Grampian</a:t>
            </a:r>
            <a:endParaRPr sz="2400">
              <a:latin typeface="Calibri"/>
              <a:ea typeface="Calibri"/>
              <a:cs typeface="Calibri"/>
              <a:sym typeface="Calibri"/>
            </a:endParaRPr>
          </a:p>
          <a:p>
            <a:pPr marL="0" marR="0" lvl="0" indent="0" algn="l" rtl="0">
              <a:spcBef>
                <a:spcPts val="0"/>
              </a:spcBef>
              <a:spcAft>
                <a:spcPts val="0"/>
              </a:spcAft>
              <a:buNone/>
            </a:pPr>
            <a:r>
              <a:rPr lang="en-GB" sz="2400">
                <a:latin typeface="Calibri"/>
                <a:ea typeface="Calibri"/>
                <a:cs typeface="Calibri"/>
                <a:sym typeface="Calibri"/>
              </a:rPr>
              <a:t>mountains</a:t>
            </a:r>
            <a:endParaRPr sz="2400">
              <a:latin typeface="Calibri"/>
              <a:ea typeface="Calibri"/>
              <a:cs typeface="Calibri"/>
              <a:sym typeface="Calibri"/>
            </a:endParaRPr>
          </a:p>
        </p:txBody>
      </p:sp>
      <p:sp>
        <p:nvSpPr>
          <p:cNvPr id="125" name="Google Shape;125;p15"/>
          <p:cNvSpPr txBox="1"/>
          <p:nvPr/>
        </p:nvSpPr>
        <p:spPr>
          <a:xfrm>
            <a:off x="7637101" y="3697250"/>
            <a:ext cx="1513800" cy="831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The Pennines</a:t>
            </a:r>
            <a:endParaRPr/>
          </a:p>
        </p:txBody>
      </p:sp>
      <p:sp>
        <p:nvSpPr>
          <p:cNvPr id="126" name="Google Shape;126;p15"/>
          <p:cNvSpPr txBox="1"/>
          <p:nvPr/>
        </p:nvSpPr>
        <p:spPr>
          <a:xfrm>
            <a:off x="3362499" y="2525996"/>
            <a:ext cx="1740900" cy="831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Mourne Mountains</a:t>
            </a:r>
            <a:endParaRPr/>
          </a:p>
        </p:txBody>
      </p:sp>
      <p:sp>
        <p:nvSpPr>
          <p:cNvPr id="127" name="Google Shape;127;p15"/>
          <p:cNvSpPr txBox="1"/>
          <p:nvPr/>
        </p:nvSpPr>
        <p:spPr>
          <a:xfrm>
            <a:off x="5581271" y="5094338"/>
            <a:ext cx="1584300" cy="831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Cambrian mountains</a:t>
            </a:r>
            <a:endParaRPr/>
          </a:p>
        </p:txBody>
      </p:sp>
      <p:cxnSp>
        <p:nvCxnSpPr>
          <p:cNvPr id="128" name="Google Shape;128;p15"/>
          <p:cNvCxnSpPr/>
          <p:nvPr/>
        </p:nvCxnSpPr>
        <p:spPr>
          <a:xfrm rot="10800000">
            <a:off x="6926540" y="1871708"/>
            <a:ext cx="646200" cy="0"/>
          </a:xfrm>
          <a:prstGeom prst="straightConnector1">
            <a:avLst/>
          </a:prstGeom>
          <a:noFill/>
          <a:ln w="76200" cap="flat" cmpd="sng">
            <a:solidFill>
              <a:srgbClr val="FF0000"/>
            </a:solidFill>
            <a:prstDash val="solid"/>
            <a:miter lim="800000"/>
            <a:headEnd type="none" w="sm" len="sm"/>
            <a:tailEnd type="triangle" w="med" len="med"/>
          </a:ln>
        </p:spPr>
      </p:cxnSp>
      <p:cxnSp>
        <p:nvCxnSpPr>
          <p:cNvPr id="129" name="Google Shape;129;p15"/>
          <p:cNvCxnSpPr/>
          <p:nvPr/>
        </p:nvCxnSpPr>
        <p:spPr>
          <a:xfrm rot="10800000">
            <a:off x="7467912" y="3659832"/>
            <a:ext cx="646200" cy="0"/>
          </a:xfrm>
          <a:prstGeom prst="straightConnector1">
            <a:avLst/>
          </a:prstGeom>
          <a:noFill/>
          <a:ln w="76200" cap="flat" cmpd="sng">
            <a:solidFill>
              <a:srgbClr val="FF0000"/>
            </a:solidFill>
            <a:prstDash val="solid"/>
            <a:miter lim="800000"/>
            <a:headEnd type="none" w="sm" len="sm"/>
            <a:tailEnd type="triangle" w="med" len="med"/>
          </a:ln>
        </p:spPr>
      </p:cxnSp>
      <p:cxnSp>
        <p:nvCxnSpPr>
          <p:cNvPr id="130" name="Google Shape;130;p15"/>
          <p:cNvCxnSpPr/>
          <p:nvPr/>
        </p:nvCxnSpPr>
        <p:spPr>
          <a:xfrm rot="10800000" flipH="1">
            <a:off x="6588224" y="4704125"/>
            <a:ext cx="128400" cy="513000"/>
          </a:xfrm>
          <a:prstGeom prst="straightConnector1">
            <a:avLst/>
          </a:prstGeom>
          <a:noFill/>
          <a:ln w="76200" cap="flat" cmpd="sng">
            <a:solidFill>
              <a:srgbClr val="FF0000"/>
            </a:solidFill>
            <a:prstDash val="solid"/>
            <a:miter lim="800000"/>
            <a:headEnd type="none" w="sm" len="sm"/>
            <a:tailEnd type="triangle" w="med" len="med"/>
          </a:ln>
        </p:spPr>
      </p:cxnSp>
      <p:cxnSp>
        <p:nvCxnSpPr>
          <p:cNvPr id="131" name="Google Shape;131;p15"/>
          <p:cNvCxnSpPr/>
          <p:nvPr/>
        </p:nvCxnSpPr>
        <p:spPr>
          <a:xfrm>
            <a:off x="5098942" y="2762011"/>
            <a:ext cx="554700" cy="666900"/>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p:nvPr/>
        </p:nvSpPr>
        <p:spPr>
          <a:xfrm>
            <a:off x="565615" y="2481"/>
            <a:ext cx="82809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u="sng">
                <a:solidFill>
                  <a:schemeClr val="dk1"/>
                </a:solidFill>
                <a:latin typeface="Calibri"/>
                <a:ea typeface="Calibri"/>
                <a:cs typeface="Calibri"/>
                <a:sym typeface="Calibri"/>
              </a:rPr>
              <a:t>Why are there mountains?</a:t>
            </a:r>
            <a:endParaRPr sz="3600" u="sng">
              <a:solidFill>
                <a:schemeClr val="dk1"/>
              </a:solidFill>
              <a:latin typeface="Calibri"/>
              <a:ea typeface="Calibri"/>
              <a:cs typeface="Calibri"/>
              <a:sym typeface="Calibri"/>
            </a:endParaRPr>
          </a:p>
        </p:txBody>
      </p:sp>
      <p:sp>
        <p:nvSpPr>
          <p:cNvPr id="145" name="Google Shape;145;p17"/>
          <p:cNvSpPr/>
          <p:nvPr/>
        </p:nvSpPr>
        <p:spPr>
          <a:xfrm>
            <a:off x="5281248" y="836712"/>
            <a:ext cx="3749832" cy="830997"/>
          </a:xfrm>
          <a:prstGeom prst="rect">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Geography genius: why have you said these locations?</a:t>
            </a:r>
            <a:endParaRPr/>
          </a:p>
        </p:txBody>
      </p:sp>
      <p:sp>
        <p:nvSpPr>
          <p:cNvPr id="146" name="Google Shape;146;p17"/>
          <p:cNvSpPr txBox="1"/>
          <p:nvPr/>
        </p:nvSpPr>
        <p:spPr>
          <a:xfrm>
            <a:off x="40912" y="836712"/>
            <a:ext cx="5179160" cy="830997"/>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Task: Where in the UK do you think these images might be from? </a:t>
            </a:r>
            <a:endParaRPr/>
          </a:p>
        </p:txBody>
      </p:sp>
      <p:pic>
        <p:nvPicPr>
          <p:cNvPr id="147" name="Google Shape;147;p17"/>
          <p:cNvPicPr preferRelativeResize="0"/>
          <p:nvPr/>
        </p:nvPicPr>
        <p:blipFill rotWithShape="1">
          <a:blip r:embed="rId3">
            <a:alphaModFix/>
          </a:blip>
          <a:srcRect/>
          <a:stretch/>
        </p:blipFill>
        <p:spPr>
          <a:xfrm>
            <a:off x="26286" y="4259071"/>
            <a:ext cx="9103088" cy="2817101"/>
          </a:xfrm>
          <a:prstGeom prst="rect">
            <a:avLst/>
          </a:prstGeom>
          <a:noFill/>
          <a:ln w="9525" cap="flat" cmpd="sng">
            <a:solidFill>
              <a:schemeClr val="dk1"/>
            </a:solidFill>
            <a:prstDash val="solid"/>
            <a:round/>
            <a:headEnd type="none" w="sm" len="sm"/>
            <a:tailEnd type="none" w="sm" len="sm"/>
          </a:ln>
        </p:spPr>
      </p:pic>
      <p:pic>
        <p:nvPicPr>
          <p:cNvPr id="148" name="Google Shape;148;p17"/>
          <p:cNvPicPr preferRelativeResize="0"/>
          <p:nvPr/>
        </p:nvPicPr>
        <p:blipFill rotWithShape="1">
          <a:blip r:embed="rId4">
            <a:alphaModFix/>
          </a:blip>
          <a:srcRect t="21792" b="34954"/>
          <a:stretch/>
        </p:blipFill>
        <p:spPr>
          <a:xfrm>
            <a:off x="40911" y="2132856"/>
            <a:ext cx="9073839" cy="2126215"/>
          </a:xfrm>
          <a:prstGeom prst="rect">
            <a:avLst/>
          </a:prstGeom>
          <a:noFill/>
          <a:ln w="9525" cap="flat" cmpd="sng">
            <a:solidFill>
              <a:schemeClr val="dk1"/>
            </a:solidFill>
            <a:prstDash val="solid"/>
            <a:round/>
            <a:headEnd type="none" w="sm" len="sm"/>
            <a:tailEnd type="none" w="sm" len="sm"/>
          </a:ln>
        </p:spPr>
      </p:pic>
      <p:sp>
        <p:nvSpPr>
          <p:cNvPr id="149" name="Google Shape;149;p17"/>
          <p:cNvSpPr txBox="1"/>
          <p:nvPr/>
        </p:nvSpPr>
        <p:spPr>
          <a:xfrm>
            <a:off x="395536" y="2348880"/>
            <a:ext cx="340158"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1</a:t>
            </a:r>
            <a:endParaRPr sz="2400" b="1">
              <a:solidFill>
                <a:schemeClr val="dk1"/>
              </a:solidFill>
              <a:latin typeface="Calibri"/>
              <a:ea typeface="Calibri"/>
              <a:cs typeface="Calibri"/>
              <a:sym typeface="Calibri"/>
            </a:endParaRPr>
          </a:p>
        </p:txBody>
      </p:sp>
      <p:sp>
        <p:nvSpPr>
          <p:cNvPr id="150" name="Google Shape;150;p17"/>
          <p:cNvSpPr txBox="1"/>
          <p:nvPr/>
        </p:nvSpPr>
        <p:spPr>
          <a:xfrm>
            <a:off x="199151" y="4354886"/>
            <a:ext cx="36646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2</a:t>
            </a:r>
            <a:endParaRPr sz="2400" b="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p:nvPr/>
        </p:nvSpPr>
        <p:spPr>
          <a:xfrm>
            <a:off x="565615" y="2481"/>
            <a:ext cx="82809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u="sng">
                <a:solidFill>
                  <a:schemeClr val="dk1"/>
                </a:solidFill>
                <a:latin typeface="Calibri"/>
                <a:ea typeface="Calibri"/>
                <a:cs typeface="Calibri"/>
                <a:sym typeface="Calibri"/>
              </a:rPr>
              <a:t>Why are there mountains?</a:t>
            </a:r>
            <a:endParaRPr sz="3600" u="sng">
              <a:solidFill>
                <a:schemeClr val="dk1"/>
              </a:solidFill>
              <a:latin typeface="Calibri"/>
              <a:ea typeface="Calibri"/>
              <a:cs typeface="Calibri"/>
              <a:sym typeface="Calibri"/>
            </a:endParaRPr>
          </a:p>
        </p:txBody>
      </p:sp>
      <p:sp>
        <p:nvSpPr>
          <p:cNvPr id="156" name="Google Shape;156;p18"/>
          <p:cNvSpPr txBox="1"/>
          <p:nvPr/>
        </p:nvSpPr>
        <p:spPr>
          <a:xfrm>
            <a:off x="185298" y="699962"/>
            <a:ext cx="2759380"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The shape of the land is influenced by the type of rock which is underground. Some rocks are harder and so do not erode as easily (wear away) and so these make mountains and highland areas. Other rocks are softer and erode more easily and so make flatter and lowland areas. </a:t>
            </a:r>
            <a:endParaRPr sz="2400">
              <a:solidFill>
                <a:schemeClr val="dk1"/>
              </a:solidFill>
              <a:latin typeface="Calibri"/>
              <a:ea typeface="Calibri"/>
              <a:cs typeface="Calibri"/>
              <a:sym typeface="Calibri"/>
            </a:endParaRPr>
          </a:p>
        </p:txBody>
      </p:sp>
      <p:grpSp>
        <p:nvGrpSpPr>
          <p:cNvPr id="157" name="Google Shape;157;p18"/>
          <p:cNvGrpSpPr/>
          <p:nvPr/>
        </p:nvGrpSpPr>
        <p:grpSpPr>
          <a:xfrm>
            <a:off x="2944677" y="2158919"/>
            <a:ext cx="6199323" cy="4699081"/>
            <a:chOff x="236022" y="624587"/>
            <a:chExt cx="8275120" cy="6424130"/>
          </a:xfrm>
        </p:grpSpPr>
        <p:pic>
          <p:nvPicPr>
            <p:cNvPr id="158" name="Google Shape;158;p18" descr="Image result for the rock cycle"/>
            <p:cNvPicPr preferRelativeResize="0"/>
            <p:nvPr/>
          </p:nvPicPr>
          <p:blipFill rotWithShape="1">
            <a:blip r:embed="rId3">
              <a:alphaModFix/>
            </a:blip>
            <a:srcRect/>
            <a:stretch/>
          </p:blipFill>
          <p:spPr>
            <a:xfrm>
              <a:off x="1331640" y="624587"/>
              <a:ext cx="6984776" cy="6180470"/>
            </a:xfrm>
            <a:prstGeom prst="rect">
              <a:avLst/>
            </a:prstGeom>
            <a:noFill/>
            <a:ln>
              <a:noFill/>
            </a:ln>
          </p:spPr>
        </p:pic>
        <p:sp>
          <p:nvSpPr>
            <p:cNvPr id="159" name="Google Shape;159;p18"/>
            <p:cNvSpPr txBox="1"/>
            <p:nvPr/>
          </p:nvSpPr>
          <p:spPr>
            <a:xfrm>
              <a:off x="236022" y="1641867"/>
              <a:ext cx="2592288" cy="164097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dk1"/>
                  </a:solidFill>
                  <a:latin typeface="Calibri"/>
                  <a:ea typeface="Calibri"/>
                  <a:cs typeface="Calibri"/>
                  <a:sym typeface="Calibri"/>
                </a:rPr>
                <a:t>Igneous rock</a:t>
              </a:r>
              <a:endParaRPr/>
            </a:p>
          </p:txBody>
        </p:sp>
        <p:sp>
          <p:nvSpPr>
            <p:cNvPr id="160" name="Google Shape;160;p18"/>
            <p:cNvSpPr txBox="1"/>
            <p:nvPr/>
          </p:nvSpPr>
          <p:spPr>
            <a:xfrm>
              <a:off x="4444560" y="1318694"/>
              <a:ext cx="3871800" cy="1641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a:solidFill>
                    <a:schemeClr val="dk1"/>
                  </a:solidFill>
                  <a:latin typeface="Calibri"/>
                  <a:ea typeface="Calibri"/>
                  <a:cs typeface="Calibri"/>
                  <a:sym typeface="Calibri"/>
                </a:rPr>
                <a:t>Sedimentary rock</a:t>
              </a:r>
              <a:endParaRPr/>
            </a:p>
          </p:txBody>
        </p:sp>
        <p:sp>
          <p:nvSpPr>
            <p:cNvPr id="161" name="Google Shape;161;p18"/>
            <p:cNvSpPr txBox="1"/>
            <p:nvPr/>
          </p:nvSpPr>
          <p:spPr>
            <a:xfrm>
              <a:off x="3947605" y="5407743"/>
              <a:ext cx="4563537" cy="164097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GB" sz="3600">
                  <a:solidFill>
                    <a:schemeClr val="dk1"/>
                  </a:solidFill>
                  <a:latin typeface="Calibri"/>
                  <a:ea typeface="Calibri"/>
                  <a:cs typeface="Calibri"/>
                  <a:sym typeface="Calibri"/>
                </a:rPr>
                <a:t>Metamorphic rock</a:t>
              </a:r>
              <a:endParaRPr/>
            </a:p>
          </p:txBody>
        </p:sp>
      </p:grpSp>
      <p:pic>
        <p:nvPicPr>
          <p:cNvPr id="162" name="Google Shape;162;p18">
            <a:hlinkClick r:id="rId4"/>
          </p:cNvPr>
          <p:cNvPicPr preferRelativeResize="0"/>
          <p:nvPr/>
        </p:nvPicPr>
        <p:blipFill rotWithShape="1">
          <a:blip r:embed="rId5">
            <a:alphaModFix/>
          </a:blip>
          <a:srcRect l="23831" t="20300" r="23832" b="28400"/>
          <a:stretch/>
        </p:blipFill>
        <p:spPr>
          <a:xfrm>
            <a:off x="2706576" y="5148894"/>
            <a:ext cx="1296988" cy="1368425"/>
          </a:xfrm>
          <a:prstGeom prst="rect">
            <a:avLst/>
          </a:prstGeom>
          <a:noFill/>
          <a:ln>
            <a:noFill/>
          </a:ln>
        </p:spPr>
      </p:pic>
      <p:sp>
        <p:nvSpPr>
          <p:cNvPr id="163" name="Google Shape;163;p18"/>
          <p:cNvSpPr txBox="1"/>
          <p:nvPr/>
        </p:nvSpPr>
        <p:spPr>
          <a:xfrm>
            <a:off x="3842504" y="733208"/>
            <a:ext cx="5078572" cy="1200329"/>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Task: watch the video about the rock cycle and complete the diagram in your booklets labelling the 3 types of rock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p:nvPr/>
        </p:nvSpPr>
        <p:spPr>
          <a:xfrm>
            <a:off x="495946" y="488591"/>
            <a:ext cx="8167607" cy="954107"/>
          </a:xfrm>
          <a:prstGeom prst="rect">
            <a:avLst/>
          </a:prstGeom>
          <a:solidFill>
            <a:srgbClr val="FFFF0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0000"/>
                </a:solidFill>
                <a:latin typeface="Calibri"/>
                <a:ea typeface="Calibri"/>
                <a:cs typeface="Calibri"/>
                <a:sym typeface="Calibri"/>
              </a:rPr>
              <a:t>Task: Use the information sheets on the next few slides to fill in your table about the rocks in your booklet.</a:t>
            </a:r>
            <a:endParaRPr/>
          </a:p>
        </p:txBody>
      </p:sp>
      <p:pic>
        <p:nvPicPr>
          <p:cNvPr id="169" name="Google Shape;169;p19" descr="Image result for the rock cycle"/>
          <p:cNvPicPr preferRelativeResize="0"/>
          <p:nvPr/>
        </p:nvPicPr>
        <p:blipFill rotWithShape="1">
          <a:blip r:embed="rId3">
            <a:alphaModFix/>
          </a:blip>
          <a:srcRect/>
          <a:stretch/>
        </p:blipFill>
        <p:spPr>
          <a:xfrm>
            <a:off x="1137320" y="1752863"/>
            <a:ext cx="5328592" cy="4714998"/>
          </a:xfrm>
          <a:prstGeom prst="rect">
            <a:avLst/>
          </a:prstGeom>
          <a:noFill/>
          <a:ln>
            <a:noFill/>
          </a:ln>
        </p:spPr>
      </p:pic>
      <p:sp>
        <p:nvSpPr>
          <p:cNvPr id="170" name="Google Shape;170;p19"/>
          <p:cNvSpPr txBox="1"/>
          <p:nvPr/>
        </p:nvSpPr>
        <p:spPr>
          <a:xfrm>
            <a:off x="6679769" y="2975675"/>
            <a:ext cx="2278251" cy="2308324"/>
          </a:xfrm>
          <a:prstGeom prst="rect">
            <a:avLst/>
          </a:prstGeom>
          <a:solidFill>
            <a:srgbClr val="FE328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When we return your geography genius will be to identify the rocks I have in the classroom!</a:t>
            </a:r>
            <a:endParaRPr sz="2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175" name="Google Shape;175;p20"/>
          <p:cNvGraphicFramePr/>
          <p:nvPr>
            <p:extLst>
              <p:ext uri="{D42A27DB-BD31-4B8C-83A1-F6EECF244321}">
                <p14:modId xmlns:p14="http://schemas.microsoft.com/office/powerpoint/2010/main" val="852323273"/>
              </p:ext>
            </p:extLst>
          </p:nvPr>
        </p:nvGraphicFramePr>
        <p:xfrm>
          <a:off x="134258" y="152397"/>
          <a:ext cx="8781125" cy="6631300"/>
        </p:xfrm>
        <a:graphic>
          <a:graphicData uri="http://schemas.openxmlformats.org/drawingml/2006/table">
            <a:tbl>
              <a:tblPr firstRow="1" bandRow="1">
                <a:noFill/>
                <a:tableStyleId>{8CC9CB0B-83E5-4B99-9A30-4E44A466B9ED}</a:tableStyleId>
              </a:tblPr>
              <a:tblGrid>
                <a:gridCol w="1658450">
                  <a:extLst>
                    <a:ext uri="{9D8B030D-6E8A-4147-A177-3AD203B41FA5}">
                      <a16:colId xmlns:a16="http://schemas.microsoft.com/office/drawing/2014/main" val="20000"/>
                    </a:ext>
                  </a:extLst>
                </a:gridCol>
                <a:gridCol w="2342800">
                  <a:extLst>
                    <a:ext uri="{9D8B030D-6E8A-4147-A177-3AD203B41FA5}">
                      <a16:colId xmlns:a16="http://schemas.microsoft.com/office/drawing/2014/main" val="20001"/>
                    </a:ext>
                  </a:extLst>
                </a:gridCol>
                <a:gridCol w="1019725">
                  <a:extLst>
                    <a:ext uri="{9D8B030D-6E8A-4147-A177-3AD203B41FA5}">
                      <a16:colId xmlns:a16="http://schemas.microsoft.com/office/drawing/2014/main" val="20002"/>
                    </a:ext>
                  </a:extLst>
                </a:gridCol>
                <a:gridCol w="1880075">
                  <a:extLst>
                    <a:ext uri="{9D8B030D-6E8A-4147-A177-3AD203B41FA5}">
                      <a16:colId xmlns:a16="http://schemas.microsoft.com/office/drawing/2014/main" val="20003"/>
                    </a:ext>
                  </a:extLst>
                </a:gridCol>
                <a:gridCol w="1880075">
                  <a:extLst>
                    <a:ext uri="{9D8B030D-6E8A-4147-A177-3AD203B41FA5}">
                      <a16:colId xmlns:a16="http://schemas.microsoft.com/office/drawing/2014/main" val="20004"/>
                    </a:ext>
                  </a:extLst>
                </a:gridCol>
              </a:tblGrid>
              <a:tr h="642975">
                <a:tc>
                  <a:txBody>
                    <a:bodyPr/>
                    <a:lstStyle/>
                    <a:p>
                      <a:pPr marL="0" marR="0" lvl="0" indent="0" algn="l" rtl="0">
                        <a:spcBef>
                          <a:spcPts val="0"/>
                        </a:spcBef>
                        <a:spcAft>
                          <a:spcPts val="0"/>
                        </a:spcAft>
                        <a:buNone/>
                      </a:pPr>
                      <a:r>
                        <a:rPr lang="en-GB" sz="2000" u="none" strike="noStrike" cap="none">
                          <a:solidFill>
                            <a:schemeClr val="dk1"/>
                          </a:solidFill>
                        </a:rPr>
                        <a:t>Rock type</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2000">
                          <a:solidFill>
                            <a:schemeClr val="dk1"/>
                          </a:solidFill>
                        </a:rPr>
                        <a:t>How is it made?</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2000">
                          <a:solidFill>
                            <a:schemeClr val="dk1"/>
                          </a:solidFill>
                        </a:rPr>
                        <a:t>Hard or soft?</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2000">
                          <a:solidFill>
                            <a:schemeClr val="dk1"/>
                          </a:solidFill>
                        </a:rPr>
                        <a:t>Landscape it creates</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2000">
                          <a:solidFill>
                            <a:schemeClr val="dk1"/>
                          </a:solidFill>
                        </a:rPr>
                        <a:t>Where in the UK?</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1976750">
                <a:tc>
                  <a:txBody>
                    <a:bodyPr/>
                    <a:lstStyle/>
                    <a:p>
                      <a:pPr marL="0" marR="0" lvl="0" indent="0" algn="l" rtl="0">
                        <a:spcBef>
                          <a:spcPts val="0"/>
                        </a:spcBef>
                        <a:spcAft>
                          <a:spcPts val="0"/>
                        </a:spcAft>
                        <a:buNone/>
                      </a:pPr>
                      <a:r>
                        <a:rPr lang="en-GB" sz="2000">
                          <a:solidFill>
                            <a:schemeClr val="dk1"/>
                          </a:solidFill>
                        </a:rPr>
                        <a:t>Sedimentary</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1976750">
                <a:tc>
                  <a:txBody>
                    <a:bodyPr/>
                    <a:lstStyle/>
                    <a:p>
                      <a:pPr marL="0" marR="0" lvl="0" indent="0" algn="l" rtl="0">
                        <a:spcBef>
                          <a:spcPts val="0"/>
                        </a:spcBef>
                        <a:spcAft>
                          <a:spcPts val="0"/>
                        </a:spcAft>
                        <a:buNone/>
                      </a:pPr>
                      <a:r>
                        <a:rPr lang="en-GB" sz="2000">
                          <a:solidFill>
                            <a:schemeClr val="dk1"/>
                          </a:solidFill>
                        </a:rPr>
                        <a:t>Igneous</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1976750">
                <a:tc>
                  <a:txBody>
                    <a:bodyPr/>
                    <a:lstStyle/>
                    <a:p>
                      <a:pPr marL="0" marR="0" lvl="0" indent="0" algn="l" rtl="0">
                        <a:spcBef>
                          <a:spcPts val="0"/>
                        </a:spcBef>
                        <a:spcAft>
                          <a:spcPts val="0"/>
                        </a:spcAft>
                        <a:buNone/>
                      </a:pPr>
                      <a:r>
                        <a:rPr lang="en-GB" sz="2000">
                          <a:solidFill>
                            <a:schemeClr val="dk1"/>
                          </a:solidFill>
                        </a:rPr>
                        <a:t>Metamorphic</a:t>
                      </a: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2000"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p:nvPr/>
        </p:nvSpPr>
        <p:spPr>
          <a:xfrm>
            <a:off x="2051720" y="8681"/>
            <a:ext cx="510088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a:solidFill>
                  <a:schemeClr val="dk1"/>
                </a:solidFill>
                <a:latin typeface="Calibri"/>
                <a:ea typeface="Calibri"/>
                <a:cs typeface="Calibri"/>
                <a:sym typeface="Calibri"/>
              </a:rPr>
              <a:t>Sedimentary rock</a:t>
            </a:r>
            <a:endParaRPr sz="5400">
              <a:solidFill>
                <a:schemeClr val="dk1"/>
              </a:solidFill>
              <a:latin typeface="Calibri"/>
              <a:ea typeface="Calibri"/>
              <a:cs typeface="Calibri"/>
              <a:sym typeface="Calibri"/>
            </a:endParaRPr>
          </a:p>
        </p:txBody>
      </p:sp>
      <p:sp>
        <p:nvSpPr>
          <p:cNvPr id="181" name="Google Shape;181;p21"/>
          <p:cNvSpPr txBox="1"/>
          <p:nvPr/>
        </p:nvSpPr>
        <p:spPr>
          <a:xfrm>
            <a:off x="107504" y="1196752"/>
            <a:ext cx="8856984" cy="52629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These rocks are made up of sediment that has been deposited (dumped) by either a river, the sea or the wind. Over millions of years they get compacted and cemented into rocks.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They have layers in them as different layers of sediment were deposited on top of each other.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Sedimentary rocks are soft and so are easy to erode. This means they create landscapes that are flat or with only small hills.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Examples of these rocks in the UK are found in the South East and include limestone, sandstone and siltstone.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p:nvPr/>
        </p:nvSpPr>
        <p:spPr>
          <a:xfrm>
            <a:off x="2555776" y="-5680"/>
            <a:ext cx="375461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a:solidFill>
                  <a:schemeClr val="dk1"/>
                </a:solidFill>
                <a:latin typeface="Calibri"/>
                <a:ea typeface="Calibri"/>
                <a:cs typeface="Calibri"/>
                <a:sym typeface="Calibri"/>
              </a:rPr>
              <a:t>Igneous rock</a:t>
            </a:r>
            <a:endParaRPr sz="5400">
              <a:solidFill>
                <a:schemeClr val="dk1"/>
              </a:solidFill>
              <a:latin typeface="Calibri"/>
              <a:ea typeface="Calibri"/>
              <a:cs typeface="Calibri"/>
              <a:sym typeface="Calibri"/>
            </a:endParaRPr>
          </a:p>
        </p:txBody>
      </p:sp>
      <p:sp>
        <p:nvSpPr>
          <p:cNvPr id="187" name="Google Shape;187;p22"/>
          <p:cNvSpPr txBox="1"/>
          <p:nvPr/>
        </p:nvSpPr>
        <p:spPr>
          <a:xfrm>
            <a:off x="107504" y="1196752"/>
            <a:ext cx="8856984"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These rocks are made by volcanoes erupting lava which then cools and forms igneous rocks.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They are full of crystals which form as the lava cools into rock form.</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Igneous rocks are hard and so do not erode easily. This means they create landscapes that are full of mountains.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Examples of these rocks in the UK are found in the North West (i.e. Scotland) and include basalt and granite.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2051720" y="8681"/>
            <a:ext cx="53742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a:solidFill>
                  <a:schemeClr val="dk1"/>
                </a:solidFill>
                <a:latin typeface="Calibri"/>
                <a:ea typeface="Calibri"/>
                <a:cs typeface="Calibri"/>
                <a:sym typeface="Calibri"/>
              </a:rPr>
              <a:t>Metamorphic rock</a:t>
            </a:r>
            <a:endParaRPr sz="5400">
              <a:solidFill>
                <a:schemeClr val="dk1"/>
              </a:solidFill>
              <a:latin typeface="Calibri"/>
              <a:ea typeface="Calibri"/>
              <a:cs typeface="Calibri"/>
              <a:sym typeface="Calibri"/>
            </a:endParaRPr>
          </a:p>
        </p:txBody>
      </p:sp>
      <p:sp>
        <p:nvSpPr>
          <p:cNvPr id="193" name="Google Shape;193;p23"/>
          <p:cNvSpPr txBox="1"/>
          <p:nvPr/>
        </p:nvSpPr>
        <p:spPr>
          <a:xfrm>
            <a:off x="107504" y="1196752"/>
            <a:ext cx="8856984" cy="56323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These rocks are made from either sedimentary or igneous rocks that have been changed by being heated or put under pressure.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i="1">
                <a:solidFill>
                  <a:schemeClr val="dk1"/>
                </a:solidFill>
                <a:latin typeface="Calibri"/>
                <a:ea typeface="Calibri"/>
                <a:cs typeface="Calibri"/>
                <a:sym typeface="Calibri"/>
              </a:rPr>
              <a:t>Metamorphosis: a change of the form or nature of a thing</a:t>
            </a:r>
            <a:r>
              <a:rPr lang="en-GB" sz="2400">
                <a:solidFill>
                  <a:schemeClr val="dk1"/>
                </a:solidFill>
                <a:latin typeface="Calibri"/>
                <a:ea typeface="Calibri"/>
                <a:cs typeface="Calibri"/>
                <a:sym typeface="Calibri"/>
              </a:rPr>
              <a: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They have fewer crystals than igneous rocks and may have some layers which have been folded and bent out of shape.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Metamorphic rocks are hard and so do not erode easily. This means they create landscapes that are full of mountains.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Examples of these rocks in the UK are found in the North and West and include marble and slate.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On-screen Show (4:3)</PresentationFormat>
  <Paragraphs>92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 3, 2,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Phoebe Smith-Barnes</dc:creator>
  <cp:lastModifiedBy>Phoebe Smith-Barnes</cp:lastModifiedBy>
  <cp:revision>1</cp:revision>
  <dcterms:modified xsi:type="dcterms:W3CDTF">2022-12-13T15:21:57Z</dcterms:modified>
</cp:coreProperties>
</file>