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0" r:id="rId2"/>
    <p:sldId id="367" r:id="rId3"/>
    <p:sldId id="356" r:id="rId4"/>
    <p:sldId id="263" r:id="rId5"/>
    <p:sldId id="407" r:id="rId6"/>
    <p:sldId id="408" r:id="rId7"/>
    <p:sldId id="409" r:id="rId8"/>
    <p:sldId id="386" r:id="rId9"/>
    <p:sldId id="400" r:id="rId10"/>
    <p:sldId id="410" r:id="rId11"/>
    <p:sldId id="387" r:id="rId12"/>
    <p:sldId id="411" r:id="rId13"/>
    <p:sldId id="412" r:id="rId14"/>
    <p:sldId id="416" r:id="rId15"/>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FFF4"/>
    <a:srgbClr val="0EFEE1"/>
    <a:srgbClr val="F3FFAB"/>
    <a:srgbClr val="DCFF0D"/>
    <a:srgbClr val="CC6600"/>
    <a:srgbClr val="1BF125"/>
    <a:srgbClr val="C0C0C0"/>
    <a:srgbClr val="E5FFFF"/>
    <a:srgbClr val="E1FFFF"/>
    <a:srgbClr val="D1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38" autoAdjust="0"/>
    <p:restoredTop sz="78483" autoAdjust="0"/>
  </p:normalViewPr>
  <p:slideViewPr>
    <p:cSldViewPr>
      <p:cViewPr varScale="1">
        <p:scale>
          <a:sx n="49" d="100"/>
          <a:sy n="49" d="100"/>
        </p:scale>
        <p:origin x="112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227C6A4F-43D4-4DCA-8D8B-720C33AE0344}" type="datetimeFigureOut">
              <a:rPr lang="en-GB" smtClean="0"/>
              <a:t>14/01/2022</a:t>
            </a:fld>
            <a:endParaRPr lang="en-GB" dirty="0"/>
          </a:p>
        </p:txBody>
      </p:sp>
      <p:sp>
        <p:nvSpPr>
          <p:cNvPr id="4" name="Footer Placeholder 3"/>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CBAFB9C3-0517-45D8-BA46-833F5AA8F762}" type="slidenum">
              <a:rPr lang="en-GB" smtClean="0"/>
              <a:t>‹#›</a:t>
            </a:fld>
            <a:endParaRPr lang="en-GB" dirty="0"/>
          </a:p>
        </p:txBody>
      </p:sp>
    </p:spTree>
    <p:extLst>
      <p:ext uri="{BB962C8B-B14F-4D97-AF65-F5344CB8AC3E}">
        <p14:creationId xmlns:p14="http://schemas.microsoft.com/office/powerpoint/2010/main" val="534477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0993D264-7961-48F2-A380-EF07D57E9DED}" type="datetimeFigureOut">
              <a:rPr lang="en-GB" smtClean="0"/>
              <a:t>14/01/2022</a:t>
            </a:fld>
            <a:endParaRPr lang="en-GB" dirty="0"/>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3DEE2052-7948-4B9D-8CA4-FAAE82FED708}" type="slidenum">
              <a:rPr lang="en-GB" smtClean="0"/>
              <a:t>‹#›</a:t>
            </a:fld>
            <a:endParaRPr lang="en-GB" dirty="0"/>
          </a:p>
        </p:txBody>
      </p:sp>
    </p:spTree>
    <p:extLst>
      <p:ext uri="{BB962C8B-B14F-4D97-AF65-F5344CB8AC3E}">
        <p14:creationId xmlns:p14="http://schemas.microsoft.com/office/powerpoint/2010/main" val="10630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EE2052-7948-4B9D-8CA4-FAAE82FED708}" type="slidenum">
              <a:rPr lang="en-GB" smtClean="0"/>
              <a:t>3</a:t>
            </a:fld>
            <a:endParaRPr lang="en-GB" dirty="0"/>
          </a:p>
        </p:txBody>
      </p:sp>
    </p:spTree>
    <p:extLst>
      <p:ext uri="{BB962C8B-B14F-4D97-AF65-F5344CB8AC3E}">
        <p14:creationId xmlns:p14="http://schemas.microsoft.com/office/powerpoint/2010/main" val="77627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EE2052-7948-4B9D-8CA4-FAAE82FED708}" type="slidenum">
              <a:rPr lang="en-GB" smtClean="0"/>
              <a:t>9</a:t>
            </a:fld>
            <a:endParaRPr lang="en-GB" dirty="0"/>
          </a:p>
        </p:txBody>
      </p:sp>
    </p:spTree>
    <p:extLst>
      <p:ext uri="{BB962C8B-B14F-4D97-AF65-F5344CB8AC3E}">
        <p14:creationId xmlns:p14="http://schemas.microsoft.com/office/powerpoint/2010/main" val="201934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EE2052-7948-4B9D-8CA4-FAAE82FED708}" type="slidenum">
              <a:rPr lang="en-GB" smtClean="0"/>
              <a:t>11</a:t>
            </a:fld>
            <a:endParaRPr lang="en-GB" dirty="0"/>
          </a:p>
        </p:txBody>
      </p:sp>
    </p:spTree>
    <p:extLst>
      <p:ext uri="{BB962C8B-B14F-4D97-AF65-F5344CB8AC3E}">
        <p14:creationId xmlns:p14="http://schemas.microsoft.com/office/powerpoint/2010/main" val="221422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7923EC3-3073-42B8-B855-49079A03B19E}" type="datetimeFigureOut">
              <a:rPr lang="en-GB" smtClean="0"/>
              <a:t>14/01/2022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529DBC-FABD-4495-BB5D-E772162EA324}" type="slidenum">
              <a:rPr lang="en-GB" smtClean="0"/>
              <a:t>‹#›</a:t>
            </a:fld>
            <a:endParaRPr lang="en-GB" dirty="0"/>
          </a:p>
        </p:txBody>
      </p:sp>
    </p:spTree>
    <p:extLst>
      <p:ext uri="{BB962C8B-B14F-4D97-AF65-F5344CB8AC3E}">
        <p14:creationId xmlns:p14="http://schemas.microsoft.com/office/powerpoint/2010/main" val="56024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923EC3-3073-42B8-B855-49079A03B19E}" type="datetimeFigureOut">
              <a:rPr lang="en-GB" smtClean="0"/>
              <a:t>14/01/2022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529DBC-FABD-4495-BB5D-E772162EA324}" type="slidenum">
              <a:rPr lang="en-GB" smtClean="0"/>
              <a:t>‹#›</a:t>
            </a:fld>
            <a:endParaRPr lang="en-GB" dirty="0"/>
          </a:p>
        </p:txBody>
      </p:sp>
    </p:spTree>
    <p:extLst>
      <p:ext uri="{BB962C8B-B14F-4D97-AF65-F5344CB8AC3E}">
        <p14:creationId xmlns:p14="http://schemas.microsoft.com/office/powerpoint/2010/main" val="121274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923EC3-3073-42B8-B855-49079A03B19E}" type="datetimeFigureOut">
              <a:rPr lang="en-GB" smtClean="0"/>
              <a:t>14/01/2022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529DBC-FABD-4495-BB5D-E772162EA324}" type="slidenum">
              <a:rPr lang="en-GB" smtClean="0"/>
              <a:t>‹#›</a:t>
            </a:fld>
            <a:endParaRPr lang="en-GB" dirty="0"/>
          </a:p>
        </p:txBody>
      </p:sp>
    </p:spTree>
    <p:extLst>
      <p:ext uri="{BB962C8B-B14F-4D97-AF65-F5344CB8AC3E}">
        <p14:creationId xmlns:p14="http://schemas.microsoft.com/office/powerpoint/2010/main" val="307252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923EC3-3073-42B8-B855-49079A03B19E}" type="datetimeFigureOut">
              <a:rPr lang="en-GB" smtClean="0"/>
              <a:t>14/01/2022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529DBC-FABD-4495-BB5D-E772162EA324}" type="slidenum">
              <a:rPr lang="en-GB" smtClean="0"/>
              <a:t>‹#›</a:t>
            </a:fld>
            <a:endParaRPr lang="en-GB" dirty="0"/>
          </a:p>
        </p:txBody>
      </p:sp>
    </p:spTree>
    <p:extLst>
      <p:ext uri="{BB962C8B-B14F-4D97-AF65-F5344CB8AC3E}">
        <p14:creationId xmlns:p14="http://schemas.microsoft.com/office/powerpoint/2010/main" val="342328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23EC3-3073-42B8-B855-49079A03B19E}" type="datetimeFigureOut">
              <a:rPr lang="en-GB" smtClean="0"/>
              <a:t>14/01/2022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529DBC-FABD-4495-BB5D-E772162EA324}" type="slidenum">
              <a:rPr lang="en-GB" smtClean="0"/>
              <a:t>‹#›</a:t>
            </a:fld>
            <a:endParaRPr lang="en-GB" dirty="0"/>
          </a:p>
        </p:txBody>
      </p:sp>
    </p:spTree>
    <p:extLst>
      <p:ext uri="{BB962C8B-B14F-4D97-AF65-F5344CB8AC3E}">
        <p14:creationId xmlns:p14="http://schemas.microsoft.com/office/powerpoint/2010/main" val="403757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7923EC3-3073-42B8-B855-49079A03B19E}" type="datetimeFigureOut">
              <a:rPr lang="en-GB" smtClean="0"/>
              <a:t>14/01/2022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529DBC-FABD-4495-BB5D-E772162EA324}" type="slidenum">
              <a:rPr lang="en-GB" smtClean="0"/>
              <a:t>‹#›</a:t>
            </a:fld>
            <a:endParaRPr lang="en-GB" dirty="0"/>
          </a:p>
        </p:txBody>
      </p:sp>
    </p:spTree>
    <p:extLst>
      <p:ext uri="{BB962C8B-B14F-4D97-AF65-F5344CB8AC3E}">
        <p14:creationId xmlns:p14="http://schemas.microsoft.com/office/powerpoint/2010/main" val="38984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7923EC3-3073-42B8-B855-49079A03B19E}" type="datetimeFigureOut">
              <a:rPr lang="en-GB" smtClean="0"/>
              <a:t>14/01/2022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7529DBC-FABD-4495-BB5D-E772162EA324}" type="slidenum">
              <a:rPr lang="en-GB" smtClean="0"/>
              <a:t>‹#›</a:t>
            </a:fld>
            <a:endParaRPr lang="en-GB" dirty="0"/>
          </a:p>
        </p:txBody>
      </p:sp>
    </p:spTree>
    <p:extLst>
      <p:ext uri="{BB962C8B-B14F-4D97-AF65-F5344CB8AC3E}">
        <p14:creationId xmlns:p14="http://schemas.microsoft.com/office/powerpoint/2010/main" val="230673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7923EC3-3073-42B8-B855-49079A03B19E}" type="datetimeFigureOut">
              <a:rPr lang="en-GB" smtClean="0"/>
              <a:t>14/01/2022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7529DBC-FABD-4495-BB5D-E772162EA324}" type="slidenum">
              <a:rPr lang="en-GB" smtClean="0"/>
              <a:t>‹#›</a:t>
            </a:fld>
            <a:endParaRPr lang="en-GB" dirty="0"/>
          </a:p>
        </p:txBody>
      </p:sp>
    </p:spTree>
    <p:extLst>
      <p:ext uri="{BB962C8B-B14F-4D97-AF65-F5344CB8AC3E}">
        <p14:creationId xmlns:p14="http://schemas.microsoft.com/office/powerpoint/2010/main" val="128694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23EC3-3073-42B8-B855-49079A03B19E}" type="datetimeFigureOut">
              <a:rPr lang="en-GB" smtClean="0"/>
              <a:t>14/01/2022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7529DBC-FABD-4495-BB5D-E772162EA324}" type="slidenum">
              <a:rPr lang="en-GB" smtClean="0"/>
              <a:t>‹#›</a:t>
            </a:fld>
            <a:endParaRPr lang="en-GB" dirty="0"/>
          </a:p>
        </p:txBody>
      </p:sp>
    </p:spTree>
    <p:extLst>
      <p:ext uri="{BB962C8B-B14F-4D97-AF65-F5344CB8AC3E}">
        <p14:creationId xmlns:p14="http://schemas.microsoft.com/office/powerpoint/2010/main" val="382334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23EC3-3073-42B8-B855-49079A03B19E}" type="datetimeFigureOut">
              <a:rPr lang="en-GB" smtClean="0"/>
              <a:t>14/01/2022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529DBC-FABD-4495-BB5D-E772162EA324}" type="slidenum">
              <a:rPr lang="en-GB" smtClean="0"/>
              <a:t>‹#›</a:t>
            </a:fld>
            <a:endParaRPr lang="en-GB" dirty="0"/>
          </a:p>
        </p:txBody>
      </p:sp>
    </p:spTree>
    <p:extLst>
      <p:ext uri="{BB962C8B-B14F-4D97-AF65-F5344CB8AC3E}">
        <p14:creationId xmlns:p14="http://schemas.microsoft.com/office/powerpoint/2010/main" val="340592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23EC3-3073-42B8-B855-49079A03B19E}" type="datetimeFigureOut">
              <a:rPr lang="en-GB" smtClean="0"/>
              <a:t>14/01/2022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529DBC-FABD-4495-BB5D-E772162EA324}" type="slidenum">
              <a:rPr lang="en-GB" smtClean="0"/>
              <a:t>‹#›</a:t>
            </a:fld>
            <a:endParaRPr lang="en-GB" dirty="0"/>
          </a:p>
        </p:txBody>
      </p:sp>
    </p:spTree>
    <p:extLst>
      <p:ext uri="{BB962C8B-B14F-4D97-AF65-F5344CB8AC3E}">
        <p14:creationId xmlns:p14="http://schemas.microsoft.com/office/powerpoint/2010/main" val="31210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23EC3-3073-42B8-B855-49079A03B19E}" type="datetimeFigureOut">
              <a:rPr lang="en-GB" smtClean="0"/>
              <a:t>14/01/2022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29DBC-FABD-4495-BB5D-E772162EA324}" type="slidenum">
              <a:rPr lang="en-GB" smtClean="0"/>
              <a:t>‹#›</a:t>
            </a:fld>
            <a:endParaRPr lang="en-GB" dirty="0"/>
          </a:p>
        </p:txBody>
      </p:sp>
    </p:spTree>
    <p:extLst>
      <p:ext uri="{BB962C8B-B14F-4D97-AF65-F5344CB8AC3E}">
        <p14:creationId xmlns:p14="http://schemas.microsoft.com/office/powerpoint/2010/main" val="1306718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gs.ac.uk/products/geosure/compressible.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bgs.ac.uk/products/geosure/running_sand.html"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epa.gov/environmental-topics" TargetMode="External"/><Relationship Id="rId2" Type="http://schemas.openxmlformats.org/officeDocument/2006/relationships/hyperlink" Target="https://www.usgs.gov/science-explorer-results?es=contaminated+land" TargetMode="External"/><Relationship Id="rId1" Type="http://schemas.openxmlformats.org/officeDocument/2006/relationships/slideLayout" Target="../slideLayouts/slideLayout7.xml"/><Relationship Id="rId6" Type="http://schemas.openxmlformats.org/officeDocument/2006/relationships/hyperlink" Target="https://en.wikipedia.org/wiki/Brownfield_land" TargetMode="External"/><Relationship Id="rId5" Type="http://schemas.openxmlformats.org/officeDocument/2006/relationships/hyperlink" Target="https://www.geoengineer.org/education" TargetMode="External"/><Relationship Id="rId4" Type="http://schemas.openxmlformats.org/officeDocument/2006/relationships/hyperlink" Target="https://www.bgs.ac.uk/research/engineeringGeology/hom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bgs.ac.uk/caves/sinkholes/home.html"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youtu.be/6jWyHE3X9Uc"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bgs.ac.uk/caves/sinkholes/home.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youtu.be/WLuVLfg3G1Q" TargetMode="Externa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1336" y="1462189"/>
            <a:ext cx="4068452" cy="3970318"/>
          </a:xfrm>
          <a:prstGeom prst="rect">
            <a:avLst/>
          </a:prstGeom>
          <a:noFill/>
        </p:spPr>
        <p:txBody>
          <a:bodyPr wrap="square" rtlCol="0">
            <a:spAutoFit/>
          </a:bodyPr>
          <a:lstStyle/>
          <a:p>
            <a:r>
              <a:rPr lang="en-GB" sz="3600" dirty="0"/>
              <a:t>Remediation of industrial brownfield sites</a:t>
            </a:r>
          </a:p>
          <a:p>
            <a:r>
              <a:rPr lang="en-GB" sz="3600" dirty="0"/>
              <a:t>Part 3: Groundwater technologies &amp; physical barriers to development </a:t>
            </a:r>
          </a:p>
        </p:txBody>
      </p:sp>
      <p:sp>
        <p:nvSpPr>
          <p:cNvPr id="4" name="TextBox 3"/>
          <p:cNvSpPr txBox="1"/>
          <p:nvPr/>
        </p:nvSpPr>
        <p:spPr>
          <a:xfrm>
            <a:off x="5580111" y="5432507"/>
            <a:ext cx="2590902" cy="523220"/>
          </a:xfrm>
          <a:prstGeom prst="rect">
            <a:avLst/>
          </a:prstGeom>
          <a:noFill/>
        </p:spPr>
        <p:txBody>
          <a:bodyPr wrap="none" rtlCol="0">
            <a:spAutoFit/>
          </a:bodyPr>
          <a:lstStyle/>
          <a:p>
            <a:r>
              <a:rPr lang="en-GB" sz="2800" dirty="0">
                <a:solidFill>
                  <a:schemeClr val="bg1">
                    <a:lumMod val="50000"/>
                  </a:schemeClr>
                </a:solidFill>
              </a:rPr>
              <a:t>Maggie Williams</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20272" y="6093296"/>
            <a:ext cx="1944187" cy="594538"/>
          </a:xfrm>
          <a:prstGeom prst="rect">
            <a:avLst/>
          </a:prstGeom>
        </p:spPr>
      </p:pic>
      <p:pic>
        <p:nvPicPr>
          <p:cNvPr id="9" name="Picture 8" descr="A view of a city&#10;&#10;Description automatically generated">
            <a:extLst>
              <a:ext uri="{FF2B5EF4-FFF2-40B4-BE49-F238E27FC236}">
                <a16:creationId xmlns:a16="http://schemas.microsoft.com/office/drawing/2014/main" id="{137BAB6F-E8C8-4EF4-ABA9-4DB32BB6DF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79" y="0"/>
            <a:ext cx="4573263" cy="6858000"/>
          </a:xfrm>
          <a:prstGeom prst="rect">
            <a:avLst/>
          </a:prstGeom>
        </p:spPr>
      </p:pic>
      <p:pic>
        <p:nvPicPr>
          <p:cNvPr id="2" name="Picture 1">
            <a:extLst>
              <a:ext uri="{FF2B5EF4-FFF2-40B4-BE49-F238E27FC236}">
                <a16:creationId xmlns:a16="http://schemas.microsoft.com/office/drawing/2014/main" id="{9CEADD7D-D64F-4656-B869-D005EAE344F3}"/>
              </a:ext>
            </a:extLst>
          </p:cNvPr>
          <p:cNvPicPr>
            <a:picLocks noChangeAspect="1"/>
          </p:cNvPicPr>
          <p:nvPr/>
        </p:nvPicPr>
        <p:blipFill>
          <a:blip r:embed="rId4"/>
          <a:stretch>
            <a:fillRect/>
          </a:stretch>
        </p:blipFill>
        <p:spPr>
          <a:xfrm>
            <a:off x="6040338" y="285559"/>
            <a:ext cx="1670449" cy="1176630"/>
          </a:xfrm>
          <a:prstGeom prst="rect">
            <a:avLst/>
          </a:prstGeom>
        </p:spPr>
      </p:pic>
    </p:spTree>
    <p:extLst>
      <p:ext uri="{BB962C8B-B14F-4D97-AF65-F5344CB8AC3E}">
        <p14:creationId xmlns:p14="http://schemas.microsoft.com/office/powerpoint/2010/main" val="48106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510" y="577538"/>
            <a:ext cx="5849650" cy="3631763"/>
          </a:xfrm>
          <a:prstGeom prst="rect">
            <a:avLst/>
          </a:prstGeom>
          <a:noFill/>
        </p:spPr>
        <p:txBody>
          <a:bodyPr wrap="square" rtlCol="0">
            <a:spAutoFit/>
          </a:bodyPr>
          <a:lstStyle/>
          <a:p>
            <a:pPr marL="285750" indent="-285750">
              <a:buFont typeface="Arial" panose="020B0604020202020204" pitchFamily="34" charset="0"/>
              <a:buChar char="•"/>
            </a:pPr>
            <a:r>
              <a:rPr lang="en-GB" sz="2000" dirty="0"/>
              <a:t>Some types of ground may contain layers of very soft materials like clay, alluvium or peat.  Layers may compress if loaded by overlying structures, or if the groundwater level changes.  This may to depression of ground and disturbance of foundations.</a:t>
            </a:r>
          </a:p>
          <a:p>
            <a:endParaRPr lang="en-GB" sz="2000" dirty="0"/>
          </a:p>
          <a:p>
            <a:pPr marL="285750" indent="-285750">
              <a:buFont typeface="Arial" panose="020B0604020202020204" pitchFamily="34" charset="0"/>
              <a:buChar char="•"/>
            </a:pPr>
            <a:r>
              <a:rPr lang="en-GB" sz="2000" dirty="0"/>
              <a:t>Ground is compressible if an applied load causes the fluid in the pore spaces to be squeezed out causing it to decrease rapidly in thickness (compress). </a:t>
            </a:r>
          </a:p>
          <a:p>
            <a:pPr marL="285750" indent="-285750">
              <a:buFont typeface="Arial" panose="020B0604020202020204" pitchFamily="34" charset="0"/>
              <a:buChar char="•"/>
            </a:pPr>
            <a:endParaRPr lang="en-GB" sz="1000" dirty="0"/>
          </a:p>
        </p:txBody>
      </p:sp>
      <p:sp>
        <p:nvSpPr>
          <p:cNvPr id="5" name="TextBox 4"/>
          <p:cNvSpPr txBox="1"/>
          <p:nvPr/>
        </p:nvSpPr>
        <p:spPr>
          <a:xfrm>
            <a:off x="323528" y="0"/>
            <a:ext cx="4896544" cy="646331"/>
          </a:xfrm>
          <a:prstGeom prst="rect">
            <a:avLst/>
          </a:prstGeom>
          <a:noFill/>
        </p:spPr>
        <p:txBody>
          <a:bodyPr wrap="square" rtlCol="0">
            <a:spAutoFit/>
          </a:bodyPr>
          <a:lstStyle/>
          <a:p>
            <a:r>
              <a:rPr lang="en-GB" sz="3600" dirty="0"/>
              <a:t>Compressible ground</a:t>
            </a:r>
          </a:p>
        </p:txBody>
      </p:sp>
      <p:sp>
        <p:nvSpPr>
          <p:cNvPr id="8" name="TextBox 7">
            <a:extLst>
              <a:ext uri="{FF2B5EF4-FFF2-40B4-BE49-F238E27FC236}">
                <a16:creationId xmlns:a16="http://schemas.microsoft.com/office/drawing/2014/main" id="{AC552949-CDAD-4858-95BC-7111B2982603}"/>
              </a:ext>
            </a:extLst>
          </p:cNvPr>
          <p:cNvSpPr txBox="1"/>
          <p:nvPr/>
        </p:nvSpPr>
        <p:spPr>
          <a:xfrm>
            <a:off x="5004914" y="6276462"/>
            <a:ext cx="3981988" cy="276999"/>
          </a:xfrm>
          <a:prstGeom prst="rect">
            <a:avLst/>
          </a:prstGeom>
          <a:noFill/>
        </p:spPr>
        <p:txBody>
          <a:bodyPr wrap="none" rtlCol="0">
            <a:spAutoFit/>
          </a:bodyPr>
          <a:lstStyle/>
          <a:p>
            <a:r>
              <a:rPr lang="en-US" sz="1200" dirty="0">
                <a:hlinkClick r:id="rId2"/>
              </a:rPr>
              <a:t>https://www.bgs.ac.uk/products/geosure/compressible.html</a:t>
            </a:r>
            <a:endParaRPr lang="en-US" sz="1200" dirty="0"/>
          </a:p>
        </p:txBody>
      </p:sp>
      <p:grpSp>
        <p:nvGrpSpPr>
          <p:cNvPr id="11" name="Group 10">
            <a:extLst>
              <a:ext uri="{FF2B5EF4-FFF2-40B4-BE49-F238E27FC236}">
                <a16:creationId xmlns:a16="http://schemas.microsoft.com/office/drawing/2014/main" id="{C389A807-2931-42DA-93DC-9845B190331B}"/>
              </a:ext>
            </a:extLst>
          </p:cNvPr>
          <p:cNvGrpSpPr/>
          <p:nvPr/>
        </p:nvGrpSpPr>
        <p:grpSpPr>
          <a:xfrm>
            <a:off x="5622156" y="485164"/>
            <a:ext cx="3354720" cy="5887671"/>
            <a:chOff x="5652120" y="193773"/>
            <a:chExt cx="3354720" cy="5887671"/>
          </a:xfrm>
        </p:grpSpPr>
        <p:pic>
          <p:nvPicPr>
            <p:cNvPr id="7" name="Picture 6">
              <a:extLst>
                <a:ext uri="{FF2B5EF4-FFF2-40B4-BE49-F238E27FC236}">
                  <a16:creationId xmlns:a16="http://schemas.microsoft.com/office/drawing/2014/main" id="{C5853354-74E1-42A6-B916-2137810EC790}"/>
                </a:ext>
              </a:extLst>
            </p:cNvPr>
            <p:cNvPicPr>
              <a:picLocks noChangeAspect="1"/>
            </p:cNvPicPr>
            <p:nvPr/>
          </p:nvPicPr>
          <p:blipFill>
            <a:blip r:embed="rId3"/>
            <a:stretch>
              <a:fillRect/>
            </a:stretch>
          </p:blipFill>
          <p:spPr>
            <a:xfrm>
              <a:off x="5652120" y="244020"/>
              <a:ext cx="3354720" cy="5837424"/>
            </a:xfrm>
            <a:prstGeom prst="rect">
              <a:avLst/>
            </a:prstGeom>
          </p:spPr>
        </p:pic>
        <p:sp>
          <p:nvSpPr>
            <p:cNvPr id="10" name="Rectangle 9">
              <a:extLst>
                <a:ext uri="{FF2B5EF4-FFF2-40B4-BE49-F238E27FC236}">
                  <a16:creationId xmlns:a16="http://schemas.microsoft.com/office/drawing/2014/main" id="{0893CB60-05A5-49B2-BBCC-2C1BB00495E5}"/>
                </a:ext>
              </a:extLst>
            </p:cNvPr>
            <p:cNvSpPr/>
            <p:nvPr/>
          </p:nvSpPr>
          <p:spPr>
            <a:xfrm>
              <a:off x="8323272" y="193773"/>
              <a:ext cx="683568" cy="207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67D75D21-DF7A-4C01-9C6F-02903AF4C67A}"/>
              </a:ext>
            </a:extLst>
          </p:cNvPr>
          <p:cNvSpPr txBox="1"/>
          <p:nvPr/>
        </p:nvSpPr>
        <p:spPr>
          <a:xfrm>
            <a:off x="4572000" y="6276461"/>
            <a:ext cx="637867" cy="276999"/>
          </a:xfrm>
          <a:prstGeom prst="rect">
            <a:avLst/>
          </a:prstGeom>
          <a:noFill/>
        </p:spPr>
        <p:txBody>
          <a:bodyPr wrap="none" rtlCol="0">
            <a:spAutoFit/>
          </a:bodyPr>
          <a:lstStyle/>
          <a:p>
            <a:r>
              <a:rPr lang="en-US" sz="1200" dirty="0"/>
              <a:t>Credit: </a:t>
            </a:r>
            <a:endParaRPr lang="en-GB" sz="1200" dirty="0"/>
          </a:p>
        </p:txBody>
      </p:sp>
      <p:sp>
        <p:nvSpPr>
          <p:cNvPr id="6" name="TextBox 5"/>
          <p:cNvSpPr txBox="1"/>
          <p:nvPr/>
        </p:nvSpPr>
        <p:spPr>
          <a:xfrm>
            <a:off x="162510" y="3991034"/>
            <a:ext cx="6006400"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t>If ground is very compressible, buildings may sink below the surface of surrounding ground or relative to adjacent structures.</a:t>
            </a:r>
          </a:p>
          <a:p>
            <a:endParaRPr lang="en-GB" sz="2000" dirty="0"/>
          </a:p>
          <a:p>
            <a:pPr marL="342900" indent="-342900">
              <a:buFont typeface="Arial" panose="020B0604020202020204" pitchFamily="34" charset="0"/>
              <a:buChar char="•"/>
            </a:pPr>
            <a:r>
              <a:rPr lang="en-GB" sz="2000" dirty="0"/>
              <a:t>If the compressible ground is not uniform different parts of the building sink at different rates or amounts (differential settlement).</a:t>
            </a:r>
          </a:p>
        </p:txBody>
      </p:sp>
    </p:spTree>
    <p:extLst>
      <p:ext uri="{BB962C8B-B14F-4D97-AF65-F5344CB8AC3E}">
        <p14:creationId xmlns:p14="http://schemas.microsoft.com/office/powerpoint/2010/main" val="3419554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572256"/>
            <a:ext cx="9144000" cy="3285744"/>
          </a:xfrm>
          <a:prstGeom prst="rect">
            <a:avLst/>
          </a:prstGeom>
        </p:spPr>
      </p:pic>
      <p:sp>
        <p:nvSpPr>
          <p:cNvPr id="3" name="TextBox 2"/>
          <p:cNvSpPr txBox="1"/>
          <p:nvPr/>
        </p:nvSpPr>
        <p:spPr>
          <a:xfrm>
            <a:off x="217735" y="119241"/>
            <a:ext cx="7992888" cy="646331"/>
          </a:xfrm>
          <a:prstGeom prst="rect">
            <a:avLst/>
          </a:prstGeom>
          <a:noFill/>
        </p:spPr>
        <p:txBody>
          <a:bodyPr wrap="square" rtlCol="0">
            <a:spAutoFit/>
          </a:bodyPr>
          <a:lstStyle/>
          <a:p>
            <a:r>
              <a:rPr lang="en-GB" sz="3600" dirty="0"/>
              <a:t>Subsidence &amp; methods of remediation</a:t>
            </a:r>
          </a:p>
        </p:txBody>
      </p:sp>
      <p:sp>
        <p:nvSpPr>
          <p:cNvPr id="4" name="TextBox 3"/>
          <p:cNvSpPr txBox="1"/>
          <p:nvPr/>
        </p:nvSpPr>
        <p:spPr>
          <a:xfrm>
            <a:off x="217735" y="799667"/>
            <a:ext cx="4444649" cy="4124206"/>
          </a:xfrm>
          <a:prstGeom prst="rect">
            <a:avLst/>
          </a:prstGeom>
          <a:noFill/>
        </p:spPr>
        <p:txBody>
          <a:bodyPr wrap="square" rtlCol="0">
            <a:spAutoFit/>
          </a:bodyPr>
          <a:lstStyle/>
          <a:p>
            <a:r>
              <a:rPr lang="en-GB" sz="2800" dirty="0"/>
              <a:t>If subsidence is serious - most common remedy is piling. </a:t>
            </a:r>
          </a:p>
          <a:p>
            <a:endParaRPr lang="en-GB" sz="1000" dirty="0"/>
          </a:p>
          <a:p>
            <a:r>
              <a:rPr lang="en-GB" sz="2800" dirty="0"/>
              <a:t>Soil is excavated from beneath existing foundations and replaced with material, usually concrete to form new foundations beneath the existing one. </a:t>
            </a:r>
          </a:p>
        </p:txBody>
      </p:sp>
      <p:pic>
        <p:nvPicPr>
          <p:cNvPr id="10" name="Picture 9" descr="A large ship in the water&#10;&#10;Description automatically generated">
            <a:extLst>
              <a:ext uri="{FF2B5EF4-FFF2-40B4-BE49-F238E27FC236}">
                <a16:creationId xmlns:a16="http://schemas.microsoft.com/office/drawing/2014/main" id="{0832342F-80BA-47FE-A02D-78730A10AF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5614" y="794659"/>
            <a:ext cx="3549894" cy="3884565"/>
          </a:xfrm>
          <a:prstGeom prst="rect">
            <a:avLst/>
          </a:prstGeom>
        </p:spPr>
      </p:pic>
      <p:sp>
        <p:nvSpPr>
          <p:cNvPr id="11" name="TextBox 10">
            <a:extLst>
              <a:ext uri="{FF2B5EF4-FFF2-40B4-BE49-F238E27FC236}">
                <a16:creationId xmlns:a16="http://schemas.microsoft.com/office/drawing/2014/main" id="{19B37968-F0EC-4143-BE87-11856AB58CF4}"/>
              </a:ext>
            </a:extLst>
          </p:cNvPr>
          <p:cNvSpPr txBox="1"/>
          <p:nvPr/>
        </p:nvSpPr>
        <p:spPr>
          <a:xfrm>
            <a:off x="5979559" y="4640184"/>
            <a:ext cx="2552881" cy="276999"/>
          </a:xfrm>
          <a:prstGeom prst="rect">
            <a:avLst/>
          </a:prstGeom>
          <a:noFill/>
        </p:spPr>
        <p:txBody>
          <a:bodyPr wrap="square" rtlCol="0">
            <a:spAutoFit/>
          </a:bodyPr>
          <a:lstStyle/>
          <a:p>
            <a:r>
              <a:rPr lang="en-US" sz="1200" b="0" i="0" dirty="0">
                <a:effectLst/>
                <a:latin typeface="Open Sans" panose="020B0606030504020204" pitchFamily="34" charset="0"/>
              </a:rPr>
              <a:t>Bored piling in New Zealand</a:t>
            </a:r>
            <a:endParaRPr lang="en-GB" sz="1200" dirty="0"/>
          </a:p>
        </p:txBody>
      </p:sp>
      <p:sp>
        <p:nvSpPr>
          <p:cNvPr id="12" name="TextBox 11">
            <a:extLst>
              <a:ext uri="{FF2B5EF4-FFF2-40B4-BE49-F238E27FC236}">
                <a16:creationId xmlns:a16="http://schemas.microsoft.com/office/drawing/2014/main" id="{983DC351-CEAD-44CA-9481-49E7EB47D93F}"/>
              </a:ext>
            </a:extLst>
          </p:cNvPr>
          <p:cNvSpPr txBox="1"/>
          <p:nvPr/>
        </p:nvSpPr>
        <p:spPr>
          <a:xfrm>
            <a:off x="317139" y="4852702"/>
            <a:ext cx="8509721" cy="1938992"/>
          </a:xfrm>
          <a:prstGeom prst="rect">
            <a:avLst/>
          </a:prstGeom>
          <a:noFill/>
        </p:spPr>
        <p:txBody>
          <a:bodyPr wrap="square" rtlCol="0">
            <a:spAutoFit/>
          </a:bodyPr>
          <a:lstStyle/>
          <a:p>
            <a:r>
              <a:rPr lang="en-US" sz="2400" b="0" i="0" dirty="0">
                <a:solidFill>
                  <a:srgbClr val="000000"/>
                </a:solidFill>
                <a:effectLst/>
                <a:latin typeface="Calibri" panose="020F0502020204030204" pitchFamily="34" charset="0"/>
                <a:cs typeface="Calibri" panose="020F0502020204030204" pitchFamily="34" charset="0"/>
              </a:rPr>
              <a:t>N.B. Running sand hazards can occur where excavations in the sand go below the water table e.g. where springs occur at the base of sand outcrops. </a:t>
            </a:r>
          </a:p>
          <a:p>
            <a:r>
              <a:rPr lang="en-US" sz="2400" dirty="0">
                <a:solidFill>
                  <a:srgbClr val="000000"/>
                </a:solidFill>
                <a:latin typeface="Calibri" panose="020F0502020204030204" pitchFamily="34" charset="0"/>
                <a:cs typeface="Calibri" panose="020F0502020204030204" pitchFamily="34" charset="0"/>
              </a:rPr>
              <a:t>S</a:t>
            </a:r>
            <a:r>
              <a:rPr lang="en-US" sz="2400" b="0" i="0" dirty="0">
                <a:solidFill>
                  <a:srgbClr val="000000"/>
                </a:solidFill>
                <a:effectLst/>
                <a:latin typeface="Calibri" panose="020F0502020204030204" pitchFamily="34" charset="0"/>
                <a:cs typeface="Calibri" panose="020F0502020204030204" pitchFamily="34" charset="0"/>
              </a:rPr>
              <a:t>ee: </a:t>
            </a:r>
            <a:r>
              <a:rPr lang="en-US" sz="2400" b="0" i="0" dirty="0">
                <a:solidFill>
                  <a:srgbClr val="000000"/>
                </a:solidFill>
                <a:effectLst/>
                <a:latin typeface="Calibri" panose="020F0502020204030204" pitchFamily="34" charset="0"/>
                <a:cs typeface="Calibri" panose="020F0502020204030204" pitchFamily="34" charset="0"/>
                <a:hlinkClick r:id="rId5"/>
              </a:rPr>
              <a:t>https://www.bgs.ac.uk/products/geosure/running_sand.html</a:t>
            </a:r>
            <a:endParaRPr lang="en-US" sz="2400" b="0" i="0" dirty="0">
              <a:solidFill>
                <a:srgbClr val="000000"/>
              </a:solidFill>
              <a:effectLst/>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41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18" y="3570431"/>
            <a:ext cx="9144000" cy="3285744"/>
          </a:xfrm>
          <a:prstGeom prst="rect">
            <a:avLst/>
          </a:prstGeom>
        </p:spPr>
      </p:pic>
      <p:sp>
        <p:nvSpPr>
          <p:cNvPr id="3" name="TextBox 2"/>
          <p:cNvSpPr txBox="1"/>
          <p:nvPr/>
        </p:nvSpPr>
        <p:spPr>
          <a:xfrm>
            <a:off x="107504" y="766972"/>
            <a:ext cx="8784976" cy="5262979"/>
          </a:xfrm>
          <a:prstGeom prst="rect">
            <a:avLst/>
          </a:prstGeom>
          <a:noFill/>
        </p:spPr>
        <p:txBody>
          <a:bodyPr wrap="square" rtlCol="0">
            <a:spAutoFit/>
          </a:bodyPr>
          <a:lstStyle/>
          <a:p>
            <a:pPr marL="285750" indent="-285750">
              <a:buFont typeface="Arial" panose="020B0604020202020204" pitchFamily="34" charset="0"/>
              <a:buChar char="•"/>
            </a:pPr>
            <a:r>
              <a:rPr lang="en-GB" sz="2800" dirty="0"/>
              <a:t>Used if investigations show the ground is unsuitable and unworkable to a depth &gt;2m and strip foundations are not appropriate.</a:t>
            </a:r>
          </a:p>
          <a:p>
            <a:pPr marL="285750" indent="-285750">
              <a:buFont typeface="Arial" panose="020B0604020202020204" pitchFamily="34" charset="0"/>
              <a:buChar char="•"/>
            </a:pPr>
            <a:r>
              <a:rPr lang="en-GB" sz="2800" dirty="0"/>
              <a:t>A pile transmits the load deeper into the subsoil where denser material may occur, and the bearing capacity is greater.</a:t>
            </a:r>
          </a:p>
          <a:p>
            <a:pPr marL="285750" indent="-285750">
              <a:buFont typeface="Arial" panose="020B0604020202020204" pitchFamily="34" charset="0"/>
              <a:buChar char="•"/>
            </a:pPr>
            <a:r>
              <a:rPr lang="en-GB" sz="2800" dirty="0"/>
              <a:t>Piles:</a:t>
            </a:r>
          </a:p>
          <a:p>
            <a:r>
              <a:rPr lang="en-GB" sz="2800" dirty="0"/>
              <a:t>-  can be driven into the ground or augured (bored)</a:t>
            </a:r>
          </a:p>
          <a:p>
            <a:pPr marL="285750" indent="-285750">
              <a:buFontTx/>
              <a:buChar char="-"/>
            </a:pPr>
            <a:r>
              <a:rPr lang="en-GB" sz="2800" dirty="0"/>
              <a:t>prevent collapse and uplift</a:t>
            </a:r>
          </a:p>
          <a:p>
            <a:pPr marL="285750" indent="-285750">
              <a:buFontTx/>
              <a:buChar char="-"/>
            </a:pPr>
            <a:r>
              <a:rPr lang="en-GB" sz="2800" dirty="0"/>
              <a:t>are thin columns of reinforced concrete, spaced out at regular intervals and at the intersections of walls, that go down deep into the ground. </a:t>
            </a:r>
          </a:p>
        </p:txBody>
      </p:sp>
      <p:sp>
        <p:nvSpPr>
          <p:cNvPr id="6" name="TextBox 5"/>
          <p:cNvSpPr txBox="1"/>
          <p:nvPr/>
        </p:nvSpPr>
        <p:spPr>
          <a:xfrm>
            <a:off x="395536" y="188640"/>
            <a:ext cx="5234779" cy="646331"/>
          </a:xfrm>
          <a:prstGeom prst="rect">
            <a:avLst/>
          </a:prstGeom>
          <a:noFill/>
        </p:spPr>
        <p:txBody>
          <a:bodyPr wrap="square" rtlCol="0">
            <a:spAutoFit/>
          </a:bodyPr>
          <a:lstStyle/>
          <a:p>
            <a:r>
              <a:rPr lang="en-GB" sz="3600" dirty="0"/>
              <a:t>Pile foundations</a:t>
            </a:r>
          </a:p>
        </p:txBody>
      </p:sp>
    </p:spTree>
    <p:extLst>
      <p:ext uri="{BB962C8B-B14F-4D97-AF65-F5344CB8AC3E}">
        <p14:creationId xmlns:p14="http://schemas.microsoft.com/office/powerpoint/2010/main" val="24383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1381" y="588223"/>
            <a:ext cx="5800424" cy="2677656"/>
          </a:xfrm>
          <a:prstGeom prst="rect">
            <a:avLst/>
          </a:prstGeom>
          <a:noFill/>
        </p:spPr>
        <p:txBody>
          <a:bodyPr wrap="square" rtlCol="0">
            <a:spAutoFit/>
          </a:bodyPr>
          <a:lstStyle/>
          <a:p>
            <a:r>
              <a:rPr lang="en-GB" sz="2800" dirty="0"/>
              <a:t>Constructed where:</a:t>
            </a:r>
          </a:p>
          <a:p>
            <a:pPr marL="285750" indent="-285750">
              <a:buFontTx/>
              <a:buChar char="-"/>
            </a:pPr>
            <a:r>
              <a:rPr lang="en-GB" sz="2800" dirty="0"/>
              <a:t>the water table is high</a:t>
            </a:r>
          </a:p>
          <a:p>
            <a:pPr marL="285750" indent="-285750">
              <a:buFontTx/>
              <a:buChar char="-"/>
            </a:pPr>
            <a:r>
              <a:rPr lang="en-GB" sz="2800" dirty="0"/>
              <a:t>clay soils are likely to swell or shrink excessively due to water content</a:t>
            </a:r>
          </a:p>
          <a:p>
            <a:pPr marL="285750" indent="-285750">
              <a:buFontTx/>
              <a:buChar char="-"/>
            </a:pPr>
            <a:r>
              <a:rPr lang="en-GB" sz="2800" dirty="0"/>
              <a:t>removal costs for the excavated material are too expensive.</a:t>
            </a:r>
          </a:p>
        </p:txBody>
      </p:sp>
      <p:pic>
        <p:nvPicPr>
          <p:cNvPr id="6" name="Picture 5" descr="A picture containing water, food, table, person&#10;&#10;Description automatically generated">
            <a:extLst>
              <a:ext uri="{FF2B5EF4-FFF2-40B4-BE49-F238E27FC236}">
                <a16:creationId xmlns:a16="http://schemas.microsoft.com/office/drawing/2014/main" id="{AD69E4FF-F60E-4383-AFBD-ACEB66350A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6764" y="809586"/>
            <a:ext cx="2745645" cy="4518150"/>
          </a:xfrm>
          <a:prstGeom prst="rect">
            <a:avLst/>
          </a:prstGeom>
        </p:spPr>
      </p:pic>
      <p:sp>
        <p:nvSpPr>
          <p:cNvPr id="7" name="TextBox 6">
            <a:extLst>
              <a:ext uri="{FF2B5EF4-FFF2-40B4-BE49-F238E27FC236}">
                <a16:creationId xmlns:a16="http://schemas.microsoft.com/office/drawing/2014/main" id="{B5FE8051-3F34-4553-BBEC-784C8CCA8F1D}"/>
              </a:ext>
            </a:extLst>
          </p:cNvPr>
          <p:cNvSpPr txBox="1"/>
          <p:nvPr/>
        </p:nvSpPr>
        <p:spPr>
          <a:xfrm>
            <a:off x="215109" y="5336289"/>
            <a:ext cx="2948953" cy="461665"/>
          </a:xfrm>
          <a:prstGeom prst="rect">
            <a:avLst/>
          </a:prstGeom>
          <a:noFill/>
        </p:spPr>
        <p:txBody>
          <a:bodyPr wrap="square" rtlCol="0">
            <a:spAutoFit/>
          </a:bodyPr>
          <a:lstStyle/>
          <a:p>
            <a:r>
              <a:rPr lang="en-US" sz="1200" dirty="0"/>
              <a:t>Precast spun prestressed concrete piles used in marine condition.</a:t>
            </a:r>
            <a:endParaRPr lang="en-GB" sz="1200" dirty="0"/>
          </a:p>
        </p:txBody>
      </p:sp>
      <p:pic>
        <p:nvPicPr>
          <p:cNvPr id="10" name="Picture 9">
            <a:extLst>
              <a:ext uri="{FF2B5EF4-FFF2-40B4-BE49-F238E27FC236}">
                <a16:creationId xmlns:a16="http://schemas.microsoft.com/office/drawing/2014/main" id="{6940DD8D-D5A9-4936-B5CA-54378A4B88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7984" y="3278895"/>
            <a:ext cx="3863808" cy="2900829"/>
          </a:xfrm>
          <a:prstGeom prst="rect">
            <a:avLst/>
          </a:prstGeom>
        </p:spPr>
      </p:pic>
      <p:sp>
        <p:nvSpPr>
          <p:cNvPr id="11" name="TextBox 10">
            <a:extLst>
              <a:ext uri="{FF2B5EF4-FFF2-40B4-BE49-F238E27FC236}">
                <a16:creationId xmlns:a16="http://schemas.microsoft.com/office/drawing/2014/main" id="{BA4C89CC-8256-4E2D-B8C3-F5DAB1C22960}"/>
              </a:ext>
            </a:extLst>
          </p:cNvPr>
          <p:cNvSpPr txBox="1"/>
          <p:nvPr/>
        </p:nvSpPr>
        <p:spPr>
          <a:xfrm>
            <a:off x="4644008" y="6179724"/>
            <a:ext cx="3817693" cy="461665"/>
          </a:xfrm>
          <a:prstGeom prst="rect">
            <a:avLst/>
          </a:prstGeom>
          <a:noFill/>
        </p:spPr>
        <p:txBody>
          <a:bodyPr wrap="square" rtlCol="0">
            <a:spAutoFit/>
          </a:bodyPr>
          <a:lstStyle/>
          <a:p>
            <a:r>
              <a:rPr lang="en-US" sz="1200" b="0" i="0" dirty="0">
                <a:effectLst/>
                <a:latin typeface="Open Sans" panose="020B0606030504020204" pitchFamily="34" charset="0"/>
              </a:rPr>
              <a:t>Mission Piles, San Francisco, CA. After the 900+ piles had been driven for the 60-story high-rise.</a:t>
            </a:r>
            <a:endParaRPr lang="en-GB" sz="1200" dirty="0"/>
          </a:p>
        </p:txBody>
      </p:sp>
      <p:sp>
        <p:nvSpPr>
          <p:cNvPr id="3" name="TextBox 2">
            <a:extLst>
              <a:ext uri="{FF2B5EF4-FFF2-40B4-BE49-F238E27FC236}">
                <a16:creationId xmlns:a16="http://schemas.microsoft.com/office/drawing/2014/main" id="{85A3F2C2-79E3-489F-8F54-D86D59B270F6}"/>
              </a:ext>
            </a:extLst>
          </p:cNvPr>
          <p:cNvSpPr txBox="1"/>
          <p:nvPr/>
        </p:nvSpPr>
        <p:spPr>
          <a:xfrm>
            <a:off x="467544" y="143242"/>
            <a:ext cx="1045479" cy="646331"/>
          </a:xfrm>
          <a:prstGeom prst="rect">
            <a:avLst/>
          </a:prstGeom>
          <a:noFill/>
        </p:spPr>
        <p:txBody>
          <a:bodyPr wrap="none" rtlCol="0">
            <a:spAutoFit/>
          </a:bodyPr>
          <a:lstStyle/>
          <a:p>
            <a:r>
              <a:rPr lang="en-GB" sz="3600" dirty="0"/>
              <a:t>Piles</a:t>
            </a:r>
          </a:p>
        </p:txBody>
      </p:sp>
    </p:spTree>
    <p:extLst>
      <p:ext uri="{BB962C8B-B14F-4D97-AF65-F5344CB8AC3E}">
        <p14:creationId xmlns:p14="http://schemas.microsoft.com/office/powerpoint/2010/main" val="273257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F61695-BE55-4B23-89BF-780E1FB8C604}"/>
              </a:ext>
            </a:extLst>
          </p:cNvPr>
          <p:cNvSpPr txBox="1"/>
          <p:nvPr/>
        </p:nvSpPr>
        <p:spPr>
          <a:xfrm>
            <a:off x="865900" y="289679"/>
            <a:ext cx="6408712" cy="646331"/>
          </a:xfrm>
          <a:prstGeom prst="rect">
            <a:avLst/>
          </a:prstGeom>
          <a:noFill/>
        </p:spPr>
        <p:txBody>
          <a:bodyPr wrap="square" rtlCol="0">
            <a:spAutoFit/>
          </a:bodyPr>
          <a:lstStyle/>
          <a:p>
            <a:r>
              <a:rPr lang="en-US" sz="3600" dirty="0"/>
              <a:t>Other sources of information</a:t>
            </a:r>
            <a:endParaRPr lang="en-GB" sz="3600" dirty="0"/>
          </a:p>
        </p:txBody>
      </p:sp>
      <p:sp>
        <p:nvSpPr>
          <p:cNvPr id="4" name="TextBox 3">
            <a:extLst>
              <a:ext uri="{FF2B5EF4-FFF2-40B4-BE49-F238E27FC236}">
                <a16:creationId xmlns:a16="http://schemas.microsoft.com/office/drawing/2014/main" id="{3DF610B5-EF30-4A4C-9EBE-DEB1299A9927}"/>
              </a:ext>
            </a:extLst>
          </p:cNvPr>
          <p:cNvSpPr txBox="1"/>
          <p:nvPr/>
        </p:nvSpPr>
        <p:spPr>
          <a:xfrm>
            <a:off x="863588" y="936010"/>
            <a:ext cx="7416824" cy="4985980"/>
          </a:xfrm>
          <a:prstGeom prst="rect">
            <a:avLst/>
          </a:prstGeom>
          <a:noFill/>
        </p:spPr>
        <p:txBody>
          <a:bodyPr wrap="square" rtlCol="0">
            <a:spAutoFit/>
          </a:bodyPr>
          <a:lstStyle/>
          <a:p>
            <a:r>
              <a:rPr lang="en-US" sz="2000" dirty="0"/>
              <a:t>USGS: Exploring contaminated land</a:t>
            </a:r>
          </a:p>
          <a:p>
            <a:r>
              <a:rPr lang="en-US" sz="2000" dirty="0">
                <a:hlinkClick r:id="rId2"/>
              </a:rPr>
              <a:t>https://www.usgs.gov/science-explorer-results?es=contaminated+land</a:t>
            </a:r>
            <a:endParaRPr lang="en-US" sz="2000" dirty="0"/>
          </a:p>
          <a:p>
            <a:endParaRPr lang="en-US" sz="2000" dirty="0"/>
          </a:p>
          <a:p>
            <a:r>
              <a:rPr lang="en-US" sz="2000" dirty="0"/>
              <a:t>US Environmental Protection Agency</a:t>
            </a:r>
          </a:p>
          <a:p>
            <a:r>
              <a:rPr lang="en-GB" sz="2000" dirty="0">
                <a:hlinkClick r:id="rId3"/>
              </a:rPr>
              <a:t>https://www.epa.gov/environmental-topics</a:t>
            </a:r>
            <a:endParaRPr lang="en-GB" sz="2000" dirty="0"/>
          </a:p>
          <a:p>
            <a:endParaRPr lang="en-GB" sz="2000" dirty="0"/>
          </a:p>
          <a:p>
            <a:r>
              <a:rPr lang="en-GB" sz="2000" dirty="0"/>
              <a:t>BGS: Engineering geology</a:t>
            </a:r>
          </a:p>
          <a:p>
            <a:r>
              <a:rPr lang="en-GB" sz="2000" dirty="0">
                <a:hlinkClick r:id="rId4"/>
              </a:rPr>
              <a:t>https://www.bgs.ac.uk/research/engineeringGeology/home.html</a:t>
            </a:r>
            <a:endParaRPr lang="en-GB" sz="2000" dirty="0"/>
          </a:p>
          <a:p>
            <a:endParaRPr lang="en-GB" sz="2000" dirty="0"/>
          </a:p>
          <a:p>
            <a:r>
              <a:rPr lang="en-GB" sz="2000" dirty="0"/>
              <a:t>International Information Centre for Geotechnical Engineers</a:t>
            </a:r>
          </a:p>
          <a:p>
            <a:r>
              <a:rPr lang="en-GB" sz="2000" dirty="0">
                <a:hlinkClick r:id="rId5"/>
              </a:rPr>
              <a:t>https://www.geoengineer.org/education</a:t>
            </a:r>
            <a:endParaRPr lang="en-GB" sz="2000" dirty="0"/>
          </a:p>
          <a:p>
            <a:endParaRPr lang="en-GB" sz="2000" dirty="0"/>
          </a:p>
          <a:p>
            <a:r>
              <a:rPr lang="en-GB" sz="2000" dirty="0"/>
              <a:t>Wikipedia: Brownfield land</a:t>
            </a:r>
          </a:p>
          <a:p>
            <a:r>
              <a:rPr lang="en-GB" sz="2000" dirty="0">
                <a:hlinkClick r:id="rId6"/>
              </a:rPr>
              <a:t>https://en.wikipedia.org/wiki/Brownfield_land</a:t>
            </a:r>
            <a:endParaRPr lang="en-GB" sz="2000" dirty="0"/>
          </a:p>
          <a:p>
            <a:endParaRPr lang="en-GB" dirty="0"/>
          </a:p>
        </p:txBody>
      </p:sp>
    </p:spTree>
    <p:extLst>
      <p:ext uri="{BB962C8B-B14F-4D97-AF65-F5344CB8AC3E}">
        <p14:creationId xmlns:p14="http://schemas.microsoft.com/office/powerpoint/2010/main" val="140726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762963"/>
            <a:ext cx="8712968" cy="4278094"/>
          </a:xfrm>
          <a:prstGeom prst="rect">
            <a:avLst/>
          </a:prstGeom>
          <a:noFill/>
        </p:spPr>
        <p:txBody>
          <a:bodyPr wrap="square" rtlCol="0">
            <a:spAutoFit/>
          </a:bodyPr>
          <a:lstStyle/>
          <a:p>
            <a:pPr marL="514350" indent="-514350">
              <a:buAutoNum type="arabicPeriod"/>
            </a:pPr>
            <a:r>
              <a:rPr lang="en-GB" sz="2800" u="sng" dirty="0"/>
              <a:t>Pump and treat </a:t>
            </a:r>
          </a:p>
          <a:p>
            <a:endParaRPr lang="en-GB" sz="2000" u="sng" dirty="0"/>
          </a:p>
          <a:p>
            <a:pPr marL="457200" indent="-457200">
              <a:buFont typeface="Arial" panose="020B0604020202020204" pitchFamily="34" charset="0"/>
              <a:buChar char="•"/>
            </a:pPr>
            <a:r>
              <a:rPr lang="en-GB" sz="2800" dirty="0"/>
              <a:t>The most common method of treating groundwater.</a:t>
            </a:r>
          </a:p>
          <a:p>
            <a:pPr marL="457200" indent="-457200">
              <a:buFont typeface="Arial" panose="020B0604020202020204" pitchFamily="34" charset="0"/>
              <a:buChar char="•"/>
            </a:pPr>
            <a:r>
              <a:rPr lang="en-GB" sz="2800" dirty="0"/>
              <a:t>Water is extracted, treated at the surface water and discharged. </a:t>
            </a:r>
          </a:p>
          <a:p>
            <a:pPr marL="457200" indent="-457200">
              <a:buFont typeface="Arial" panose="020B0604020202020204" pitchFamily="34" charset="0"/>
              <a:buChar char="•"/>
            </a:pPr>
            <a:r>
              <a:rPr lang="en-GB" sz="2800" dirty="0"/>
              <a:t>Variety of methods used to return treated water to an aquifer.</a:t>
            </a:r>
          </a:p>
          <a:p>
            <a:pPr marL="457200" indent="-457200">
              <a:buFont typeface="Arial" panose="020B0604020202020204" pitchFamily="34" charset="0"/>
              <a:buChar char="•"/>
            </a:pPr>
            <a:r>
              <a:rPr lang="en-GB" sz="2800" dirty="0"/>
              <a:t>One method is use of reinjection wells.</a:t>
            </a:r>
          </a:p>
          <a:p>
            <a:pPr marL="457200" indent="-457200">
              <a:buFont typeface="Arial" panose="020B0604020202020204" pitchFamily="34" charset="0"/>
              <a:buChar char="•"/>
            </a:pPr>
            <a:r>
              <a:rPr lang="en-GB" sz="2800" dirty="0"/>
              <a:t>This method can be used to deal with leaks from petrol stations and storage tanks.</a:t>
            </a:r>
          </a:p>
        </p:txBody>
      </p:sp>
      <p:sp>
        <p:nvSpPr>
          <p:cNvPr id="3" name="TextBox 2"/>
          <p:cNvSpPr txBox="1"/>
          <p:nvPr/>
        </p:nvSpPr>
        <p:spPr>
          <a:xfrm>
            <a:off x="338627" y="120969"/>
            <a:ext cx="8244408" cy="646331"/>
          </a:xfrm>
          <a:prstGeom prst="rect">
            <a:avLst/>
          </a:prstGeom>
          <a:noFill/>
        </p:spPr>
        <p:txBody>
          <a:bodyPr wrap="square" rtlCol="0">
            <a:spAutoFit/>
          </a:bodyPr>
          <a:lstStyle/>
          <a:p>
            <a:r>
              <a:rPr lang="en-GB" sz="3600" dirty="0"/>
              <a:t>Groundwater remediation technologies </a:t>
            </a:r>
          </a:p>
        </p:txBody>
      </p:sp>
    </p:spTree>
    <p:extLst>
      <p:ext uri="{BB962C8B-B14F-4D97-AF65-F5344CB8AC3E}">
        <p14:creationId xmlns:p14="http://schemas.microsoft.com/office/powerpoint/2010/main" val="364584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6" y="720622"/>
            <a:ext cx="6768752" cy="5591344"/>
          </a:xfrm>
          <a:prstGeom prst="rect">
            <a:avLst/>
          </a:prstGeom>
        </p:spPr>
      </p:pic>
      <p:sp>
        <p:nvSpPr>
          <p:cNvPr id="4" name="TextBox 3"/>
          <p:cNvSpPr txBox="1"/>
          <p:nvPr/>
        </p:nvSpPr>
        <p:spPr>
          <a:xfrm>
            <a:off x="446349" y="162442"/>
            <a:ext cx="8141622" cy="523220"/>
          </a:xfrm>
          <a:prstGeom prst="rect">
            <a:avLst/>
          </a:prstGeom>
          <a:solidFill>
            <a:schemeClr val="bg1"/>
          </a:solidFill>
        </p:spPr>
        <p:txBody>
          <a:bodyPr wrap="square" rtlCol="0">
            <a:spAutoFit/>
          </a:bodyPr>
          <a:lstStyle/>
          <a:p>
            <a:r>
              <a:rPr lang="en-GB" sz="2800" u="sng" dirty="0"/>
              <a:t>Pump and treat </a:t>
            </a:r>
            <a:r>
              <a:rPr lang="en-GB" sz="2800" dirty="0"/>
              <a:t>- leaks from petrol storage tanks</a:t>
            </a:r>
          </a:p>
        </p:txBody>
      </p:sp>
      <p:sp>
        <p:nvSpPr>
          <p:cNvPr id="6" name="Rectangle 5"/>
          <p:cNvSpPr/>
          <p:nvPr/>
        </p:nvSpPr>
        <p:spPr>
          <a:xfrm>
            <a:off x="3589787" y="4338413"/>
            <a:ext cx="5446709" cy="2246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3618347" y="4338413"/>
            <a:ext cx="5263299" cy="2246769"/>
          </a:xfrm>
          <a:prstGeom prst="rect">
            <a:avLst/>
          </a:prstGeom>
          <a:noFill/>
        </p:spPr>
        <p:txBody>
          <a:bodyPr wrap="square" rtlCol="0">
            <a:spAutoFit/>
          </a:bodyPr>
          <a:lstStyle/>
          <a:p>
            <a:pPr lvl="0">
              <a:spcBef>
                <a:spcPct val="50000"/>
              </a:spcBef>
              <a:defRPr/>
            </a:pPr>
            <a:r>
              <a:rPr lang="en-GB" altLang="en-US" sz="2000" kern="0" dirty="0">
                <a:latin typeface="Calibri" panose="020F0502020204030204" pitchFamily="34" charset="0"/>
                <a:cs typeface="Calibri" panose="020F0502020204030204" pitchFamily="34" charset="0"/>
              </a:rPr>
              <a:t>The boreholes contain 2 pumps, the lower pump abstracts water and creates a hydraulic gradient towards the borehole.</a:t>
            </a:r>
          </a:p>
          <a:p>
            <a:pPr lvl="0">
              <a:defRPr/>
            </a:pPr>
            <a:r>
              <a:rPr lang="en-GB" altLang="en-US" sz="2000" kern="0" dirty="0">
                <a:latin typeface="Calibri" panose="020F0502020204030204" pitchFamily="34" charset="0"/>
                <a:cs typeface="Calibri" panose="020F0502020204030204" pitchFamily="34" charset="0"/>
              </a:rPr>
              <a:t>The upper pump abstracts the contaminant (petrol). Groundwater abstracted may have to be treated before being used or reinjected into the aquifer.</a:t>
            </a:r>
          </a:p>
        </p:txBody>
      </p:sp>
    </p:spTree>
    <p:extLst>
      <p:ext uri="{BB962C8B-B14F-4D97-AF65-F5344CB8AC3E}">
        <p14:creationId xmlns:p14="http://schemas.microsoft.com/office/powerpoint/2010/main" val="1041639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9213"/>
            <a:ext cx="5494066" cy="523220"/>
          </a:xfrm>
          <a:prstGeom prst="rect">
            <a:avLst/>
          </a:prstGeom>
          <a:noFill/>
        </p:spPr>
        <p:txBody>
          <a:bodyPr wrap="square" rtlCol="0">
            <a:spAutoFit/>
          </a:bodyPr>
          <a:lstStyle/>
          <a:p>
            <a:r>
              <a:rPr lang="en-GB" sz="2800" dirty="0"/>
              <a:t>2.   </a:t>
            </a:r>
            <a:r>
              <a:rPr lang="en-GB" sz="2800" u="sng" dirty="0"/>
              <a:t>Permeable reactive barrier (PRB)</a:t>
            </a:r>
          </a:p>
        </p:txBody>
      </p:sp>
      <p:sp>
        <p:nvSpPr>
          <p:cNvPr id="8" name="TextBox 7"/>
          <p:cNvSpPr txBox="1"/>
          <p:nvPr/>
        </p:nvSpPr>
        <p:spPr>
          <a:xfrm>
            <a:off x="815245" y="525139"/>
            <a:ext cx="8137022" cy="2677656"/>
          </a:xfrm>
          <a:prstGeom prst="rect">
            <a:avLst/>
          </a:prstGeom>
          <a:noFill/>
        </p:spPr>
        <p:txBody>
          <a:bodyPr wrap="square" rtlCol="0">
            <a:spAutoFit/>
          </a:bodyPr>
          <a:lstStyle/>
          <a:p>
            <a:r>
              <a:rPr lang="en-GB" sz="2400" dirty="0"/>
              <a:t>PRBs are barriers allowing some but not all materials to pass through. Often formed by:</a:t>
            </a:r>
          </a:p>
          <a:p>
            <a:pPr marL="457200" indent="-457200">
              <a:buFontTx/>
              <a:buChar char="-"/>
            </a:pPr>
            <a:r>
              <a:rPr lang="en-GB" sz="2400" dirty="0"/>
              <a:t>excavating an area isolated by sheet piles</a:t>
            </a:r>
          </a:p>
          <a:p>
            <a:pPr marL="457200" indent="-457200">
              <a:buFontTx/>
              <a:buChar char="-"/>
            </a:pPr>
            <a:r>
              <a:rPr lang="en-GB" sz="2400" dirty="0"/>
              <a:t>refilling the hole with a mixture of granular iron and sand</a:t>
            </a:r>
          </a:p>
          <a:p>
            <a:pPr marL="457200" indent="-457200">
              <a:buFontTx/>
              <a:buChar char="-"/>
            </a:pPr>
            <a:r>
              <a:rPr lang="en-GB" sz="2400" dirty="0"/>
              <a:t>removing the sheet pile to leave an in-situ, permeable, iron-bearing treatment zone that removes contaminants (e.g. PCE and TCE) from groundwater.</a:t>
            </a:r>
          </a:p>
        </p:txBody>
      </p:sp>
      <p:pic>
        <p:nvPicPr>
          <p:cNvPr id="6" name="Picture 5"/>
          <p:cNvPicPr>
            <a:picLocks noChangeAspect="1"/>
          </p:cNvPicPr>
          <p:nvPr/>
        </p:nvPicPr>
        <p:blipFill>
          <a:blip r:embed="rId2"/>
          <a:stretch>
            <a:fillRect/>
          </a:stretch>
        </p:blipFill>
        <p:spPr>
          <a:xfrm>
            <a:off x="1331640" y="3202795"/>
            <a:ext cx="6391376" cy="3047955"/>
          </a:xfrm>
          <a:prstGeom prst="rect">
            <a:avLst/>
          </a:prstGeom>
        </p:spPr>
      </p:pic>
      <p:sp>
        <p:nvSpPr>
          <p:cNvPr id="10" name="TextBox 9"/>
          <p:cNvSpPr txBox="1"/>
          <p:nvPr/>
        </p:nvSpPr>
        <p:spPr>
          <a:xfrm>
            <a:off x="1142952" y="6250750"/>
            <a:ext cx="7776864" cy="276999"/>
          </a:xfrm>
          <a:prstGeom prst="rect">
            <a:avLst/>
          </a:prstGeom>
          <a:noFill/>
        </p:spPr>
        <p:txBody>
          <a:bodyPr wrap="square" rtlCol="0">
            <a:spAutoFit/>
          </a:bodyPr>
          <a:lstStyle/>
          <a:p>
            <a:r>
              <a:rPr lang="en-GB" sz="1200" dirty="0"/>
              <a:t>Credit: This file is licensed by Tratnyek Research Group under the Creative Commons Attribution-Share Alike 3.0</a:t>
            </a:r>
          </a:p>
        </p:txBody>
      </p:sp>
    </p:spTree>
    <p:extLst>
      <p:ext uri="{BB962C8B-B14F-4D97-AF65-F5344CB8AC3E}">
        <p14:creationId xmlns:p14="http://schemas.microsoft.com/office/powerpoint/2010/main" val="1455804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556840"/>
            <a:ext cx="9144000" cy="3285744"/>
          </a:xfrm>
          <a:prstGeom prst="rect">
            <a:avLst/>
          </a:prstGeom>
        </p:spPr>
      </p:pic>
      <p:sp>
        <p:nvSpPr>
          <p:cNvPr id="3" name="TextBox 2"/>
          <p:cNvSpPr txBox="1"/>
          <p:nvPr/>
        </p:nvSpPr>
        <p:spPr>
          <a:xfrm>
            <a:off x="270585" y="287017"/>
            <a:ext cx="8820472" cy="584775"/>
          </a:xfrm>
          <a:prstGeom prst="rect">
            <a:avLst/>
          </a:prstGeom>
          <a:noFill/>
        </p:spPr>
        <p:txBody>
          <a:bodyPr wrap="square" rtlCol="0">
            <a:spAutoFit/>
          </a:bodyPr>
          <a:lstStyle/>
          <a:p>
            <a:r>
              <a:rPr lang="en-GB" sz="3200" dirty="0"/>
              <a:t>Physical barriers to development of brownfield sites</a:t>
            </a:r>
          </a:p>
        </p:txBody>
      </p:sp>
      <p:sp>
        <p:nvSpPr>
          <p:cNvPr id="4" name="TextBox 3"/>
          <p:cNvSpPr txBox="1"/>
          <p:nvPr/>
        </p:nvSpPr>
        <p:spPr>
          <a:xfrm>
            <a:off x="270584" y="874226"/>
            <a:ext cx="8820473" cy="5047536"/>
          </a:xfrm>
          <a:prstGeom prst="rect">
            <a:avLst/>
          </a:prstGeom>
          <a:noFill/>
        </p:spPr>
        <p:txBody>
          <a:bodyPr wrap="square" rtlCol="0">
            <a:spAutoFit/>
          </a:bodyPr>
          <a:lstStyle/>
          <a:p>
            <a:r>
              <a:rPr lang="en-GB" sz="2800" dirty="0"/>
              <a:t>Constraints:</a:t>
            </a:r>
          </a:p>
          <a:p>
            <a:endParaRPr lang="en-GB" sz="1400" dirty="0"/>
          </a:p>
          <a:p>
            <a:r>
              <a:rPr lang="en-GB" sz="2800" dirty="0"/>
              <a:t>1. Ground instability e.g. subsidence, surface collapses or landslides (may be brought about through the legacy of historic activities or style of mining used). </a:t>
            </a:r>
          </a:p>
          <a:p>
            <a:pPr marL="514350" indent="-514350">
              <a:buAutoNum type="arabicPeriod"/>
            </a:pPr>
            <a:endParaRPr lang="en-GB" sz="1400" dirty="0"/>
          </a:p>
          <a:p>
            <a:r>
              <a:rPr lang="en-GB" sz="2800" dirty="0"/>
              <a:t>2. Compressible strength</a:t>
            </a:r>
          </a:p>
          <a:p>
            <a:endParaRPr lang="en-GB" sz="1400" dirty="0"/>
          </a:p>
          <a:p>
            <a:r>
              <a:rPr lang="en-GB" sz="2800" dirty="0"/>
              <a:t>3. Slope stability</a:t>
            </a:r>
          </a:p>
          <a:p>
            <a:endParaRPr lang="en-GB" sz="1400" dirty="0"/>
          </a:p>
          <a:p>
            <a:r>
              <a:rPr lang="en-GB" sz="2800" dirty="0"/>
              <a:t>4. Dissolution</a:t>
            </a:r>
          </a:p>
          <a:p>
            <a:endParaRPr lang="en-GB" sz="1400" dirty="0"/>
          </a:p>
          <a:p>
            <a:r>
              <a:rPr lang="en-GB" sz="2800" dirty="0"/>
              <a:t>5. Major underground obstructions such as old foundations and machinery bases.</a:t>
            </a:r>
          </a:p>
        </p:txBody>
      </p:sp>
    </p:spTree>
    <p:extLst>
      <p:ext uri="{BB962C8B-B14F-4D97-AF65-F5344CB8AC3E}">
        <p14:creationId xmlns:p14="http://schemas.microsoft.com/office/powerpoint/2010/main" val="213720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18" y="3570431"/>
            <a:ext cx="9144000" cy="3285744"/>
          </a:xfrm>
          <a:prstGeom prst="rect">
            <a:avLst/>
          </a:prstGeom>
        </p:spPr>
      </p:pic>
      <p:sp>
        <p:nvSpPr>
          <p:cNvPr id="5" name="TextBox 4"/>
          <p:cNvSpPr txBox="1"/>
          <p:nvPr/>
        </p:nvSpPr>
        <p:spPr>
          <a:xfrm>
            <a:off x="401822" y="106065"/>
            <a:ext cx="8294920" cy="584775"/>
          </a:xfrm>
          <a:prstGeom prst="rect">
            <a:avLst/>
          </a:prstGeom>
          <a:noFill/>
        </p:spPr>
        <p:txBody>
          <a:bodyPr wrap="square" rtlCol="0">
            <a:spAutoFit/>
          </a:bodyPr>
          <a:lstStyle/>
          <a:p>
            <a:r>
              <a:rPr lang="en-GB" sz="3200" dirty="0"/>
              <a:t>Dissolution &amp; formation of sinkholes (or dolines)</a:t>
            </a:r>
          </a:p>
        </p:txBody>
      </p:sp>
      <p:sp>
        <p:nvSpPr>
          <p:cNvPr id="6" name="TextBox 5"/>
          <p:cNvSpPr txBox="1"/>
          <p:nvPr/>
        </p:nvSpPr>
        <p:spPr>
          <a:xfrm>
            <a:off x="204562" y="723498"/>
            <a:ext cx="8759926" cy="5693866"/>
          </a:xfrm>
          <a:prstGeom prst="rect">
            <a:avLst/>
          </a:prstGeom>
          <a:noFill/>
        </p:spPr>
        <p:txBody>
          <a:bodyPr wrap="square" rtlCol="0">
            <a:spAutoFit/>
          </a:bodyPr>
          <a:lstStyle/>
          <a:p>
            <a:pPr marL="285750" indent="-285750">
              <a:buFont typeface="Arial" panose="020B0604020202020204" pitchFamily="34" charset="0"/>
              <a:buChar char="•"/>
            </a:pPr>
            <a:r>
              <a:rPr lang="en-GB" sz="2800" dirty="0"/>
              <a:t>By the surface dissolution of the soluble rock (solution sinkholes) e.g. limestone rocks dissolve when attacked  by rainfall or groundwater that is acidic.</a:t>
            </a:r>
          </a:p>
          <a:p>
            <a:pPr marL="285750" indent="-285750">
              <a:buFont typeface="Arial" panose="020B0604020202020204" pitchFamily="34" charset="0"/>
              <a:buChar char="•"/>
            </a:pPr>
            <a:r>
              <a:rPr lang="en-GB" sz="2800" dirty="0"/>
              <a:t>Where there is a thin covering of loose superficial material (e.g. sand, clay or soil) on the soluble rocks beneath</a:t>
            </a:r>
          </a:p>
          <a:p>
            <a:r>
              <a:rPr lang="en-GB" sz="2800" dirty="0"/>
              <a:t> - soil can be washed into solutionally widened fissures</a:t>
            </a:r>
          </a:p>
          <a:p>
            <a:r>
              <a:rPr lang="en-GB" sz="2800" dirty="0"/>
              <a:t>    below, leading to the development of a cavity</a:t>
            </a:r>
          </a:p>
          <a:p>
            <a:r>
              <a:rPr lang="en-GB" sz="2800" dirty="0"/>
              <a:t> - sand will tend to gradually slump into the fissures, slowly  </a:t>
            </a:r>
          </a:p>
          <a:p>
            <a:r>
              <a:rPr lang="en-GB" sz="2800" dirty="0"/>
              <a:t>   creating a sinkhole over time (suffosion sinkhole)</a:t>
            </a:r>
          </a:p>
          <a:p>
            <a:r>
              <a:rPr lang="en-GB" sz="2800" dirty="0"/>
              <a:t> - clay is more cohesive and the cavity can grow quite large</a:t>
            </a:r>
          </a:p>
          <a:p>
            <a:r>
              <a:rPr lang="en-GB" sz="2800" dirty="0"/>
              <a:t>   before suddenly collapsing and forming a 'drop out‘</a:t>
            </a:r>
          </a:p>
          <a:p>
            <a:r>
              <a:rPr lang="en-GB" sz="2800" dirty="0"/>
              <a:t>   sinkhole.</a:t>
            </a:r>
          </a:p>
        </p:txBody>
      </p:sp>
    </p:spTree>
    <p:extLst>
      <p:ext uri="{BB962C8B-B14F-4D97-AF65-F5344CB8AC3E}">
        <p14:creationId xmlns:p14="http://schemas.microsoft.com/office/powerpoint/2010/main" val="397000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00" y="3572256"/>
            <a:ext cx="9144000" cy="3285744"/>
          </a:xfrm>
          <a:prstGeom prst="rect">
            <a:avLst/>
          </a:prstGeom>
        </p:spPr>
      </p:pic>
      <p:sp>
        <p:nvSpPr>
          <p:cNvPr id="4" name="TextBox 3"/>
          <p:cNvSpPr txBox="1"/>
          <p:nvPr/>
        </p:nvSpPr>
        <p:spPr>
          <a:xfrm>
            <a:off x="300108" y="4235660"/>
            <a:ext cx="3876466" cy="276999"/>
          </a:xfrm>
          <a:prstGeom prst="rect">
            <a:avLst/>
          </a:prstGeom>
          <a:noFill/>
        </p:spPr>
        <p:txBody>
          <a:bodyPr wrap="square" rtlCol="0">
            <a:spAutoFit/>
          </a:bodyPr>
          <a:lstStyle/>
          <a:p>
            <a:r>
              <a:rPr lang="en-GB" sz="1200" dirty="0"/>
              <a:t>Credit: </a:t>
            </a:r>
            <a:r>
              <a:rPr lang="en-GB" sz="1200" dirty="0">
                <a:hlinkClick r:id="rId3"/>
              </a:rPr>
              <a:t>www.bgs.ac.uk/caves/sinkholes/home.html</a:t>
            </a:r>
            <a:endParaRPr lang="en-GB" sz="1200" dirty="0"/>
          </a:p>
        </p:txBody>
      </p:sp>
      <p:sp>
        <p:nvSpPr>
          <p:cNvPr id="5" name="TextBox 4"/>
          <p:cNvSpPr txBox="1"/>
          <p:nvPr/>
        </p:nvSpPr>
        <p:spPr>
          <a:xfrm>
            <a:off x="335494" y="103412"/>
            <a:ext cx="4464496" cy="646331"/>
          </a:xfrm>
          <a:prstGeom prst="rect">
            <a:avLst/>
          </a:prstGeom>
          <a:noFill/>
        </p:spPr>
        <p:txBody>
          <a:bodyPr wrap="square" rtlCol="0">
            <a:spAutoFit/>
          </a:bodyPr>
          <a:lstStyle/>
          <a:p>
            <a:r>
              <a:rPr lang="en-GB" sz="3600" dirty="0"/>
              <a:t>Sinkholes (or dolines)</a:t>
            </a:r>
          </a:p>
        </p:txBody>
      </p:sp>
      <p:pic>
        <p:nvPicPr>
          <p:cNvPr id="8" name="Picture 7" descr="A picture containing outdoor, rock, building, water&#10;&#10;Description automatically generated">
            <a:extLst>
              <a:ext uri="{FF2B5EF4-FFF2-40B4-BE49-F238E27FC236}">
                <a16:creationId xmlns:a16="http://schemas.microsoft.com/office/drawing/2014/main" id="{4D72851B-B9AC-4036-A06D-90C0B756C2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5494" y="746573"/>
            <a:ext cx="4700227" cy="3489087"/>
          </a:xfrm>
          <a:prstGeom prst="rect">
            <a:avLst/>
          </a:prstGeom>
        </p:spPr>
      </p:pic>
      <p:pic>
        <p:nvPicPr>
          <p:cNvPr id="3" name="Picture 2">
            <a:hlinkClick r:id="rId5"/>
          </p:cNvPr>
          <p:cNvPicPr>
            <a:picLocks noChangeAspect="1"/>
          </p:cNvPicPr>
          <p:nvPr/>
        </p:nvPicPr>
        <p:blipFill>
          <a:blip r:embed="rId6"/>
          <a:stretch>
            <a:fillRect/>
          </a:stretch>
        </p:blipFill>
        <p:spPr>
          <a:xfrm>
            <a:off x="3707904" y="3035185"/>
            <a:ext cx="4976009" cy="3336372"/>
          </a:xfrm>
          <a:prstGeom prst="rect">
            <a:avLst/>
          </a:prstGeom>
        </p:spPr>
      </p:pic>
      <p:sp>
        <p:nvSpPr>
          <p:cNvPr id="9" name="TextBox 8">
            <a:extLst>
              <a:ext uri="{FF2B5EF4-FFF2-40B4-BE49-F238E27FC236}">
                <a16:creationId xmlns:a16="http://schemas.microsoft.com/office/drawing/2014/main" id="{3C1DDA97-2542-4A10-9ACD-A16580578A3A}"/>
              </a:ext>
            </a:extLst>
          </p:cNvPr>
          <p:cNvSpPr txBox="1"/>
          <p:nvPr/>
        </p:nvSpPr>
        <p:spPr>
          <a:xfrm>
            <a:off x="5583827" y="732966"/>
            <a:ext cx="3195920" cy="1631216"/>
          </a:xfrm>
          <a:prstGeom prst="rect">
            <a:avLst/>
          </a:prstGeom>
          <a:noFill/>
        </p:spPr>
        <p:txBody>
          <a:bodyPr wrap="square" rtlCol="0">
            <a:spAutoFit/>
          </a:bodyPr>
          <a:lstStyle/>
          <a:p>
            <a:r>
              <a:rPr lang="en-US" sz="2000" dirty="0"/>
              <a:t>Collapse of four garages into subsidence hollow caused by the dissolution of gypsum at Ripon, North Yorkshire, 1997.</a:t>
            </a:r>
            <a:endParaRPr lang="en-GB" sz="2000" dirty="0"/>
          </a:p>
        </p:txBody>
      </p:sp>
      <p:sp>
        <p:nvSpPr>
          <p:cNvPr id="12" name="TextBox 11">
            <a:extLst>
              <a:ext uri="{FF2B5EF4-FFF2-40B4-BE49-F238E27FC236}">
                <a16:creationId xmlns:a16="http://schemas.microsoft.com/office/drawing/2014/main" id="{7D879A7C-9BD7-4BC5-8256-0B5241CC9AA9}"/>
              </a:ext>
            </a:extLst>
          </p:cNvPr>
          <p:cNvSpPr txBox="1"/>
          <p:nvPr/>
        </p:nvSpPr>
        <p:spPr>
          <a:xfrm>
            <a:off x="4718913" y="3790446"/>
            <a:ext cx="3597503" cy="369332"/>
          </a:xfrm>
          <a:prstGeom prst="rect">
            <a:avLst/>
          </a:prstGeom>
          <a:noFill/>
        </p:spPr>
        <p:txBody>
          <a:bodyPr wrap="square">
            <a:spAutoFit/>
          </a:bodyPr>
          <a:lstStyle/>
          <a:p>
            <a:r>
              <a:rPr lang="en-GB" dirty="0">
                <a:hlinkClick r:id="rId5"/>
              </a:rPr>
              <a:t>https://youtu.be/6jWyHE3X9Uc</a:t>
            </a:r>
            <a:endParaRPr lang="en-GB" dirty="0"/>
          </a:p>
        </p:txBody>
      </p:sp>
    </p:spTree>
    <p:extLst>
      <p:ext uri="{BB962C8B-B14F-4D97-AF65-F5344CB8AC3E}">
        <p14:creationId xmlns:p14="http://schemas.microsoft.com/office/powerpoint/2010/main" val="406516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567893"/>
            <a:ext cx="9144000" cy="3285744"/>
          </a:xfrm>
          <a:prstGeom prst="rect">
            <a:avLst/>
          </a:prstGeom>
        </p:spPr>
      </p:pic>
      <p:sp>
        <p:nvSpPr>
          <p:cNvPr id="2" name="TextBox 1"/>
          <p:cNvSpPr txBox="1"/>
          <p:nvPr/>
        </p:nvSpPr>
        <p:spPr>
          <a:xfrm>
            <a:off x="683568" y="730126"/>
            <a:ext cx="8193988" cy="5601533"/>
          </a:xfrm>
          <a:prstGeom prst="rect">
            <a:avLst/>
          </a:prstGeom>
          <a:noFill/>
        </p:spPr>
        <p:txBody>
          <a:bodyPr wrap="square" rtlCol="0">
            <a:spAutoFit/>
          </a:bodyPr>
          <a:lstStyle/>
          <a:p>
            <a:r>
              <a:rPr lang="en-GB" sz="2800" dirty="0"/>
              <a:t>Possible causes:</a:t>
            </a:r>
          </a:p>
          <a:p>
            <a:pPr marL="457200" indent="-457200">
              <a:buFont typeface="Arial" panose="020B0604020202020204" pitchFamily="34" charset="0"/>
              <a:buChar char="•"/>
            </a:pPr>
            <a:r>
              <a:rPr lang="en-GB" sz="2800" dirty="0"/>
              <a:t>Clay drying out (so subsoil shrinks) or becomes wet (so it expands).</a:t>
            </a:r>
          </a:p>
          <a:p>
            <a:endParaRPr lang="en-GB" sz="1000" dirty="0"/>
          </a:p>
          <a:p>
            <a:pPr marL="285750" indent="-285750">
              <a:buFont typeface="Arial" panose="020B0604020202020204" pitchFamily="34" charset="0"/>
              <a:buChar char="•"/>
            </a:pPr>
            <a:r>
              <a:rPr lang="en-GB" sz="2800" dirty="0"/>
              <a:t>  Collapsing drains, culverts, hidden mine shafts.</a:t>
            </a:r>
          </a:p>
          <a:p>
            <a:endParaRPr lang="en-GB" sz="1000" dirty="0"/>
          </a:p>
          <a:p>
            <a:pPr marL="285750" indent="-285750">
              <a:buFont typeface="Arial" panose="020B0604020202020204" pitchFamily="34" charset="0"/>
              <a:buChar char="•"/>
            </a:pPr>
            <a:r>
              <a:rPr lang="en-GB" sz="2800" dirty="0"/>
              <a:t>  Buried organic material which decomposes, </a:t>
            </a:r>
          </a:p>
          <a:p>
            <a:r>
              <a:rPr lang="en-GB" sz="2800" dirty="0"/>
              <a:t>     generates methane &amp; carbon dioxide emissions and</a:t>
            </a:r>
          </a:p>
          <a:p>
            <a:r>
              <a:rPr lang="en-GB" sz="2800" dirty="0"/>
              <a:t>     destabilises all or part of building foundations.</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800" dirty="0"/>
              <a:t>  Swallow holes or solution cavities.</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800" dirty="0"/>
              <a:t>  Improperly compacted ground.</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800" dirty="0"/>
              <a:t>  Sand or silt-based soils losing their water-soluble</a:t>
            </a:r>
          </a:p>
          <a:p>
            <a:r>
              <a:rPr lang="en-GB" sz="2800" dirty="0"/>
              <a:t>      plant nutrients, in a process known as leaching</a:t>
            </a:r>
            <a:r>
              <a:rPr lang="en-GB" dirty="0"/>
              <a:t>.</a:t>
            </a:r>
          </a:p>
        </p:txBody>
      </p:sp>
      <p:sp>
        <p:nvSpPr>
          <p:cNvPr id="4" name="TextBox 3"/>
          <p:cNvSpPr txBox="1"/>
          <p:nvPr/>
        </p:nvSpPr>
        <p:spPr>
          <a:xfrm>
            <a:off x="467544" y="83795"/>
            <a:ext cx="7128792" cy="646331"/>
          </a:xfrm>
          <a:prstGeom prst="rect">
            <a:avLst/>
          </a:prstGeom>
          <a:noFill/>
        </p:spPr>
        <p:txBody>
          <a:bodyPr wrap="square" rtlCol="0">
            <a:spAutoFit/>
          </a:bodyPr>
          <a:lstStyle/>
          <a:p>
            <a:r>
              <a:rPr lang="en-GB" sz="3600" dirty="0"/>
              <a:t>Subsidence in brownfield sites</a:t>
            </a:r>
          </a:p>
        </p:txBody>
      </p:sp>
      <p:sp>
        <p:nvSpPr>
          <p:cNvPr id="6" name="TextBox 5"/>
          <p:cNvSpPr txBox="1"/>
          <p:nvPr/>
        </p:nvSpPr>
        <p:spPr>
          <a:xfrm>
            <a:off x="1403648" y="4437112"/>
            <a:ext cx="5256584" cy="822290"/>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92699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572256"/>
            <a:ext cx="9144000" cy="3285744"/>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58040" y="3780779"/>
            <a:ext cx="4132324" cy="2515165"/>
          </a:xfrm>
          <a:prstGeom prst="rect">
            <a:avLst/>
          </a:prstGeom>
          <a:ln w="19050">
            <a:solidFill>
              <a:schemeClr val="tx1"/>
            </a:solidFill>
          </a:ln>
        </p:spPr>
      </p:pic>
      <p:sp>
        <p:nvSpPr>
          <p:cNvPr id="4" name="TextBox 3"/>
          <p:cNvSpPr txBox="1"/>
          <p:nvPr/>
        </p:nvSpPr>
        <p:spPr>
          <a:xfrm>
            <a:off x="73533" y="-8428"/>
            <a:ext cx="8890363" cy="1200329"/>
          </a:xfrm>
          <a:prstGeom prst="rect">
            <a:avLst/>
          </a:prstGeom>
          <a:noFill/>
        </p:spPr>
        <p:txBody>
          <a:bodyPr wrap="square" rtlCol="0">
            <a:spAutoFit/>
          </a:bodyPr>
          <a:lstStyle/>
          <a:p>
            <a:pPr algn="ctr"/>
            <a:r>
              <a:rPr lang="en-GB" sz="3600" dirty="0"/>
              <a:t>Problems caused by clay contracting &amp; expanding</a:t>
            </a:r>
          </a:p>
        </p:txBody>
      </p:sp>
      <p:sp>
        <p:nvSpPr>
          <p:cNvPr id="7" name="TextBox 6"/>
          <p:cNvSpPr txBox="1"/>
          <p:nvPr/>
        </p:nvSpPr>
        <p:spPr>
          <a:xfrm>
            <a:off x="218306" y="1133684"/>
            <a:ext cx="8890363" cy="2246769"/>
          </a:xfrm>
          <a:prstGeom prst="rect">
            <a:avLst/>
          </a:prstGeom>
          <a:noFill/>
        </p:spPr>
        <p:txBody>
          <a:bodyPr wrap="square" rtlCol="0">
            <a:spAutoFit/>
          </a:bodyPr>
          <a:lstStyle/>
          <a:p>
            <a:r>
              <a:rPr lang="en-GB" sz="2800" dirty="0"/>
              <a:t>Ground moisture variations may be linked to man-made activity, weather variations &amp; the growth or removal of trees. Variations can cause ground movement, particularly in upper 2m of the ground, which may affect building foundations, pipes or services.</a:t>
            </a:r>
          </a:p>
        </p:txBody>
      </p:sp>
      <p:pic>
        <p:nvPicPr>
          <p:cNvPr id="11" name="Picture 10">
            <a:extLst>
              <a:ext uri="{FF2B5EF4-FFF2-40B4-BE49-F238E27FC236}">
                <a16:creationId xmlns:a16="http://schemas.microsoft.com/office/drawing/2014/main" id="{E205F962-F2C4-4717-9E7E-1C5174C79F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8306" y="3340355"/>
            <a:ext cx="4460950" cy="2486575"/>
          </a:xfrm>
          <a:prstGeom prst="rect">
            <a:avLst/>
          </a:prstGeom>
        </p:spPr>
      </p:pic>
      <p:sp>
        <p:nvSpPr>
          <p:cNvPr id="10" name="TextBox 9">
            <a:extLst>
              <a:ext uri="{FF2B5EF4-FFF2-40B4-BE49-F238E27FC236}">
                <a16:creationId xmlns:a16="http://schemas.microsoft.com/office/drawing/2014/main" id="{018A0EC1-C1F3-4935-B6DA-76FBE2A8527B}"/>
              </a:ext>
            </a:extLst>
          </p:cNvPr>
          <p:cNvSpPr txBox="1"/>
          <p:nvPr/>
        </p:nvSpPr>
        <p:spPr>
          <a:xfrm>
            <a:off x="683568" y="3434726"/>
            <a:ext cx="3312368" cy="369332"/>
          </a:xfrm>
          <a:prstGeom prst="rect">
            <a:avLst/>
          </a:prstGeom>
          <a:noFill/>
        </p:spPr>
        <p:txBody>
          <a:bodyPr wrap="square">
            <a:spAutoFit/>
          </a:bodyPr>
          <a:lstStyle/>
          <a:p>
            <a:r>
              <a:rPr lang="en-GB" dirty="0">
                <a:hlinkClick r:id="rId6"/>
              </a:rPr>
              <a:t>https://youtu.be/WLuVLfg3G1Q</a:t>
            </a:r>
            <a:endParaRPr lang="en-GB" dirty="0"/>
          </a:p>
        </p:txBody>
      </p:sp>
      <p:sp>
        <p:nvSpPr>
          <p:cNvPr id="12" name="TextBox 11">
            <a:extLst>
              <a:ext uri="{FF2B5EF4-FFF2-40B4-BE49-F238E27FC236}">
                <a16:creationId xmlns:a16="http://schemas.microsoft.com/office/drawing/2014/main" id="{EFF9A8DF-046C-45B1-844E-8847161E862D}"/>
              </a:ext>
            </a:extLst>
          </p:cNvPr>
          <p:cNvSpPr txBox="1"/>
          <p:nvPr/>
        </p:nvSpPr>
        <p:spPr>
          <a:xfrm>
            <a:off x="5436096" y="3411447"/>
            <a:ext cx="3600400" cy="369332"/>
          </a:xfrm>
          <a:prstGeom prst="rect">
            <a:avLst/>
          </a:prstGeom>
          <a:noFill/>
        </p:spPr>
        <p:txBody>
          <a:bodyPr wrap="square" rtlCol="0">
            <a:spAutoFit/>
          </a:bodyPr>
          <a:lstStyle/>
          <a:p>
            <a:r>
              <a:rPr lang="en-US" dirty="0"/>
              <a:t>Effects of ground movement</a:t>
            </a:r>
            <a:endParaRPr lang="en-GB" dirty="0"/>
          </a:p>
        </p:txBody>
      </p:sp>
      <p:sp>
        <p:nvSpPr>
          <p:cNvPr id="13" name="TextBox 12">
            <a:extLst>
              <a:ext uri="{FF2B5EF4-FFF2-40B4-BE49-F238E27FC236}">
                <a16:creationId xmlns:a16="http://schemas.microsoft.com/office/drawing/2014/main" id="{07CF5225-A24B-4253-A38D-61F6CF0BA78B}"/>
              </a:ext>
            </a:extLst>
          </p:cNvPr>
          <p:cNvSpPr txBox="1"/>
          <p:nvPr/>
        </p:nvSpPr>
        <p:spPr>
          <a:xfrm>
            <a:off x="253635" y="5773820"/>
            <a:ext cx="4469076" cy="830997"/>
          </a:xfrm>
          <a:prstGeom prst="rect">
            <a:avLst/>
          </a:prstGeom>
          <a:noFill/>
        </p:spPr>
        <p:txBody>
          <a:bodyPr wrap="square" rtlCol="0">
            <a:spAutoFit/>
          </a:bodyPr>
          <a:lstStyle/>
          <a:p>
            <a:r>
              <a:rPr lang="en-US" sz="1600" dirty="0"/>
              <a:t>Heave; during this video you can see the effect of a clay swelling due to water ingress and the subsequent damage to the house above.</a:t>
            </a:r>
            <a:endParaRPr lang="en-GB" sz="1600" dirty="0"/>
          </a:p>
        </p:txBody>
      </p:sp>
      <p:sp>
        <p:nvSpPr>
          <p:cNvPr id="16" name="TextBox 15">
            <a:extLst>
              <a:ext uri="{FF2B5EF4-FFF2-40B4-BE49-F238E27FC236}">
                <a16:creationId xmlns:a16="http://schemas.microsoft.com/office/drawing/2014/main" id="{46B060A6-7DB4-439B-8D15-EDA4C9F2A9E7}"/>
              </a:ext>
            </a:extLst>
          </p:cNvPr>
          <p:cNvSpPr txBox="1"/>
          <p:nvPr/>
        </p:nvSpPr>
        <p:spPr>
          <a:xfrm>
            <a:off x="5014882" y="6245192"/>
            <a:ext cx="3876466" cy="276999"/>
          </a:xfrm>
          <a:prstGeom prst="rect">
            <a:avLst/>
          </a:prstGeom>
          <a:noFill/>
        </p:spPr>
        <p:txBody>
          <a:bodyPr wrap="square" rtlCol="0">
            <a:spAutoFit/>
          </a:bodyPr>
          <a:lstStyle/>
          <a:p>
            <a:r>
              <a:rPr lang="en-GB" sz="1200" dirty="0"/>
              <a:t>Credit: </a:t>
            </a:r>
            <a:r>
              <a:rPr lang="en-GB" sz="1200" dirty="0">
                <a:hlinkClick r:id="rId7"/>
              </a:rPr>
              <a:t>www.bgs.ac.uk/caves/sinkholes/home.html</a:t>
            </a:r>
            <a:endParaRPr lang="en-GB" sz="1200" dirty="0"/>
          </a:p>
        </p:txBody>
      </p:sp>
    </p:spTree>
    <p:extLst>
      <p:ext uri="{BB962C8B-B14F-4D97-AF65-F5344CB8AC3E}">
        <p14:creationId xmlns:p14="http://schemas.microsoft.com/office/powerpoint/2010/main" val="3620013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1145</Words>
  <Application>Microsoft Office PowerPoint</Application>
  <PresentationFormat>On-screen Show (4:3)</PresentationFormat>
  <Paragraphs>116</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Maggie</dc:creator>
  <cp:lastModifiedBy>Margaret Williams</cp:lastModifiedBy>
  <cp:revision>59</cp:revision>
  <cp:lastPrinted>2020-08-03T14:18:45Z</cp:lastPrinted>
  <dcterms:created xsi:type="dcterms:W3CDTF">2020-07-27T13:39:17Z</dcterms:created>
  <dcterms:modified xsi:type="dcterms:W3CDTF">2022-01-14T14:11:11Z</dcterms:modified>
</cp:coreProperties>
</file>