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68" r:id="rId3"/>
    <p:sldId id="325" r:id="rId4"/>
    <p:sldId id="324" r:id="rId5"/>
    <p:sldId id="284" r:id="rId6"/>
    <p:sldId id="323" r:id="rId7"/>
    <p:sldId id="366" r:id="rId8"/>
    <p:sldId id="335" r:id="rId9"/>
    <p:sldId id="406" r:id="rId10"/>
    <p:sldId id="364" r:id="rId11"/>
    <p:sldId id="327" r:id="rId12"/>
    <p:sldId id="337" r:id="rId13"/>
    <p:sldId id="371" r:id="rId14"/>
    <p:sldId id="338" r:id="rId15"/>
    <p:sldId id="283" r:id="rId16"/>
    <p:sldId id="285" r:id="rId17"/>
    <p:sldId id="331" r:id="rId18"/>
    <p:sldId id="329" r:id="rId19"/>
    <p:sldId id="330" r:id="rId20"/>
    <p:sldId id="363" r:id="rId21"/>
    <p:sldId id="380" r:id="rId22"/>
    <p:sldId id="379" r:id="rId23"/>
    <p:sldId id="334" r:id="rId24"/>
    <p:sldId id="381" r:id="rId25"/>
    <p:sldId id="378" r:id="rId26"/>
    <p:sldId id="383" r:id="rId27"/>
    <p:sldId id="375" r:id="rId28"/>
    <p:sldId id="416" r:id="rId29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FFF4"/>
    <a:srgbClr val="0EFEE1"/>
    <a:srgbClr val="F3FFAB"/>
    <a:srgbClr val="DCFF0D"/>
    <a:srgbClr val="CC6600"/>
    <a:srgbClr val="1BF125"/>
    <a:srgbClr val="C0C0C0"/>
    <a:srgbClr val="E5FFFF"/>
    <a:srgbClr val="E1FFFF"/>
    <a:srgbClr val="D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78483" autoAdjust="0"/>
  </p:normalViewPr>
  <p:slideViewPr>
    <p:cSldViewPr>
      <p:cViewPr varScale="1">
        <p:scale>
          <a:sx n="75" d="100"/>
          <a:sy n="75" d="100"/>
        </p:scale>
        <p:origin x="126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C6A4F-43D4-4DCA-8D8B-720C33AE0344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FB9C3-0517-45D8-BA46-833F5AA8F7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47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3D264-7961-48F2-A380-EF07D57E9DED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E2052-7948-4B9D-8CA4-FAAE82FED7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 provides 3D subsurface information throughout the whole monitoring volume</a:t>
            </a:r>
            <a:r>
              <a:rPr lang="en-GB" baseline="0" dirty="0"/>
              <a:t> (</a:t>
            </a:r>
            <a:r>
              <a:rPr lang="en-GB" dirty="0"/>
              <a:t>traditional sampling</a:t>
            </a:r>
            <a:r>
              <a:rPr lang="en-GB" baseline="0" dirty="0"/>
              <a:t> </a:t>
            </a:r>
            <a:r>
              <a:rPr lang="en-GB" dirty="0"/>
              <a:t>is limited to a number of specific locations)</a:t>
            </a:r>
          </a:p>
          <a:p>
            <a:r>
              <a:rPr lang="en-GB" dirty="0"/>
              <a:t>• allows real-time measurement of geoelectric, hydrological and hydrochemical properties</a:t>
            </a:r>
          </a:p>
          <a:p>
            <a:r>
              <a:rPr lang="en-GB" dirty="0"/>
              <a:t>• gives unprecedented sampling rates</a:t>
            </a:r>
          </a:p>
          <a:p>
            <a:r>
              <a:rPr lang="en-GB" dirty="0"/>
              <a:t>• is non-invasive or minimally invasive</a:t>
            </a:r>
          </a:p>
          <a:p>
            <a:r>
              <a:rPr lang="en-GB" dirty="0"/>
              <a:t>• uses permanent in situ-electrode arrays and ‘smart’ instrumentation</a:t>
            </a:r>
          </a:p>
          <a:p>
            <a:r>
              <a:rPr lang="en-GB" dirty="0"/>
              <a:t>• can be interrogated remotely</a:t>
            </a:r>
          </a:p>
          <a:p>
            <a:r>
              <a:rPr lang="en-GB" dirty="0"/>
              <a:t>• captures data with little or no intervention</a:t>
            </a:r>
          </a:p>
          <a:p>
            <a:r>
              <a:rPr lang="en-GB" dirty="0"/>
              <a:t>• provides results via a BGS secure web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63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thickness of the arrows indicates magnitude of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81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thickness of the arrows indicates magnitude of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28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Particularly useful to deal with hydrocarbons.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69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Particularly useful to deal with hydrocarbons.</a:t>
            </a:r>
          </a:p>
          <a:p>
            <a:r>
              <a:rPr lang="en-GB" dirty="0"/>
              <a:t>Top</a:t>
            </a:r>
            <a:r>
              <a:rPr lang="en-GB" baseline="0" dirty="0"/>
              <a:t> = </a:t>
            </a:r>
            <a:r>
              <a:rPr lang="en-GB" dirty="0"/>
              <a:t>Turkey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Bioaugmentation</a:t>
            </a:r>
            <a:r>
              <a:rPr lang="en-GB" baseline="0" dirty="0"/>
              <a:t> particularly useful</a:t>
            </a:r>
            <a:r>
              <a:rPr lang="en-GB" dirty="0"/>
              <a:t> in situations such as oil spills where the naturally occurring microbes may die out because of the intensity of the contamination.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0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Deinococcus radiodurans - a soil bacterium capable of surviving radiation levels several times higher than what would kill humans. </a:t>
            </a:r>
          </a:p>
          <a:p>
            <a:r>
              <a:rPr lang="en-GB" dirty="0"/>
              <a:t>The bacterium has demonstrated capabilities to break down radioactive mercury and toluene.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2052-7948-4B9D-8CA4-FAAE82FED708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24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4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52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8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7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4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73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94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34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92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0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3EC3-3073-42B8-B855-49079A03B19E}" type="datetimeFigureOut">
              <a:rPr lang="en-GB" smtClean="0"/>
              <a:t>14/01/2022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9DBC-FABD-4495-BB5D-E772162EA3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1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gs.ac.uk/research/tomography/video1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orestry.gov.uk/fr/infd-62ac4t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orestry.gov.uk/fr/infd-62ac4t" TargetMode="Externa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hyperlink" Target="http://mushroommountain.com/p/visit-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://earthrepair.ca/resources/bioremediation-types/mycoremediation/" TargetMode="Externa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environmental-topics" TargetMode="External"/><Relationship Id="rId2" Type="http://schemas.openxmlformats.org/officeDocument/2006/relationships/hyperlink" Target="https://www.usgs.gov/science-explorer-results?es=contaminated+lan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Brownfield_land" TargetMode="External"/><Relationship Id="rId5" Type="http://schemas.openxmlformats.org/officeDocument/2006/relationships/hyperlink" Target="https://www.geoengineer.org/education" TargetMode="External"/><Relationship Id="rId4" Type="http://schemas.openxmlformats.org/officeDocument/2006/relationships/hyperlink" Target="https://www.bgs.ac.uk/research/engineeringGeology/hom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1030" y="1772816"/>
            <a:ext cx="3493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Remediation of industrial brownfield sites</a:t>
            </a:r>
          </a:p>
          <a:p>
            <a:r>
              <a:rPr lang="en-GB" sz="3600" dirty="0"/>
              <a:t>Part 2: Physical &amp; biological technologies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2120" y="5379606"/>
            <a:ext cx="259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Maggie Williams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6093296"/>
            <a:ext cx="1944187" cy="594538"/>
          </a:xfrm>
          <a:prstGeom prst="rect">
            <a:avLst/>
          </a:prstGeom>
        </p:spPr>
      </p:pic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137BAB6F-E8C8-4EF4-ABA9-4DB32BB6DF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79" y="0"/>
            <a:ext cx="457326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F5B400-5EAE-41F5-8A52-6A6AA76B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71913"/>
            <a:ext cx="167044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65" y="618575"/>
            <a:ext cx="7123270" cy="4228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99919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happens without adequate containment?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8144" y="422499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UK Groundwater Forum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496" y="4581128"/>
            <a:ext cx="863500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GB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High chloride concentrations in the groundwater (units in mg/l) show the extent of the plume. The leachate plume migrates in the direction of groundwater flow. </a:t>
            </a:r>
          </a:p>
          <a:p>
            <a:pPr lvl="0">
              <a:defRPr/>
            </a:pPr>
            <a:r>
              <a:rPr lang="en-GB" altLang="en-US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n.b. This situation does not occur in modern landfill sites, but many in the UK are old, disused sites and classified as contaminated land.</a:t>
            </a:r>
          </a:p>
        </p:txBody>
      </p:sp>
    </p:spTree>
    <p:extLst>
      <p:ext uri="{BB962C8B-B14F-4D97-AF65-F5344CB8AC3E}">
        <p14:creationId xmlns:p14="http://schemas.microsoft.com/office/powerpoint/2010/main" val="323277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256"/>
            <a:ext cx="9144000" cy="3285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0696" y="3208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Physical remediation technologies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004" y="678415"/>
            <a:ext cx="8604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2.   </a:t>
            </a:r>
            <a:r>
              <a:rPr lang="en-GB" sz="2800" u="sng" dirty="0"/>
              <a:t>Cover system</a:t>
            </a:r>
            <a:r>
              <a:rPr lang="en-GB" sz="2800" dirty="0"/>
              <a:t> – use of geotextiles (synthetic materials) after excavation to provide a protective cover or barrier.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85457" y="2015227"/>
            <a:ext cx="38645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Often used to remediate sites after excavation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Cover is impermeable to contaminants &amp; stops migration into the new soil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If geotextile fabric tears contaminants may pass through</a:t>
            </a:r>
          </a:p>
        </p:txBody>
      </p:sp>
      <p:pic>
        <p:nvPicPr>
          <p:cNvPr id="6" name="Picture 5" descr="A picture containing outdoor, bird, park, table&#10;&#10;Description automatically generated">
            <a:extLst>
              <a:ext uri="{FF2B5EF4-FFF2-40B4-BE49-F238E27FC236}">
                <a16:creationId xmlns:a16="http://schemas.microsoft.com/office/drawing/2014/main" id="{0E5117F4-02AA-483C-9519-A81DD84FF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34" y="2070886"/>
            <a:ext cx="4608423" cy="30313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D979A2-5AFD-497C-9B74-2B137B0A7E0F}"/>
              </a:ext>
            </a:extLst>
          </p:cNvPr>
          <p:cNvSpPr txBox="1"/>
          <p:nvPr/>
        </p:nvSpPr>
        <p:spPr>
          <a:xfrm>
            <a:off x="393048" y="5225869"/>
            <a:ext cx="4725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effectLst/>
                <a:latin typeface="Open Sans" panose="020B0606030504020204" pitchFamily="34" charset="0"/>
              </a:rPr>
              <a:t>Application of geomembranes as a hydraulic barrier in the basement of entertainment centre, Patras, Greece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88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256"/>
            <a:ext cx="9144000" cy="3285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715" y="1412776"/>
            <a:ext cx="6002235" cy="4645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2019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Physical remediation technologies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361" y="54301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3.   </a:t>
            </a:r>
            <a:r>
              <a:rPr lang="en-GB" sz="2800" u="sng" dirty="0"/>
              <a:t>Soil vapour extraction (SVE)</a:t>
            </a:r>
            <a:r>
              <a:rPr lang="en-GB" sz="2800" dirty="0"/>
              <a:t> - a treatment process for in situ remediation of volatile contaminants in vadose zone (unsaturated) soils.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3930" y="6058506"/>
            <a:ext cx="657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This file is licensed by Gwremed under the Creative Commons Attribution-Share Alike 3.0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038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256"/>
            <a:ext cx="9144000" cy="3285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1564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Physical remediation technologies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725323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GB" sz="2800" u="sng" dirty="0"/>
              <a:t>Soil washing </a:t>
            </a:r>
            <a:r>
              <a:rPr lang="en-GB" sz="2800" dirty="0"/>
              <a:t>– physical removal of the soil, followed by water-based treatment of excavated soil in a plant on or off-site. </a:t>
            </a:r>
          </a:p>
          <a:p>
            <a:r>
              <a:rPr lang="en-GB" sz="2800" dirty="0"/>
              <a:t>      The process removes contaminants by dissolving or</a:t>
            </a:r>
          </a:p>
          <a:p>
            <a:r>
              <a:rPr lang="en-GB" sz="2800" dirty="0"/>
              <a:t>      separating contaminants on soil particles in the wash</a:t>
            </a:r>
          </a:p>
          <a:p>
            <a:r>
              <a:rPr lang="en-GB" sz="2800" dirty="0"/>
              <a:t>      solution. After treatment, the washed/cleaned soil is</a:t>
            </a:r>
          </a:p>
          <a:p>
            <a:r>
              <a:rPr lang="en-GB" sz="2800" dirty="0"/>
              <a:t>      placed back on the ground.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909DE-96B3-43AC-BC57-51995B0BAB46}"/>
              </a:ext>
            </a:extLst>
          </p:cNvPr>
          <p:cNvSpPr txBox="1"/>
          <p:nvPr/>
        </p:nvSpPr>
        <p:spPr>
          <a:xfrm>
            <a:off x="-3564904" y="343363"/>
            <a:ext cx="33133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The most important factor affecting the soil washing process is the percentage of fines (particles with a diameter less than 0.063mm) in the soil, if the percentage of fines is high then there will only be a small volume reduction in the amount of contaminated material and the efficiency of the soil washing process will be low.</a:t>
            </a:r>
          </a:p>
          <a:p>
            <a:pPr algn="l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Generally it is considered that if the fine content of the soil is above 25% then soil washing will not be effective. More granular soils are better suited to soil washing than cohesive or semi cohesive soils.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99307-17AB-4E99-BE5D-C8F5DB72B69A}"/>
              </a:ext>
            </a:extLst>
          </p:cNvPr>
          <p:cNvSpPr txBox="1"/>
          <p:nvPr/>
        </p:nvSpPr>
        <p:spPr>
          <a:xfrm>
            <a:off x="611560" y="406096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Limitations: </a:t>
            </a:r>
          </a:p>
          <a:p>
            <a:r>
              <a:rPr lang="en-GB" sz="2400" dirty="0"/>
              <a:t>Most contaminants bind physically or chemically to clay &amp; silt particles which are themselves attached to sand &amp; gravel grains in the soil. </a:t>
            </a:r>
            <a:r>
              <a:rPr lang="en-US" sz="2400" dirty="0"/>
              <a:t>This means that if the soil has a fines content above 25% soil washing is not the most  efficient remediation method to use.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018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256"/>
            <a:ext cx="9144000" cy="3285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532" y="18763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Physical remediation technologies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8530" y="768091"/>
            <a:ext cx="89227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   5.   </a:t>
            </a:r>
            <a:r>
              <a:rPr lang="en-GB" sz="2800" u="sng" dirty="0"/>
              <a:t>In-situ chemical oxidation (ISCO</a:t>
            </a:r>
            <a:r>
              <a:rPr lang="en-GB" sz="2800" dirty="0"/>
              <a:t>) – injection of oxygen</a:t>
            </a:r>
          </a:p>
          <a:p>
            <a:r>
              <a:rPr lang="en-GB" sz="2800" dirty="0"/>
              <a:t>          or chemical oxidants into the soil or water to</a:t>
            </a:r>
          </a:p>
          <a:p>
            <a:r>
              <a:rPr lang="en-GB" sz="2800" dirty="0"/>
              <a:t>          chemically oxidise contaminants into less hazardous</a:t>
            </a:r>
          </a:p>
          <a:p>
            <a:r>
              <a:rPr lang="en-GB" sz="2800" dirty="0"/>
              <a:t>          compounds, which are more stable and less mobile.</a:t>
            </a:r>
          </a:p>
          <a:p>
            <a:endParaRPr lang="en-GB" sz="1200" dirty="0"/>
          </a:p>
          <a:p>
            <a:r>
              <a:rPr lang="en-GB" sz="2800" dirty="0"/>
              <a:t>          Common oxidising agents used in this process are</a:t>
            </a:r>
          </a:p>
          <a:p>
            <a:r>
              <a:rPr lang="en-GB" sz="2800" dirty="0"/>
              <a:t>          hydrogen peroxide, potassium permanganate, ozone,</a:t>
            </a:r>
          </a:p>
          <a:p>
            <a:r>
              <a:rPr lang="en-GB" sz="2800" dirty="0"/>
              <a:t>          and sodium persulfate.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72F83-7E2C-4F5B-B85A-D8876662410E}"/>
              </a:ext>
            </a:extLst>
          </p:cNvPr>
          <p:cNvSpPr txBox="1"/>
          <p:nvPr/>
        </p:nvSpPr>
        <p:spPr>
          <a:xfrm>
            <a:off x="-4717032" y="33265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  <a:p>
            <a:r>
              <a:rPr lang="en-US" dirty="0"/>
              <a:t>Chemical oxidation can be conducted in-situ or ex-situ; chemical oxidants can be injected into the contamination </a:t>
            </a:r>
            <a:r>
              <a:rPr lang="en-US" dirty="0" err="1"/>
              <a:t>ple</a:t>
            </a:r>
            <a:r>
              <a:rPr lang="en-US" dirty="0"/>
              <a:t> beneath the capillary fringe or mixed into excavated soils and pumped groundwater.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7D2C0-0CBA-4A98-B6C3-C01164A5AD6B}"/>
              </a:ext>
            </a:extLst>
          </p:cNvPr>
          <p:cNvSpPr txBox="1"/>
          <p:nvPr/>
        </p:nvSpPr>
        <p:spPr>
          <a:xfrm>
            <a:off x="755576" y="3997824"/>
            <a:ext cx="8167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0" dirty="0">
                <a:effectLst/>
                <a:cs typeface="Calibri" panose="020F0502020204030204" pitchFamily="34" charset="0"/>
              </a:rPr>
              <a:t>Limitations: </a:t>
            </a:r>
          </a:p>
          <a:p>
            <a:pPr marL="514350" indent="-514350" algn="l">
              <a:buAutoNum type="arabicPeriod"/>
            </a:pPr>
            <a:r>
              <a:rPr lang="en-US" sz="2400" b="0" i="0" dirty="0">
                <a:effectLst/>
                <a:cs typeface="Calibri" panose="020F0502020204030204" pitchFamily="34" charset="0"/>
              </a:rPr>
              <a:t>Costs may be high because the site may need more than one application &amp;/or large volumes of chemical oxidants need to be used. </a:t>
            </a:r>
          </a:p>
          <a:p>
            <a:pPr marL="514350" indent="-514350" algn="l">
              <a:buAutoNum type="arabicPeriod"/>
            </a:pPr>
            <a:r>
              <a:rPr lang="en-US" sz="2400" b="0" i="0" dirty="0">
                <a:effectLst/>
                <a:cs typeface="Calibri" panose="020F0502020204030204" pitchFamily="34" charset="0"/>
              </a:rPr>
              <a:t>Process works best in soils with a low clay content.</a:t>
            </a:r>
          </a:p>
          <a:p>
            <a:pPr marL="514350" indent="-514350" algn="l">
              <a:buAutoNum type="arabicPeriod"/>
            </a:pPr>
            <a:r>
              <a:rPr lang="en-US" sz="2400" b="0" i="0" dirty="0">
                <a:effectLst/>
                <a:cs typeface="Calibri" panose="020F0502020204030204" pitchFamily="34" charset="0"/>
              </a:rPr>
              <a:t>Potentially hazardous chemicals may be used and could affect aquifer properties</a:t>
            </a:r>
          </a:p>
        </p:txBody>
      </p:sp>
    </p:spTree>
    <p:extLst>
      <p:ext uri="{BB962C8B-B14F-4D97-AF65-F5344CB8AC3E}">
        <p14:creationId xmlns:p14="http://schemas.microsoft.com/office/powerpoint/2010/main" val="309126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8640"/>
            <a:ext cx="4321714" cy="6431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731" y="188640"/>
            <a:ext cx="4464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ALERT (Automated time-Lapse Electrical Resistivity Tomography</a:t>
            </a:r>
            <a:r>
              <a:rPr lang="en-GB" sz="3200" dirty="0"/>
              <a:t>)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Developed by BGS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Provides a method of monitoring contaminated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Shows changes in the distribution and concentration of subsurface contaminants (particularly dissolved phase contaminants)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Uses the electrical properties of the ground to produce 3D images of contamination in near-real time.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5153F-0CDC-47CB-AF35-7AF56159507B}"/>
              </a:ext>
            </a:extLst>
          </p:cNvPr>
          <p:cNvSpPr txBox="1"/>
          <p:nvPr/>
        </p:nvSpPr>
        <p:spPr>
          <a:xfrm>
            <a:off x="4499992" y="641912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Credit: BGS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835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08518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http://www.bgs.ac.uk/research/tomography/video1.html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52736"/>
            <a:ext cx="7362465" cy="38884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ALERT</a:t>
            </a:r>
          </a:p>
        </p:txBody>
      </p:sp>
    </p:spTree>
    <p:extLst>
      <p:ext uri="{BB962C8B-B14F-4D97-AF65-F5344CB8AC3E}">
        <p14:creationId xmlns:p14="http://schemas.microsoft.com/office/powerpoint/2010/main" val="188128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46" y="624556"/>
            <a:ext cx="4397832" cy="3888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562" y="66578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  </a:t>
            </a:r>
            <a:r>
              <a:rPr lang="en-GB" sz="2800" u="sng" dirty="0"/>
              <a:t>Phytoremediation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73959" y="75801"/>
            <a:ext cx="691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Biological remediation technologies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92" y="3708477"/>
            <a:ext cx="4642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hyperaccumulator - a plant that can store metal contaminants in its leaves &amp; stems (bioaccumulation).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946" y="1185741"/>
            <a:ext cx="426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Using plants to degrade organic contaminants or extract toxic metals from the soil and transport them to the shoots above ground.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3873" y="4534660"/>
            <a:ext cx="320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This file is licensed by Townie under the Creative Commons Attribution-Share Alike 3.0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946" y="5424190"/>
            <a:ext cx="8154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Some contaminants e.g. heavy metals can be </a:t>
            </a:r>
          </a:p>
          <a:p>
            <a:r>
              <a:rPr lang="en-GB" sz="2800" dirty="0"/>
              <a:t>     harvested and ‘mined’ for reuse (phytomining).</a:t>
            </a:r>
          </a:p>
        </p:txBody>
      </p:sp>
    </p:spTree>
    <p:extLst>
      <p:ext uri="{BB962C8B-B14F-4D97-AF65-F5344CB8AC3E}">
        <p14:creationId xmlns:p14="http://schemas.microsoft.com/office/powerpoint/2010/main" val="117328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557" y="342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Biological remediation technologies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03648" y="1131269"/>
            <a:ext cx="6480720" cy="5726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45" y="723301"/>
            <a:ext cx="87359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1.  </a:t>
            </a:r>
            <a:r>
              <a:rPr lang="en-GB" sz="2800" u="sng" dirty="0"/>
              <a:t>Phytoremediation - and phytostabilisation</a:t>
            </a:r>
          </a:p>
          <a:p>
            <a:endParaRPr lang="en-GB" sz="20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Phytoremediation is a comparatively inexpensive remediation method. It is also environmentally ‘friendly’.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Establishing vegetation also has the potential to:</a:t>
            </a:r>
          </a:p>
          <a:p>
            <a:r>
              <a:rPr lang="en-GB" sz="2800" dirty="0"/>
              <a:t>     - restrict or prevent wind erosion, leaching, surface</a:t>
            </a:r>
          </a:p>
          <a:p>
            <a:r>
              <a:rPr lang="en-GB" sz="2800" dirty="0"/>
              <a:t>       water runoff &amp; erosion (phytostabilisation).</a:t>
            </a:r>
          </a:p>
        </p:txBody>
      </p:sp>
    </p:spTree>
    <p:extLst>
      <p:ext uri="{BB962C8B-B14F-4D97-AF65-F5344CB8AC3E}">
        <p14:creationId xmlns:p14="http://schemas.microsoft.com/office/powerpoint/2010/main" val="339158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2256"/>
            <a:ext cx="9144000" cy="3285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389" y="323900"/>
            <a:ext cx="716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  </a:t>
            </a:r>
            <a:r>
              <a:rPr lang="en-GB" sz="2800" u="sng" dirty="0"/>
              <a:t>Phytoremediation and phytostabilisation)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59433"/>
            <a:ext cx="6120680" cy="4215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3608" y="5586786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</a:t>
            </a:r>
            <a:r>
              <a:rPr lang="en-GB" sz="1200" dirty="0">
                <a:hlinkClick r:id="rId5"/>
              </a:rPr>
              <a:t>https://www.forestry.gov.uk/fr/infd-62ac4t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5982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" y="3572256"/>
            <a:ext cx="9144000" cy="3285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372347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Development of brownfield sites</a:t>
            </a:r>
          </a:p>
          <a:p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Special licences are required to reclaim/ develop brownfield sites.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Strict environmental regulations are in place.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All brownfield sites need to be assessed before they can be reclaimed and developed. </a:t>
            </a:r>
          </a:p>
          <a:p>
            <a:endParaRPr lang="en-GB" sz="2800" dirty="0"/>
          </a:p>
          <a:p>
            <a:r>
              <a:rPr lang="en-GB" sz="2800" dirty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63076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2256"/>
            <a:ext cx="9144000" cy="3285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389" y="32390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  </a:t>
            </a:r>
            <a:r>
              <a:rPr lang="en-GB" sz="2800" u="sng" dirty="0"/>
              <a:t>Phytoremediation and phytostabilisation (continued)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2285"/>
            <a:ext cx="5886314" cy="44669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47664" y="5573391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</a:t>
            </a:r>
            <a:r>
              <a:rPr lang="en-GB" sz="1200" dirty="0">
                <a:hlinkClick r:id="rId5"/>
              </a:rPr>
              <a:t>https://www.forestry.gov.uk/fr/infd-62ac4t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585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701" y="67116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3. </a:t>
            </a:r>
            <a:r>
              <a:rPr lang="en-GB" sz="2800" u="sng" dirty="0"/>
              <a:t>Fungal remediation (mycoremediation)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739" y="1265831"/>
            <a:ext cx="89483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 of certain species of fungus to degrade contaminants that are decomposed by fungal mycelium.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73959" y="75801"/>
            <a:ext cx="691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Biological remediation technologies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384832"/>
            <a:ext cx="3867324" cy="386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5042" y="560717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This file is licensed by Bob Blaylock under the Creative Commons Attribution-Share Alike 3.0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9636" y="2384832"/>
            <a:ext cx="3457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</a:rPr>
              <a:t>Microscopic view of a mycelium (part of a fungus, consisting of a mass of branching, thread-like hyphae.  </a:t>
            </a:r>
          </a:p>
          <a:p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</a:rPr>
              <a:t>This image covers a one-millimetre square.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1516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552" y="4291117"/>
            <a:ext cx="3366657" cy="2266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0" y="4351233"/>
            <a:ext cx="6062021" cy="21428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4463" y="3355114"/>
            <a:ext cx="198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</a:t>
            </a:r>
            <a:r>
              <a:rPr lang="en-GB" sz="1200" dirty="0">
                <a:hlinkClick r:id="rId5"/>
              </a:rPr>
              <a:t>http://earthrepair.ca/resources/bioremediation-types/mycoremediation/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63" y="222632"/>
            <a:ext cx="2271307" cy="23095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463" y="2537994"/>
            <a:ext cx="227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</a:t>
            </a:r>
            <a:r>
              <a:rPr lang="en-GB" sz="1200" dirty="0">
                <a:hlinkClick r:id="rId7"/>
              </a:rPr>
              <a:t>http://mushroommountain.com/p/visit-us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6084169" y="4264033"/>
            <a:ext cx="2712462" cy="22300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8957" y="222632"/>
            <a:ext cx="5937674" cy="41076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300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2256"/>
            <a:ext cx="9144000" cy="3285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959" y="61705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4.   </a:t>
            </a:r>
            <a:r>
              <a:rPr lang="en-GB" sz="2800" u="sng" dirty="0"/>
              <a:t>Microbial remediation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998" y="1077400"/>
            <a:ext cx="8610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 of microorganisms to degrade contaminants into less toxic form.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Microorganisms include: </a:t>
            </a:r>
          </a:p>
          <a:p>
            <a:r>
              <a:rPr lang="en-GB" sz="2800" dirty="0"/>
              <a:t>      - bacteria (aerobic and anaerobic)</a:t>
            </a:r>
          </a:p>
          <a:p>
            <a:r>
              <a:rPr lang="en-GB" sz="2800" dirty="0"/>
              <a:t>      - fungi </a:t>
            </a:r>
          </a:p>
          <a:p>
            <a:r>
              <a:rPr lang="en-GB" sz="2800" dirty="0"/>
              <a:t>      - actinomycetes (filamentous bacteria).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Effective in the treatment of hydrocarbons and polychlorinated biphenyl compounds (PCBs).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Can be carried out in-situ or off-site.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73959" y="75801"/>
            <a:ext cx="691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Biological remediation technologies </a:t>
            </a:r>
          </a:p>
        </p:txBody>
      </p:sp>
    </p:spTree>
    <p:extLst>
      <p:ext uri="{BB962C8B-B14F-4D97-AF65-F5344CB8AC3E}">
        <p14:creationId xmlns:p14="http://schemas.microsoft.com/office/powerpoint/2010/main" val="271715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" y="3572256"/>
            <a:ext cx="9144000" cy="3285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897" y="6754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Relative biodegradability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71438" y="548681"/>
            <a:ext cx="8553283" cy="5982174"/>
            <a:chOff x="471438" y="548681"/>
            <a:chExt cx="8553283" cy="5982174"/>
          </a:xfrm>
        </p:grpSpPr>
        <p:sp>
          <p:nvSpPr>
            <p:cNvPr id="5" name="TextBox 4"/>
            <p:cNvSpPr txBox="1"/>
            <p:nvPr/>
          </p:nvSpPr>
          <p:spPr>
            <a:xfrm>
              <a:off x="1749419" y="713878"/>
              <a:ext cx="7275302" cy="581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Simple hydrocarbons and petroleum fuels</a:t>
              </a:r>
            </a:p>
            <a:p>
              <a:r>
                <a:rPr lang="en-GB" dirty="0"/>
                <a:t>  </a:t>
              </a:r>
              <a:r>
                <a:rPr lang="en-GB" sz="2000" dirty="0"/>
                <a:t>degradability decreases as molecular weight and degree of</a:t>
              </a:r>
            </a:p>
            <a:p>
              <a:r>
                <a:rPr lang="en-GB" sz="2000" dirty="0"/>
                <a:t>  branching increase</a:t>
              </a:r>
            </a:p>
            <a:p>
              <a:endParaRPr lang="en-GB" sz="1200" dirty="0"/>
            </a:p>
            <a:p>
              <a:r>
                <a:rPr lang="en-GB" sz="2800" dirty="0"/>
                <a:t>Aromatic hydrocarbons </a:t>
              </a:r>
            </a:p>
            <a:p>
              <a:r>
                <a:rPr lang="en-GB" sz="2000" dirty="0"/>
                <a:t>  one or two ring compounds degrade readily, higher molecular </a:t>
              </a:r>
            </a:p>
            <a:p>
              <a:r>
                <a:rPr lang="en-GB" sz="2000" dirty="0"/>
                <a:t>  weight compounds less readily degrade</a:t>
              </a:r>
            </a:p>
            <a:p>
              <a:r>
                <a:rPr lang="en-GB" dirty="0"/>
                <a:t> </a:t>
              </a:r>
            </a:p>
            <a:p>
              <a:r>
                <a:rPr lang="en-GB" sz="2800" dirty="0"/>
                <a:t>Alcohols, esters</a:t>
              </a:r>
            </a:p>
            <a:p>
              <a:endParaRPr lang="en-GB" sz="1200" dirty="0"/>
            </a:p>
            <a:p>
              <a:r>
                <a:rPr lang="en-GB" sz="2800" dirty="0"/>
                <a:t>Nitrobenzenes and ethers</a:t>
              </a:r>
            </a:p>
            <a:p>
              <a:endParaRPr lang="en-GB" sz="1200" dirty="0"/>
            </a:p>
            <a:p>
              <a:r>
                <a:rPr lang="en-GB" sz="2800" dirty="0"/>
                <a:t>Chlorinates hydrocarbons</a:t>
              </a:r>
            </a:p>
            <a:p>
              <a:r>
                <a:rPr lang="en-GB" dirty="0"/>
                <a:t>  </a:t>
              </a:r>
              <a:r>
                <a:rPr lang="en-GB" sz="2000" dirty="0"/>
                <a:t>decreasing degradability with increasing chlorine substitution,  </a:t>
              </a:r>
            </a:p>
            <a:p>
              <a:r>
                <a:rPr lang="en-GB" sz="2000" dirty="0"/>
                <a:t>  highly chlorinated PCBs less readily degrade </a:t>
              </a:r>
            </a:p>
            <a:p>
              <a:endParaRPr lang="en-GB" sz="1200" dirty="0"/>
            </a:p>
            <a:p>
              <a:r>
                <a:rPr lang="en-GB" sz="2800" dirty="0"/>
                <a:t>Pesticides </a:t>
              </a:r>
            </a:p>
            <a:p>
              <a:r>
                <a:rPr lang="en-GB" sz="2000" dirty="0"/>
                <a:t>  are not readily degraded</a:t>
              </a:r>
            </a:p>
          </p:txBody>
        </p:sp>
        <p:sp>
          <p:nvSpPr>
            <p:cNvPr id="7" name="Arrow: Up 6"/>
            <p:cNvSpPr/>
            <p:nvPr/>
          </p:nvSpPr>
          <p:spPr>
            <a:xfrm>
              <a:off x="959776" y="713878"/>
              <a:ext cx="648072" cy="5534491"/>
            </a:xfrm>
            <a:prstGeom prst="up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1900470" y="2920589"/>
              <a:ext cx="5328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8000"/>
                  </a:solidFill>
                </a:rPr>
                <a:t>Increasing biodegradability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875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7" y="5363747"/>
            <a:ext cx="32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TEM of Deinococcus radiodurans acquired in the laboratory of Michael Daly, Uniformed Services University, Bethesda, MD, USA.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7" y="1340768"/>
            <a:ext cx="3438341" cy="3955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7" y="1177986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Natural attenuation: process takes place naturally with indigenous soil microorganisms.</a:t>
            </a:r>
          </a:p>
          <a:p>
            <a:r>
              <a:rPr lang="en-GB" sz="2800" dirty="0"/>
              <a:t>2. Biostimulation: natural processes receives external help in the form of  nutrients, moisture and an ideal pH for the microorganisms.</a:t>
            </a:r>
          </a:p>
          <a:p>
            <a:r>
              <a:rPr lang="en-GB" sz="2800" dirty="0"/>
              <a:t>3. Bioaugmentation: involves using externally introduced microorganisms.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Grades of microbial remediation</a:t>
            </a:r>
          </a:p>
        </p:txBody>
      </p:sp>
    </p:spTree>
    <p:extLst>
      <p:ext uri="{BB962C8B-B14F-4D97-AF65-F5344CB8AC3E}">
        <p14:creationId xmlns:p14="http://schemas.microsoft.com/office/powerpoint/2010/main" val="303640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118" y="838857"/>
            <a:ext cx="897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Nutrients pumped into contaminated zone encourage bacterial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118" y="1648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Biostimulation</a:t>
            </a:r>
            <a:endParaRPr lang="en-GB" dirty="0"/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90BBA0AF-5069-4AFF-8A28-C2272FB95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1" y="1341489"/>
            <a:ext cx="7114656" cy="48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41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957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More than one way to solve a problem!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D3BDBD-CAE7-4712-AF10-5550BBAF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0" y="4301"/>
            <a:ext cx="9144000" cy="6853699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1212E7E-8A0D-4FFA-B7C4-D724C7C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187" y="1047431"/>
            <a:ext cx="6759624" cy="4622019"/>
          </a:xfrm>
          <a:prstGeom prst="rect">
            <a:avLst/>
          </a:prstGeom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D54E456-CCBB-4F09-8470-A5F152E9A0B7}"/>
              </a:ext>
            </a:extLst>
          </p:cNvPr>
          <p:cNvGrpSpPr/>
          <p:nvPr/>
        </p:nvGrpSpPr>
        <p:grpSpPr>
          <a:xfrm>
            <a:off x="1756711" y="6057721"/>
            <a:ext cx="5630577" cy="488683"/>
            <a:chOff x="6732240" y="5525141"/>
            <a:chExt cx="5630577" cy="48868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3955F4-50FE-44C5-9036-FEBA67158349}"/>
                </a:ext>
              </a:extLst>
            </p:cNvPr>
            <p:cNvSpPr/>
            <p:nvPr/>
          </p:nvSpPr>
          <p:spPr>
            <a:xfrm>
              <a:off x="6732240" y="5525141"/>
              <a:ext cx="5630577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47736" y="5552159"/>
              <a:ext cx="5399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Ref: </a:t>
              </a:r>
              <a:r>
                <a:rPr lang="en-US" sz="1200" dirty="0"/>
                <a:t>Review of in situ remediation technologies for lead, zinc, and cadmium in soil</a:t>
              </a:r>
            </a:p>
            <a:p>
              <a:r>
                <a:rPr lang="en-US" sz="1200" dirty="0"/>
                <a:t>Todd A. Martin &amp; Michael V. Ruby (2004)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7431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1695-BE55-4B23-89BF-780E1FB8C604}"/>
              </a:ext>
            </a:extLst>
          </p:cNvPr>
          <p:cNvSpPr txBox="1"/>
          <p:nvPr/>
        </p:nvSpPr>
        <p:spPr>
          <a:xfrm>
            <a:off x="865900" y="28967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Other sources of information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610B5-EF30-4A4C-9EBE-DEB1299A9927}"/>
              </a:ext>
            </a:extLst>
          </p:cNvPr>
          <p:cNvSpPr txBox="1"/>
          <p:nvPr/>
        </p:nvSpPr>
        <p:spPr>
          <a:xfrm>
            <a:off x="863588" y="936010"/>
            <a:ext cx="74168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USGS: Exploring contaminated land</a:t>
            </a:r>
          </a:p>
          <a:p>
            <a:r>
              <a:rPr lang="en-US" sz="2000" dirty="0">
                <a:hlinkClick r:id="rId2"/>
              </a:rPr>
              <a:t>https://www.usgs.gov/science-explorer-results?es=contaminated+land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 Environmental Protection Agency</a:t>
            </a:r>
          </a:p>
          <a:p>
            <a:r>
              <a:rPr lang="en-GB" sz="2000" dirty="0">
                <a:hlinkClick r:id="rId3"/>
              </a:rPr>
              <a:t>https://www.epa.gov/environmental-topics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BGS: Engineering geology</a:t>
            </a:r>
          </a:p>
          <a:p>
            <a:r>
              <a:rPr lang="en-GB" sz="2000" dirty="0">
                <a:hlinkClick r:id="rId4"/>
              </a:rPr>
              <a:t>https://www.bgs.ac.uk/research/engineeringGeology/home.html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International Information Centre for Geotechnical Engineers</a:t>
            </a:r>
          </a:p>
          <a:p>
            <a:r>
              <a:rPr lang="en-GB" sz="2000" dirty="0">
                <a:hlinkClick r:id="rId5"/>
              </a:rPr>
              <a:t>https://www.geoengineer.org/education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Wikipedia: Brownfield land</a:t>
            </a:r>
          </a:p>
          <a:p>
            <a:r>
              <a:rPr lang="en-GB" sz="2000" dirty="0">
                <a:hlinkClick r:id="rId6"/>
              </a:rPr>
              <a:t>https://en.wikipedia.org/wiki/Brownfield_land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6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" y="3572256"/>
            <a:ext cx="9144000" cy="3285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3" y="1268760"/>
            <a:ext cx="80955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Stage 1 - desktop study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review of historical records and old maps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check against the contaminated land register held by the Local Authority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check other information resources such as:</a:t>
            </a:r>
          </a:p>
          <a:p>
            <a:r>
              <a:rPr lang="en-GB" sz="2800" dirty="0"/>
              <a:t>         - Local Authority survey information</a:t>
            </a:r>
          </a:p>
          <a:p>
            <a:r>
              <a:rPr lang="en-GB" sz="2800" dirty="0"/>
              <a:t>         - River Basin Management Plans</a:t>
            </a:r>
          </a:p>
          <a:p>
            <a:r>
              <a:rPr lang="en-GB" sz="2800" dirty="0"/>
              <a:t>         - National Land Use Database</a:t>
            </a:r>
          </a:p>
          <a:p>
            <a:r>
              <a:rPr lang="en-GB" sz="2800" dirty="0"/>
              <a:t>         - Local Authority planning department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 appraise the site’s environmental setting including: </a:t>
            </a:r>
          </a:p>
          <a:p>
            <a:r>
              <a:rPr lang="en-GB" sz="2800" dirty="0"/>
              <a:t>       geology, hydrology and hydrogeology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581" y="433982"/>
            <a:ext cx="845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Stages in development of brownfield sites</a:t>
            </a:r>
          </a:p>
        </p:txBody>
      </p:sp>
    </p:spTree>
    <p:extLst>
      <p:ext uri="{BB962C8B-B14F-4D97-AF65-F5344CB8AC3E}">
        <p14:creationId xmlns:p14="http://schemas.microsoft.com/office/powerpoint/2010/main" val="22376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" y="3572256"/>
            <a:ext cx="9144000" cy="3285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901" y="609202"/>
            <a:ext cx="85205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Stage 2 - Risk assessment for contaminated sites</a:t>
            </a:r>
          </a:p>
          <a:p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This involves an analysis of the soil, groundwater and surface water and testing for hazardous compounds.</a:t>
            </a:r>
          </a:p>
          <a:p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risk assessment for contaminated sites will: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identify what contaminants, if any, are present;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determine individual concentration levels for contaminants;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work out whether contaminants are inert or mobile;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describe migration pathways;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ensure that appropriate measures can be taken to reduce identified risks and liabilities.</a:t>
            </a:r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-1170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Development of brownfield sites</a:t>
            </a:r>
          </a:p>
        </p:txBody>
      </p:sp>
    </p:spTree>
    <p:extLst>
      <p:ext uri="{BB962C8B-B14F-4D97-AF65-F5344CB8AC3E}">
        <p14:creationId xmlns:p14="http://schemas.microsoft.com/office/powerpoint/2010/main" val="41240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547" y="146381"/>
            <a:ext cx="831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Measuring soil and groundwater contamination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738" y="943586"/>
            <a:ext cx="42086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 portable drilling rig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Install a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Collect soil samples during drilling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Collect &amp; analyse</a:t>
            </a:r>
          </a:p>
          <a:p>
            <a:r>
              <a:rPr lang="en-GB" sz="2800" dirty="0"/>
              <a:t>      water samples for</a:t>
            </a:r>
          </a:p>
          <a:p>
            <a:r>
              <a:rPr lang="en-GB" sz="2800" dirty="0"/>
              <a:t>      possible pollutants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Install wells downstream from </a:t>
            </a:r>
          </a:p>
          <a:p>
            <a:r>
              <a:rPr lang="en-GB" sz="2800" dirty="0"/>
              <a:t>      the source of </a:t>
            </a:r>
          </a:p>
          <a:p>
            <a:r>
              <a:rPr lang="en-GB" sz="2800" dirty="0"/>
              <a:t>      pollution </a:t>
            </a:r>
          </a:p>
        </p:txBody>
      </p:sp>
      <p:pic>
        <p:nvPicPr>
          <p:cNvPr id="13" name="Picture 12" descr="A stone wall&#10;&#10;Description automatically generated">
            <a:extLst>
              <a:ext uri="{FF2B5EF4-FFF2-40B4-BE49-F238E27FC236}">
                <a16:creationId xmlns:a16="http://schemas.microsoft.com/office/drawing/2014/main" id="{24998544-0DC8-4862-8F1E-7C4E649802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38" y="865157"/>
            <a:ext cx="3956346" cy="2636534"/>
          </a:xfrm>
          <a:prstGeom prst="rect">
            <a:avLst/>
          </a:prstGeom>
        </p:spPr>
      </p:pic>
      <p:pic>
        <p:nvPicPr>
          <p:cNvPr id="3" name="Picture 2" descr="A picture containing table, water, empty, bottle&#10;&#10;Description automatically generated">
            <a:extLst>
              <a:ext uri="{FF2B5EF4-FFF2-40B4-BE49-F238E27FC236}">
                <a16:creationId xmlns:a16="http://schemas.microsoft.com/office/drawing/2014/main" id="{AC5E454C-CBB7-430E-A581-177AD2C6EF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125429"/>
            <a:ext cx="3594019" cy="2396492"/>
          </a:xfrm>
          <a:prstGeom prst="rect">
            <a:avLst/>
          </a:prstGeom>
        </p:spPr>
      </p:pic>
      <p:pic>
        <p:nvPicPr>
          <p:cNvPr id="15" name="Picture 14" descr="A microscope on a table&#10;&#10;Description automatically generated">
            <a:extLst>
              <a:ext uri="{FF2B5EF4-FFF2-40B4-BE49-F238E27FC236}">
                <a16:creationId xmlns:a16="http://schemas.microsoft.com/office/drawing/2014/main" id="{62B4DB4C-965F-4685-84DC-136CC9F4F1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031066"/>
            <a:ext cx="2142849" cy="320925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2307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256"/>
            <a:ext cx="9144000" cy="3285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762963"/>
            <a:ext cx="82809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Stage 3 – Remediation</a:t>
            </a:r>
          </a:p>
          <a:p>
            <a:endParaRPr lang="en-GB" sz="10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This is the removal of all known contaminants to levels considered safe for human health.</a:t>
            </a:r>
          </a:p>
          <a:p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Remediation can be expensive and complex. </a:t>
            </a:r>
          </a:p>
          <a:p>
            <a:endParaRPr lang="en-GB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Not all sites are considered suitable for remediation, particularly if the remediation costs exceed the value of the land after development.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Development of brownfield sites</a:t>
            </a:r>
          </a:p>
        </p:txBody>
      </p:sp>
    </p:spTree>
    <p:extLst>
      <p:ext uri="{BB962C8B-B14F-4D97-AF65-F5344CB8AC3E}">
        <p14:creationId xmlns:p14="http://schemas.microsoft.com/office/powerpoint/2010/main" val="219141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600" y="2043543"/>
            <a:ext cx="68864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49550" y="288394"/>
            <a:ext cx="658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Physical remediation technologies </a:t>
            </a:r>
          </a:p>
        </p:txBody>
      </p:sp>
      <p:pic>
        <p:nvPicPr>
          <p:cNvPr id="3" name="Picture 2" descr="A picture containing outdoor, digger, grass, water&#10;&#10;Description automatically generated">
            <a:extLst>
              <a:ext uri="{FF2B5EF4-FFF2-40B4-BE49-F238E27FC236}">
                <a16:creationId xmlns:a16="http://schemas.microsoft.com/office/drawing/2014/main" id="{FFBFCFF4-9AB2-44DC-A633-1F3BBCDF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06" y="946617"/>
            <a:ext cx="7048194" cy="4964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2C0EBE-D1BE-4BBC-BACC-492B12B03FE5}"/>
              </a:ext>
            </a:extLst>
          </p:cNvPr>
          <p:cNvSpPr txBox="1"/>
          <p:nvPr/>
        </p:nvSpPr>
        <p:spPr>
          <a:xfrm>
            <a:off x="1096812" y="5939238"/>
            <a:ext cx="889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BGS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8830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5959"/>
            <a:ext cx="8869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  </a:t>
            </a:r>
            <a:r>
              <a:rPr lang="en-GB" sz="2800" u="sng" dirty="0"/>
              <a:t>Excavation</a:t>
            </a:r>
            <a:r>
              <a:rPr lang="en-GB" sz="2800" dirty="0"/>
              <a:t> – removal of contaminated soil. Material is either treated on site and re-used for backfill or transported to a safe disposal site and material replaced by new soil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3730" y="1506106"/>
            <a:ext cx="8736900" cy="5130887"/>
            <a:chOff x="0" y="1547586"/>
            <a:chExt cx="8976856" cy="5310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47586"/>
              <a:ext cx="7495615" cy="5310414"/>
            </a:xfrm>
            <a:prstGeom prst="rect">
              <a:avLst/>
            </a:prstGeom>
            <a:ln w="19050">
              <a:noFill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6768927" y="2758985"/>
              <a:ext cx="704476" cy="2642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495615" y="2799317"/>
              <a:ext cx="1481241" cy="107721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Reduces water flow into site &amp; slows rate of decomposition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5386263" y="4234589"/>
              <a:ext cx="2194470" cy="293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34334" y="4232233"/>
              <a:ext cx="1442522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Leachate drains into a sump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512" y="1638290"/>
              <a:ext cx="1452612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Pipe extracts methane gas generated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832484" y="2782291"/>
              <a:ext cx="919626" cy="2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32484" y="2561619"/>
              <a:ext cx="0" cy="2206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11560" y="58772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Design of a modern landfill site</a:t>
            </a:r>
          </a:p>
        </p:txBody>
      </p:sp>
    </p:spTree>
    <p:extLst>
      <p:ext uri="{BB962C8B-B14F-4D97-AF65-F5344CB8AC3E}">
        <p14:creationId xmlns:p14="http://schemas.microsoft.com/office/powerpoint/2010/main" val="211302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256"/>
            <a:ext cx="9144000" cy="3285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942" y="2606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Landfill liners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022" y="906979"/>
            <a:ext cx="78488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Landfill Liners are constructed on the base and sides of a landfill site to prevent leachate from leaking into the surrounding soils.</a:t>
            </a:r>
          </a:p>
          <a:p>
            <a:endParaRPr lang="en-GB" sz="1400" dirty="0"/>
          </a:p>
          <a:p>
            <a:r>
              <a:rPr lang="en-GB" sz="2800" dirty="0"/>
              <a:t>Landfill Liners may be constructed from: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Compacted Clay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Bentonite Enhanced Sand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Geomembrane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Geotextile Protector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Dense Asphaltic Concrete (DAC)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Combination of the above</a:t>
            </a:r>
          </a:p>
        </p:txBody>
      </p:sp>
    </p:spTree>
    <p:extLst>
      <p:ext uri="{BB962C8B-B14F-4D97-AF65-F5344CB8AC3E}">
        <p14:creationId xmlns:p14="http://schemas.microsoft.com/office/powerpoint/2010/main" val="154396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1830</Words>
  <Application>Microsoft Office PowerPoint</Application>
  <PresentationFormat>On-screen Show (4:3)</PresentationFormat>
  <Paragraphs>221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Open Sans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Maggie</dc:creator>
  <cp:lastModifiedBy>Margaret Williams</cp:lastModifiedBy>
  <cp:revision>59</cp:revision>
  <cp:lastPrinted>2020-08-03T14:18:45Z</cp:lastPrinted>
  <dcterms:created xsi:type="dcterms:W3CDTF">2020-07-27T13:39:17Z</dcterms:created>
  <dcterms:modified xsi:type="dcterms:W3CDTF">2022-01-14T13:59:45Z</dcterms:modified>
</cp:coreProperties>
</file>