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0" r:id="rId2"/>
    <p:sldId id="262" r:id="rId3"/>
    <p:sldId id="264" r:id="rId4"/>
    <p:sldId id="414" r:id="rId5"/>
    <p:sldId id="267" r:id="rId6"/>
    <p:sldId id="266" r:id="rId7"/>
    <p:sldId id="259" r:id="rId8"/>
    <p:sldId id="265" r:id="rId9"/>
    <p:sldId id="313" r:id="rId10"/>
    <p:sldId id="261" r:id="rId11"/>
    <p:sldId id="318" r:id="rId12"/>
    <p:sldId id="315" r:id="rId13"/>
    <p:sldId id="319" r:id="rId14"/>
    <p:sldId id="317" r:id="rId15"/>
    <p:sldId id="415" r:id="rId16"/>
    <p:sldId id="349" r:id="rId17"/>
    <p:sldId id="350" r:id="rId18"/>
    <p:sldId id="351" r:id="rId19"/>
    <p:sldId id="352" r:id="rId20"/>
    <p:sldId id="369" r:id="rId21"/>
    <p:sldId id="370" r:id="rId22"/>
    <p:sldId id="353" r:id="rId23"/>
    <p:sldId id="416" r:id="rId24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FFF4"/>
    <a:srgbClr val="0EFEE1"/>
    <a:srgbClr val="F3FFAB"/>
    <a:srgbClr val="DCFF0D"/>
    <a:srgbClr val="CC6600"/>
    <a:srgbClr val="1BF125"/>
    <a:srgbClr val="C0C0C0"/>
    <a:srgbClr val="E5FFFF"/>
    <a:srgbClr val="E1FFFF"/>
    <a:srgbClr val="D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 autoAdjust="0"/>
    <p:restoredTop sz="78483" autoAdjust="0"/>
  </p:normalViewPr>
  <p:slideViewPr>
    <p:cSldViewPr>
      <p:cViewPr varScale="1">
        <p:scale>
          <a:sx n="49" d="100"/>
          <a:sy n="49" d="100"/>
        </p:scale>
        <p:origin x="112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C6A4F-43D4-4DCA-8D8B-720C33AE0344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FB9C3-0517-45D8-BA46-833F5AA8F7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47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3D264-7961-48F2-A380-EF07D57E9DED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E2052-7948-4B9D-8CA4-FAAE82FED7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0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the USA a brownfield site is a piece of industrial land that has been abandoned and that is also contaminated with low levels of hazardous waste and pollutants.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5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62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00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24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Realgar </a:t>
            </a:r>
            <a:r>
              <a:rPr lang="en-GB" baseline="0" dirty="0"/>
              <a:t>As</a:t>
            </a:r>
            <a:r>
              <a:rPr lang="en-GB" baseline="-25000" dirty="0"/>
              <a:t>4</a:t>
            </a:r>
            <a:r>
              <a:rPr lang="en-GB" baseline="0" dirty="0"/>
              <a:t>S</a:t>
            </a:r>
            <a:r>
              <a:rPr lang="en-GB" baseline="-25000" dirty="0"/>
              <a:t>4</a:t>
            </a:r>
            <a:r>
              <a:rPr lang="en-GB" baseline="0" dirty="0"/>
              <a:t>  Bioaccumulation refers to the accumulation of substances, such as pesticides, or other chemicals in an organism.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69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Hematemesis (vomiting of blood),</a:t>
            </a:r>
            <a:r>
              <a:rPr lang="en-GB" baseline="0" dirty="0"/>
              <a:t> Neurotoxic (damages nervous system) Chronic (long term)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3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Download the e-book 2nd edition of 'Groundwater - our hidden asset'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17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72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39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24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74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52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28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57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4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73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94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34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92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0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71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deed.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en.wikipedia.org/wiki/en:Creative_Common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en.wikipedia.org/wiki/en:Creative_Commons" TargetMode="Externa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nutrawiki.org/zinc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gs.ac.uk/discoveringGeology/newsAndEvents/earthwise/downloadSearch.cfc?method=viewArticl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ndwateruk.org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environmental-topics" TargetMode="External"/><Relationship Id="rId2" Type="http://schemas.openxmlformats.org/officeDocument/2006/relationships/hyperlink" Target="https://www.usgs.gov/science-explorer-results?es=contaminated+lan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Brownfield_land" TargetMode="External"/><Relationship Id="rId5" Type="http://schemas.openxmlformats.org/officeDocument/2006/relationships/hyperlink" Target="https://www.geoengineer.org/education" TargetMode="External"/><Relationship Id="rId4" Type="http://schemas.openxmlformats.org/officeDocument/2006/relationships/hyperlink" Target="https://www.bgs.ac.uk/research/engineeringGeology/hom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commons.wikimedia.org/w/index.php?curid=3664752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4199" y="1887588"/>
            <a:ext cx="34618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Remediation of industrial brownfield sites</a:t>
            </a:r>
          </a:p>
          <a:p>
            <a:r>
              <a:rPr lang="en-GB" sz="3600" dirty="0"/>
              <a:t>Part 1: Problems</a:t>
            </a:r>
          </a:p>
          <a:p>
            <a:r>
              <a:rPr lang="en-GB" sz="3600" dirty="0"/>
              <a:t>&amp; hazards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79654" y="4898383"/>
            <a:ext cx="2590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Maggie Williams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6093296"/>
            <a:ext cx="1944187" cy="594538"/>
          </a:xfrm>
          <a:prstGeom prst="rect">
            <a:avLst/>
          </a:prstGeom>
        </p:spPr>
      </p:pic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137BAB6F-E8C8-4EF4-ABA9-4DB32BB6DF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79" y="0"/>
            <a:ext cx="4573263" cy="6858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33B13E2-B41F-4210-B607-9624482262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7350"/>
            <a:ext cx="1669908" cy="11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00901"/>
            <a:ext cx="7834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Trichloroethylene &amp; tetrachloroethylene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1312" y="847232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Trichloroethylene (TCE)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Carcinogenic (risk of kidney cancer and liver cancer)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Toxic to the:</a:t>
            </a:r>
          </a:p>
          <a:p>
            <a:r>
              <a:rPr lang="en-GB" sz="2800" dirty="0"/>
              <a:t>      - central nervous system</a:t>
            </a:r>
          </a:p>
          <a:p>
            <a:r>
              <a:rPr lang="en-GB" sz="2800" dirty="0"/>
              <a:t>      - kidney &amp; liver</a:t>
            </a:r>
          </a:p>
          <a:p>
            <a:r>
              <a:rPr lang="en-GB" sz="2800" dirty="0"/>
              <a:t>      - immune system</a:t>
            </a:r>
          </a:p>
          <a:p>
            <a:r>
              <a:rPr lang="en-GB" sz="2800" dirty="0"/>
              <a:t>      - male reproductive system</a:t>
            </a:r>
          </a:p>
          <a:p>
            <a:r>
              <a:rPr lang="en-GB" sz="2800" dirty="0"/>
              <a:t>      - developing foetus</a:t>
            </a:r>
          </a:p>
          <a:p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5660" y="4659687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Tetrachloroethylene (PCE)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Possibly carcinogenic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Affects nervous system and respiratory organs</a:t>
            </a:r>
          </a:p>
        </p:txBody>
      </p:sp>
      <p:pic>
        <p:nvPicPr>
          <p:cNvPr id="7" name="Picture 6" descr="A picture containing drawing, ball&#10;&#10;Description automatically generated">
            <a:extLst>
              <a:ext uri="{FF2B5EF4-FFF2-40B4-BE49-F238E27FC236}">
                <a16:creationId xmlns:a16="http://schemas.microsoft.com/office/drawing/2014/main" id="{4F041CAC-6C0E-4EB3-8AE0-E5F8FEF04D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08" y="892165"/>
            <a:ext cx="3468940" cy="31409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C04897-6CB3-48C2-A7BF-9CCB37997B1B}"/>
              </a:ext>
            </a:extLst>
          </p:cNvPr>
          <p:cNvSpPr txBox="1"/>
          <p:nvPr/>
        </p:nvSpPr>
        <p:spPr>
          <a:xfrm flipH="1">
            <a:off x="1043608" y="3894339"/>
            <a:ext cx="2474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Tetrachloroethylene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788B3C-F741-437C-A97A-F620526EF375}"/>
              </a:ext>
            </a:extLst>
          </p:cNvPr>
          <p:cNvSpPr txBox="1"/>
          <p:nvPr/>
        </p:nvSpPr>
        <p:spPr>
          <a:xfrm>
            <a:off x="340801" y="4143696"/>
            <a:ext cx="3468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Credit: This file is licensed by under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tooltip="w:en:Creative Commons"/>
              </a:rPr>
              <a:t>Creative Commons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Attribution-Share Alike 3.0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28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228" y="12413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Arsenic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890" y="618010"/>
            <a:ext cx="84258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Classified as "toxic" and "dangerous for the environment" in the European Union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Carcinogenic (bladder &amp; kidney cancer)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Causes arsenic poisoning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Bioaccumulative in many organisms (marine species in particular)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78" y="3274941"/>
            <a:ext cx="4318000" cy="2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761" y="58568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Credit: This file is licensed by under the</a:t>
            </a:r>
          </a:p>
          <a:p>
            <a:r>
              <a:rPr lang="en-GB" sz="1200" dirty="0">
                <a:hlinkClick r:id="rId4" tooltip="w:en:Creative Commons"/>
              </a:rPr>
              <a:t>Creative Commons</a:t>
            </a:r>
            <a:r>
              <a:rPr lang="en-GB" sz="1200" dirty="0"/>
              <a:t> </a:t>
            </a:r>
            <a:r>
              <a:rPr lang="en-GB" sz="1200" u="sng" dirty="0">
                <a:hlinkClick r:id="rId5"/>
              </a:rPr>
              <a:t>Attribution-Share Alike 3.0</a:t>
            </a:r>
            <a:endParaRPr lang="en-GB" sz="1200" dirty="0"/>
          </a:p>
        </p:txBody>
      </p:sp>
      <p:pic>
        <p:nvPicPr>
          <p:cNvPr id="1026" name="Picture 2" descr="https://upload.wikimedia.org/wikipedia/commons/7/7e/Arsen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581607" y="2406893"/>
            <a:ext cx="2540000" cy="427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19780" y="5814941"/>
            <a:ext cx="371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Credit: This file is licensed by Tomihahndorf under the</a:t>
            </a:r>
          </a:p>
          <a:p>
            <a:r>
              <a:rPr lang="en-GB" sz="1200" dirty="0">
                <a:hlinkClick r:id="rId4" tooltip="w:en:Creative Commons"/>
              </a:rPr>
              <a:t>Creative Commons</a:t>
            </a:r>
            <a:r>
              <a:rPr lang="en-GB" sz="1200" dirty="0"/>
              <a:t> </a:t>
            </a:r>
            <a:r>
              <a:rPr lang="en-GB" sz="1200" u="sng" dirty="0">
                <a:hlinkClick r:id="rId5"/>
              </a:rPr>
              <a:t>Attribution-Share Alike 3.0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756937" y="3339627"/>
            <a:ext cx="2448272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Elemental arsenic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2574" y="3337581"/>
            <a:ext cx="218648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Realgar As</a:t>
            </a:r>
            <a:r>
              <a:rPr lang="en-GB" sz="2000" baseline="-25000" dirty="0"/>
              <a:t>4</a:t>
            </a:r>
            <a:r>
              <a:rPr lang="en-GB" sz="2000" dirty="0"/>
              <a:t>S</a:t>
            </a:r>
            <a:r>
              <a:rPr lang="en-GB" sz="2000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049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31" y="3087387"/>
            <a:ext cx="3013358" cy="28528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782" y="664023"/>
            <a:ext cx="44610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Neurotoxicity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Causes poisoning vomiting, hematemesis, low blood pressure, coma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Chronic exposure  damages the liver &amp; kidneys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459" y="12440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Copper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7892" y="12440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Cadmium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516" y="699512"/>
            <a:ext cx="41731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Risk factor associated with kidney disease, early atherosclerosis, </a:t>
            </a:r>
          </a:p>
          <a:p>
            <a:r>
              <a:rPr lang="en-GB" sz="2800" dirty="0"/>
              <a:t>      hypertension and    </a:t>
            </a:r>
          </a:p>
          <a:p>
            <a:r>
              <a:rPr lang="en-GB" sz="2800" dirty="0"/>
              <a:t>      cardiovascular diseases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517" y="3360137"/>
            <a:ext cx="2483223" cy="2570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5061" y="5940270"/>
            <a:ext cx="1026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Credit: USGS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7917" y="2960027"/>
            <a:ext cx="2635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Cadmium metal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459" y="338459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Native copper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908" y="5927655"/>
            <a:ext cx="412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Credit: This file is licensed by  Jonathan Zander under the </a:t>
            </a:r>
            <a:r>
              <a:rPr lang="en-GB" sz="1200" dirty="0">
                <a:hlinkClick r:id="rId5" tooltip="w:en:Creative Commons"/>
              </a:rPr>
              <a:t>Creative Commons</a:t>
            </a:r>
            <a:r>
              <a:rPr lang="en-GB" sz="1200" dirty="0"/>
              <a:t> </a:t>
            </a:r>
            <a:r>
              <a:rPr lang="en-GB" sz="1200" u="sng" dirty="0">
                <a:hlinkClick r:id="rId6"/>
              </a:rPr>
              <a:t>Attribution-Share Alike 3.0</a:t>
            </a:r>
            <a:endParaRPr lang="en-GB" sz="1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34640" y="17014"/>
            <a:ext cx="41765" cy="685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29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3658" y="58155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Asbestos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37" y="341133"/>
            <a:ext cx="3629987" cy="4284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267" y="5333201"/>
            <a:ext cx="362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Credit: This work has been released into the public domain by its author, Aramgutang at English Wikipedia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937" y="4625315"/>
            <a:ext cx="362998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i-FI" sz="2000" dirty="0"/>
              <a:t>Fibrous tremolite asbestos on muscovite 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223658" y="1227890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Asbestosis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Carcinogenic - causes malignant mesothelioma in humans</a:t>
            </a:r>
          </a:p>
        </p:txBody>
      </p:sp>
    </p:spTree>
    <p:extLst>
      <p:ext uri="{BB962C8B-B14F-4D97-AF65-F5344CB8AC3E}">
        <p14:creationId xmlns:p14="http://schemas.microsoft.com/office/powerpoint/2010/main" val="146307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783" y="476672"/>
            <a:ext cx="151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Zinc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3303492"/>
            <a:ext cx="87832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Excessive intake of zinc reduces copper &amp; iron 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Causes damage to nerve receptors in the nose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Risk of zinc poisoning (can be fatal)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&gt; 500 ppm zinc in soil affects plant absorption of other essential metals e.g. iron and manganese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Free zinc ion in solution - highly toxic to plants, fish and invertebrates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0134" y="272275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Credit: </a:t>
            </a:r>
            <a:r>
              <a:rPr lang="en-GB" sz="1200" dirty="0">
                <a:hlinkClick r:id="rId2"/>
              </a:rPr>
              <a:t>https://nutrawiki.org/zinc/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9" name="Picture 8" descr="A close up of a rock&#10;&#10;Description automatically generated">
            <a:extLst>
              <a:ext uri="{FF2B5EF4-FFF2-40B4-BE49-F238E27FC236}">
                <a16:creationId xmlns:a16="http://schemas.microsoft.com/office/drawing/2014/main" id="{4B6AB1DB-25C6-4EBB-8EEB-37587ECB2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678" y="284608"/>
            <a:ext cx="4165037" cy="30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43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02368"/>
            <a:ext cx="3690073" cy="3676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011" y="4350547"/>
            <a:ext cx="3549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Metal shards in brownfield soil fragments </a:t>
            </a:r>
          </a:p>
          <a:p>
            <a:r>
              <a:rPr lang="en-GB" dirty="0"/>
              <a:t>(Optical image of polished section. Field of view approximately 0.5mm across.)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880" y="799584"/>
            <a:ext cx="4576280" cy="34488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72880" y="4350547"/>
            <a:ext cx="464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Metallic slag particle from contaminated brownfield soil </a:t>
            </a:r>
          </a:p>
          <a:p>
            <a:r>
              <a:rPr lang="en-GB" dirty="0"/>
              <a:t>(SEM image, approximately 85 microns across)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53253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Heavy metals as residues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810036"/>
            <a:ext cx="805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Ref: </a:t>
            </a:r>
            <a:r>
              <a:rPr lang="en-GB" sz="1200" i="1" dirty="0"/>
              <a:t>Heavy metals - contaminants under the microscope </a:t>
            </a:r>
            <a:r>
              <a:rPr lang="en-GB" sz="1200" dirty="0"/>
              <a:t>by Neil Fortey </a:t>
            </a:r>
            <a:r>
              <a:rPr lang="en-GB" sz="1200" i="1" dirty="0"/>
              <a:t>et al.</a:t>
            </a:r>
            <a:r>
              <a:rPr lang="en-GB" sz="1200" dirty="0"/>
              <a:t> </a:t>
            </a:r>
          </a:p>
          <a:p>
            <a:r>
              <a:rPr lang="en-GB" sz="1200" dirty="0"/>
              <a:t>This Earthwise Magazine article (Earthwise Issue 17: Geology and health) maybe downloaded from: </a:t>
            </a:r>
            <a:r>
              <a:rPr lang="en-GB" sz="1200" dirty="0">
                <a:hlinkClick r:id="rId4"/>
              </a:rPr>
              <a:t>https://www.bgs.ac.uk/discoveringGeology/newsAndEvents/earthwise/downloadSearch.cfc?method=viewArticles</a:t>
            </a:r>
            <a:endParaRPr lang="en-GB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290CD-7FA5-4CBA-83E0-250B2AAE863C}"/>
              </a:ext>
            </a:extLst>
          </p:cNvPr>
          <p:cNvSpPr txBox="1"/>
          <p:nvPr/>
        </p:nvSpPr>
        <p:spPr>
          <a:xfrm>
            <a:off x="6732240" y="5579204"/>
            <a:ext cx="176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30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83625" y="4293096"/>
            <a:ext cx="4780733" cy="2368165"/>
            <a:chOff x="3275856" y="4293096"/>
            <a:chExt cx="4780733" cy="23681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5856" y="4293096"/>
              <a:ext cx="4780733" cy="236816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19872" y="5589240"/>
              <a:ext cx="194421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5536" y="636810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Heavy metals may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  migrate into water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  be adsorbed from soil by being eaten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  be absorbed from soil by being inhaled</a:t>
            </a:r>
          </a:p>
          <a:p>
            <a:endParaRPr lang="en-GB" sz="1200" dirty="0"/>
          </a:p>
          <a:p>
            <a:r>
              <a:rPr lang="en-GB" sz="2800" dirty="0"/>
              <a:t>Hazard is related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metal-rich particles react in the human body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solubility of the metal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way in which they occur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overall concentration of the metal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5578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Hazards of heavy metals</a:t>
            </a:r>
          </a:p>
        </p:txBody>
      </p:sp>
    </p:spTree>
    <p:extLst>
      <p:ext uri="{BB962C8B-B14F-4D97-AF65-F5344CB8AC3E}">
        <p14:creationId xmlns:p14="http://schemas.microsoft.com/office/powerpoint/2010/main" val="2275824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252"/>
            <a:ext cx="7011374" cy="6170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889489"/>
            <a:ext cx="31276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N.B. Main sources </a:t>
            </a:r>
          </a:p>
          <a:p>
            <a:r>
              <a:rPr lang="en-GB" sz="2000" dirty="0"/>
              <a:t>of pollution are from</a:t>
            </a:r>
          </a:p>
          <a:p>
            <a:r>
              <a:rPr lang="en-GB" sz="2000" dirty="0"/>
              <a:t>industry, agriculture, domestic waste &amp; urban areas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8527"/>
            <a:ext cx="3365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Hazards posing threats to quality of groundwater </a:t>
            </a:r>
          </a:p>
        </p:txBody>
      </p:sp>
    </p:spTree>
    <p:extLst>
      <p:ext uri="{BB962C8B-B14F-4D97-AF65-F5344CB8AC3E}">
        <p14:creationId xmlns:p14="http://schemas.microsoft.com/office/powerpoint/2010/main" val="13468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270886"/>
            <a:ext cx="5724128" cy="4897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178" y="14068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Why some aquifers are more vulnerable to contamination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695" y="1564959"/>
            <a:ext cx="3126527" cy="4308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Fractured limestones with a thin soil cover and a shallow water table are very vulnerable</a:t>
            </a:r>
          </a:p>
          <a:p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Aquifers are least vulnerable where</a:t>
            </a:r>
          </a:p>
          <a:p>
            <a:r>
              <a:rPr lang="en-GB" sz="2400" dirty="0"/>
              <a:t>    there is:</a:t>
            </a:r>
          </a:p>
          <a:p>
            <a:r>
              <a:rPr lang="en-GB" sz="2400" dirty="0"/>
              <a:t> - a thick cover of clay</a:t>
            </a:r>
          </a:p>
          <a:p>
            <a:r>
              <a:rPr lang="en-GB" sz="2400" dirty="0"/>
              <a:t> - a thick unsaturated</a:t>
            </a:r>
          </a:p>
          <a:p>
            <a:r>
              <a:rPr lang="en-GB" sz="2400" dirty="0"/>
              <a:t>   zone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6644884" y="2091711"/>
            <a:ext cx="1455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thick unsaturated zone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22686" y="1700808"/>
            <a:ext cx="22198" cy="2592288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37402" y="1227082"/>
            <a:ext cx="11168" cy="1134483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1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4" y="629361"/>
            <a:ext cx="9144000" cy="6128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646" y="13352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Frequency of contaminants in groundwater in England and Wales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4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27" y="326086"/>
            <a:ext cx="4513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What is a brownfield site?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910861"/>
            <a:ext cx="51131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the UK, a brownfield site is defined as a piece of "previously developed” land that has the potential for being redeveloped.  </a:t>
            </a:r>
          </a:p>
          <a:p>
            <a:endParaRPr lang="en-GB" sz="2400" dirty="0"/>
          </a:p>
          <a:p>
            <a:r>
              <a:rPr lang="en-GB" sz="2400" dirty="0"/>
              <a:t>A brownfield site is often (but not always) land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has been used for industrial and commercial purposes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is now derelict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is possibly contaminated due to hazardous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may contain contaminants that cause harm to the environment &amp;/or humans.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B9504E-809D-4D80-B93A-42C83FD6C12D}"/>
              </a:ext>
            </a:extLst>
          </p:cNvPr>
          <p:cNvCxnSpPr/>
          <p:nvPr/>
        </p:nvCxnSpPr>
        <p:spPr>
          <a:xfrm flipH="1" flipV="1">
            <a:off x="6583680" y="1257300"/>
            <a:ext cx="4544" cy="21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The tower of the building&#10;&#10;Description automatically generated">
            <a:extLst>
              <a:ext uri="{FF2B5EF4-FFF2-40B4-BE49-F238E27FC236}">
                <a16:creationId xmlns:a16="http://schemas.microsoft.com/office/drawing/2014/main" id="{DBF611C5-DCB9-4CFA-A235-DB32151101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125" y="1052736"/>
            <a:ext cx="3251319" cy="50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91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&#10;&#10;Description automatically generated">
            <a:extLst>
              <a:ext uri="{FF2B5EF4-FFF2-40B4-BE49-F238E27FC236}">
                <a16:creationId xmlns:a16="http://schemas.microsoft.com/office/drawing/2014/main" id="{43519C4F-7DF5-4532-A835-461CDDA2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8" y="0"/>
            <a:ext cx="9144000" cy="6892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5716" y="1772816"/>
            <a:ext cx="5112568" cy="1800200"/>
          </a:xfrm>
          <a:prstGeom prst="rect">
            <a:avLst/>
          </a:prstGeom>
          <a:solidFill>
            <a:srgbClr val="9FFFF4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</a:rPr>
              <a:t>Hazards of petroleum products, phenols and chlorinated hydrocarbons</a:t>
            </a:r>
          </a:p>
        </p:txBody>
      </p:sp>
    </p:spTree>
    <p:extLst>
      <p:ext uri="{BB962C8B-B14F-4D97-AF65-F5344CB8AC3E}">
        <p14:creationId xmlns:p14="http://schemas.microsoft.com/office/powerpoint/2010/main" val="4034938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596" y="150878"/>
            <a:ext cx="8694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Serious risk to groundwater quality from accidental spills and leaks of these substances from tanks and pipelines.  Once an aquifer has been contaminated it is likely to remain so – remediation is very difficult to do.</a:t>
            </a:r>
          </a:p>
          <a:p>
            <a:endParaRPr lang="en-GB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WHO drinking water standard for benzene is </a:t>
            </a:r>
            <a:r>
              <a:rPr lang="el-GR" sz="2400" dirty="0"/>
              <a:t>10μ</a:t>
            </a:r>
            <a:r>
              <a:rPr lang="en-GB" sz="2400" dirty="0"/>
              <a:t>g/l.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Some of these substances are soluble in water.  Others are only slightly soluble and called non-aqueous phase liquids (NAPLs).</a:t>
            </a:r>
          </a:p>
        </p:txBody>
      </p:sp>
      <p:pic>
        <p:nvPicPr>
          <p:cNvPr id="6" name="Picture 5" descr="A picture containing water&#10;&#10;Description automatically generated">
            <a:extLst>
              <a:ext uri="{FF2B5EF4-FFF2-40B4-BE49-F238E27FC236}">
                <a16:creationId xmlns:a16="http://schemas.microsoft.com/office/drawing/2014/main" id="{F3F91FD5-21A6-4BF2-A07B-33FC65BBAD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4" y="-34280"/>
            <a:ext cx="9144000" cy="689228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757288"/>
              </p:ext>
            </p:extLst>
          </p:nvPr>
        </p:nvGraphicFramePr>
        <p:xfrm>
          <a:off x="382073" y="3348744"/>
          <a:ext cx="8438399" cy="302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477">
                  <a:extLst>
                    <a:ext uri="{9D8B030D-6E8A-4147-A177-3AD203B41FA5}">
                      <a16:colId xmlns:a16="http://schemas.microsoft.com/office/drawing/2014/main" val="2473432367"/>
                    </a:ext>
                  </a:extLst>
                </a:gridCol>
                <a:gridCol w="5068922">
                  <a:extLst>
                    <a:ext uri="{9D8B030D-6E8A-4147-A177-3AD203B41FA5}">
                      <a16:colId xmlns:a16="http://schemas.microsoft.com/office/drawing/2014/main" val="2123302846"/>
                    </a:ext>
                  </a:extLst>
                </a:gridCol>
              </a:tblGrid>
              <a:tr h="302433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Light NAPLs (mainly petroleum products) are less dense than water.  Light NAPLs are more easily controlled - they float on the water table and occur at relatively shallow depths.</a:t>
                      </a:r>
                    </a:p>
                  </a:txBody>
                  <a:tcPr>
                    <a:solidFill>
                      <a:srgbClr val="16DBF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Dense NAPLs include the chlorinated hydrocarbons (materials widely used as industrial solvents) and are more dense than water. </a:t>
                      </a:r>
                    </a:p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Dense NAPLs move under the influence of their density, can penetrate to considerable depths and are harder to control.</a:t>
                      </a:r>
                    </a:p>
                  </a:txBody>
                  <a:tcPr>
                    <a:solidFill>
                      <a:srgbClr val="16DBF6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609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622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78" y="1048134"/>
            <a:ext cx="5262979" cy="5262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78" y="22048"/>
            <a:ext cx="83226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Hazard of spills &amp; leaks from tanks, pipelines &amp;</a:t>
            </a:r>
          </a:p>
          <a:p>
            <a:r>
              <a:rPr lang="en-GB" sz="3200" dirty="0"/>
              <a:t>factory sites – the potential scale of the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0289" y="1211479"/>
            <a:ext cx="3183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single spill may contaminate a very large volume of water</a:t>
            </a:r>
          </a:p>
          <a:p>
            <a:r>
              <a:rPr lang="en-GB" sz="2400" dirty="0"/>
              <a:t>e.g. a spill of TCE (trichloroethylene) - a dense NAPL from a leather-processing factory in Cambridgeshire polluted the Chalk to a depth of 50m &amp; extended for at least 2km in the direction of groundwater flow.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18ABB-C861-4D8F-9447-F519F3140EA4}"/>
              </a:ext>
            </a:extLst>
          </p:cNvPr>
          <p:cNvSpPr txBox="1"/>
          <p:nvPr/>
        </p:nvSpPr>
        <p:spPr>
          <a:xfrm>
            <a:off x="9160004" y="6360107"/>
            <a:ext cx="2376264" cy="285491"/>
          </a:xfrm>
          <a:prstGeom prst="rect">
            <a:avLst/>
          </a:prstGeom>
          <a:solidFill>
            <a:schemeClr val="bg1">
              <a:alpha val="96863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200" dirty="0"/>
              <a:t>Credit: </a:t>
            </a:r>
            <a:r>
              <a:rPr lang="en-GB" sz="1200" dirty="0">
                <a:hlinkClick r:id="rId3"/>
              </a:rPr>
              <a:t>www.groundwateruk.org/</a:t>
            </a:r>
            <a:endParaRPr lang="en-GB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C1F5A-86A9-479A-B93B-2EA790A7BB6F}"/>
              </a:ext>
            </a:extLst>
          </p:cNvPr>
          <p:cNvSpPr txBox="1"/>
          <p:nvPr/>
        </p:nvSpPr>
        <p:spPr>
          <a:xfrm>
            <a:off x="410678" y="6311113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Pollution of the Chalk by the solvent tetrachloroethylene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15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61695-BE55-4B23-89BF-780E1FB8C604}"/>
              </a:ext>
            </a:extLst>
          </p:cNvPr>
          <p:cNvSpPr txBox="1"/>
          <p:nvPr/>
        </p:nvSpPr>
        <p:spPr>
          <a:xfrm>
            <a:off x="865900" y="289679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Other sources of information</a:t>
            </a: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610B5-EF30-4A4C-9EBE-DEB1299A9927}"/>
              </a:ext>
            </a:extLst>
          </p:cNvPr>
          <p:cNvSpPr txBox="1"/>
          <p:nvPr/>
        </p:nvSpPr>
        <p:spPr>
          <a:xfrm>
            <a:off x="863588" y="936010"/>
            <a:ext cx="741682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USGS: Exploring contaminated land</a:t>
            </a:r>
          </a:p>
          <a:p>
            <a:r>
              <a:rPr lang="en-US" sz="2000" dirty="0">
                <a:hlinkClick r:id="rId2"/>
              </a:rPr>
              <a:t>https://www.usgs.gov/science-explorer-results?es=contaminated+land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US Environmental Protection Agency</a:t>
            </a:r>
          </a:p>
          <a:p>
            <a:r>
              <a:rPr lang="en-GB" sz="2000" dirty="0">
                <a:hlinkClick r:id="rId3"/>
              </a:rPr>
              <a:t>https://www.epa.gov/environmental-topics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BGS: Engineering geology</a:t>
            </a:r>
          </a:p>
          <a:p>
            <a:r>
              <a:rPr lang="en-GB" sz="2000" dirty="0">
                <a:hlinkClick r:id="rId4"/>
              </a:rPr>
              <a:t>https://www.bgs.ac.uk/research/engineeringGeology/home.html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International Information Centre for Geotechnical Engineers</a:t>
            </a:r>
          </a:p>
          <a:p>
            <a:r>
              <a:rPr lang="en-GB" sz="2000" dirty="0">
                <a:hlinkClick r:id="rId5"/>
              </a:rPr>
              <a:t>https://www.geoengineer.org/education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Wikipedia: Brownfield land</a:t>
            </a:r>
          </a:p>
          <a:p>
            <a:r>
              <a:rPr lang="en-GB" sz="2000" dirty="0">
                <a:hlinkClick r:id="rId6"/>
              </a:rPr>
              <a:t>https://en.wikipedia.org/wiki/Brownfield_land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26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759" y="3752849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latin typeface="+mj-lt"/>
                <a:ea typeface="+mj-ea"/>
                <a:cs typeface="+mj-cs"/>
              </a:rPr>
              <a:t>Why are brownfield sites important in the UK?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F0D03-A630-4173-B2A2-523D2382E6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9144000" cy="371061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2555057" y="3861048"/>
            <a:ext cx="6228184" cy="249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Approximately 3 million new homes will be required by 2030.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Building options - use brownfield sites or greenfield sites?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Lack of available green spaces for development, but over 66,000 hectares of brownfield sites in England. </a:t>
            </a:r>
            <a:r>
              <a:rPr lang="en-US" sz="2000" i="1" dirty="0"/>
              <a:t>(N.B. 33% of these brownfield sites in the North &amp; the Midlands, but most housing demand is in the S.E.)</a:t>
            </a:r>
          </a:p>
        </p:txBody>
      </p:sp>
    </p:spTree>
    <p:extLst>
      <p:ext uri="{BB962C8B-B14F-4D97-AF65-F5344CB8AC3E}">
        <p14:creationId xmlns:p14="http://schemas.microsoft.com/office/powerpoint/2010/main" val="303422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476672"/>
            <a:ext cx="813690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latin typeface="+mj-lt"/>
                <a:ea typeface="+mj-ea"/>
                <a:cs typeface="+mj-cs"/>
              </a:rPr>
              <a:t>Why are brownfield sites important in the UK?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549FE-E041-4C35-AF4F-6A779EDF70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487554" y="2276872"/>
            <a:ext cx="8424358" cy="3312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Policies/statements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 1998: UK Government set a national target for 60% of all new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developments to be built on brownfield sites.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2014: UK Government plans giving pre-planning approval for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housing on brownfield sites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2016: £1.2bn fund announced to prepare brownfield sites for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starter homes in the next 5 years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2017: brownfield registers compulsory for local authorities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2018: major overhaul to the National Planning Policy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Framework.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i="1" dirty="0"/>
              <a:t>‘Although significant progress has been made, we must do more to deliver 300,000 homes a year by the mid-2020s.’</a:t>
            </a:r>
          </a:p>
        </p:txBody>
      </p:sp>
    </p:spTree>
    <p:extLst>
      <p:ext uri="{BB962C8B-B14F-4D97-AF65-F5344CB8AC3E}">
        <p14:creationId xmlns:p14="http://schemas.microsoft.com/office/powerpoint/2010/main" val="53768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36088"/>
              </p:ext>
            </p:extLst>
          </p:nvPr>
        </p:nvGraphicFramePr>
        <p:xfrm>
          <a:off x="559267" y="548680"/>
          <a:ext cx="3984104" cy="44953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4104">
                  <a:extLst>
                    <a:ext uri="{9D8B030D-6E8A-4147-A177-3AD203B41FA5}">
                      <a16:colId xmlns:a16="http://schemas.microsoft.com/office/drawing/2014/main" val="251021652"/>
                    </a:ext>
                  </a:extLst>
                </a:gridCol>
              </a:tblGrid>
              <a:tr h="37136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Brownfield sites</a:t>
                      </a:r>
                    </a:p>
                  </a:txBody>
                  <a:tcPr>
                    <a:solidFill>
                      <a:srgbClr val="DE9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1150"/>
                  </a:ext>
                </a:extLst>
              </a:tr>
              <a:tr h="371363">
                <a:tc>
                  <a:txBody>
                    <a:bodyPr/>
                    <a:lstStyle/>
                    <a:p>
                      <a:r>
                        <a:rPr lang="en-GB" dirty="0"/>
                        <a:t>Often on disused or derelict 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828580"/>
                  </a:ext>
                </a:extLst>
              </a:tr>
              <a:tr h="640983">
                <a:tc>
                  <a:txBody>
                    <a:bodyPr/>
                    <a:lstStyle/>
                    <a:p>
                      <a:r>
                        <a:rPr lang="en-GB" dirty="0"/>
                        <a:t>More sites available in the North and Midlands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080444"/>
                  </a:ext>
                </a:extLst>
              </a:tr>
              <a:tr h="640983">
                <a:tc>
                  <a:txBody>
                    <a:bodyPr/>
                    <a:lstStyle/>
                    <a:p>
                      <a:r>
                        <a:rPr lang="en-GB" dirty="0"/>
                        <a:t>Sites already developed so reduces urban sprawl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499599"/>
                  </a:ext>
                </a:extLst>
              </a:tr>
              <a:tr h="640983">
                <a:tc>
                  <a:txBody>
                    <a:bodyPr/>
                    <a:lstStyle/>
                    <a:p>
                      <a:r>
                        <a:rPr lang="en-GB" dirty="0"/>
                        <a:t>Unsightly areas developed for building, so this improves the urban environment.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431360"/>
                  </a:ext>
                </a:extLst>
              </a:tr>
              <a:tr h="640983">
                <a:tc>
                  <a:txBody>
                    <a:bodyPr/>
                    <a:lstStyle/>
                    <a:p>
                      <a:r>
                        <a:rPr lang="en-GB" dirty="0"/>
                        <a:t>Existing buildings can be altered</a:t>
                      </a:r>
                      <a:r>
                        <a:rPr lang="en-GB" baseline="0" dirty="0"/>
                        <a:t> to</a:t>
                      </a:r>
                      <a:r>
                        <a:rPr lang="en-GB" dirty="0"/>
                        <a:t> create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more homes on sites.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0491"/>
                  </a:ext>
                </a:extLst>
              </a:tr>
              <a:tr h="915690">
                <a:tc>
                  <a:txBody>
                    <a:bodyPr/>
                    <a:lstStyle/>
                    <a:p>
                      <a:r>
                        <a:rPr lang="en-GB" dirty="0"/>
                        <a:t>More expensive to build on because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the land needs to be cleared first and</a:t>
                      </a:r>
                      <a:r>
                        <a:rPr lang="en-GB" baseline="0" dirty="0"/>
                        <a:t> the </a:t>
                      </a:r>
                      <a:r>
                        <a:rPr lang="en-GB" dirty="0"/>
                        <a:t>land may</a:t>
                      </a:r>
                      <a:r>
                        <a:rPr lang="en-GB" baseline="0" dirty="0"/>
                        <a:t> be</a:t>
                      </a:r>
                      <a:r>
                        <a:rPr lang="en-GB" dirty="0"/>
                        <a:t> contaminated.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9362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124731"/>
              </p:ext>
            </p:extLst>
          </p:nvPr>
        </p:nvGraphicFramePr>
        <p:xfrm>
          <a:off x="4543371" y="556920"/>
          <a:ext cx="4007768" cy="33020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007768">
                  <a:extLst>
                    <a:ext uri="{9D8B030D-6E8A-4147-A177-3AD203B41FA5}">
                      <a16:colId xmlns:a16="http://schemas.microsoft.com/office/drawing/2014/main" val="4204830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Greenfield sites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18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Include the greenbelt land around cities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73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Sites which have not previously been built 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7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Are not favoured by environmentalists, as it encourages urban sprawl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29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Mean that countryside is built on and this damages the rural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7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People travel into urban areas so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pollution and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traffic congestion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11462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99485"/>
              </p:ext>
            </p:extLst>
          </p:nvPr>
        </p:nvGraphicFramePr>
        <p:xfrm>
          <a:off x="4543371" y="3867160"/>
          <a:ext cx="4007768" cy="114601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07768">
                  <a:extLst>
                    <a:ext uri="{9D8B030D-6E8A-4147-A177-3AD203B41FA5}">
                      <a16:colId xmlns:a16="http://schemas.microsoft.com/office/drawing/2014/main" val="2327478376"/>
                    </a:ext>
                  </a:extLst>
                </a:gridCol>
              </a:tblGrid>
              <a:tr h="114601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Are cheaper to build on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54036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719613"/>
              </p:ext>
            </p:extLst>
          </p:nvPr>
        </p:nvGraphicFramePr>
        <p:xfrm>
          <a:off x="559267" y="5157192"/>
          <a:ext cx="7991872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91872">
                  <a:extLst>
                    <a:ext uri="{9D8B030D-6E8A-4147-A177-3AD203B41FA5}">
                      <a16:colId xmlns:a16="http://schemas.microsoft.com/office/drawing/2014/main" val="2094891635"/>
                    </a:ext>
                  </a:extLst>
                </a:gridCol>
              </a:tblGrid>
              <a:tr h="678944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n.b. Brownfield sites are considered for redevelopment of: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housing and commercial buildings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open spaces for recreation, conservation, woodland and other community areas.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35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84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516" y="8721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/>
              <a:t>Main problems of industrial brownfield sites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32706" y="736737"/>
            <a:ext cx="678357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Toxic chemical materials</a:t>
            </a:r>
          </a:p>
          <a:p>
            <a:endParaRPr lang="en-GB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Groundwater pollution</a:t>
            </a:r>
          </a:p>
          <a:p>
            <a:endParaRPr lang="en-GB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Ground instability</a:t>
            </a:r>
          </a:p>
          <a:p>
            <a:endParaRPr lang="en-GB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Subsidence</a:t>
            </a:r>
            <a:endParaRPr lang="en-GB" sz="2800" dirty="0"/>
          </a:p>
        </p:txBody>
      </p:sp>
      <p:pic>
        <p:nvPicPr>
          <p:cNvPr id="8" name="Picture 7" descr="A close up of a rock&#10;&#10;Description automatically generated">
            <a:extLst>
              <a:ext uri="{FF2B5EF4-FFF2-40B4-BE49-F238E27FC236}">
                <a16:creationId xmlns:a16="http://schemas.microsoft.com/office/drawing/2014/main" id="{1ECFC61C-3269-4255-BB10-0C2B930E5F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204" y="669419"/>
            <a:ext cx="4301131" cy="2862940"/>
          </a:xfrm>
          <a:prstGeom prst="rect">
            <a:avLst/>
          </a:prstGeom>
        </p:spPr>
      </p:pic>
      <p:pic>
        <p:nvPicPr>
          <p:cNvPr id="4" name="Picture 3" descr="A close up of a rock&#10;&#10;Description automatically generated">
            <a:extLst>
              <a:ext uri="{FF2B5EF4-FFF2-40B4-BE49-F238E27FC236}">
                <a16:creationId xmlns:a16="http://schemas.microsoft.com/office/drawing/2014/main" id="{197A9D0B-B857-415E-ADE6-A287C98DB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11" y="3089375"/>
            <a:ext cx="3817255" cy="2862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423E11-D561-4402-9320-7D782B2FE0FA}"/>
              </a:ext>
            </a:extLst>
          </p:cNvPr>
          <p:cNvSpPr txBox="1"/>
          <p:nvPr/>
        </p:nvSpPr>
        <p:spPr>
          <a:xfrm>
            <a:off x="407524" y="5952316"/>
            <a:ext cx="41644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Credit: By Dumelow - Own work, CC BY-SA 4.0, </a:t>
            </a:r>
            <a:r>
              <a:rPr lang="en-US" sz="1050">
                <a:hlinkClick r:id="rId5"/>
              </a:rPr>
              <a:t>https://commons.wikimedia.org/w/index.php?curid=3664752</a:t>
            </a:r>
            <a:endParaRPr lang="en-US" sz="1050" dirty="0"/>
          </a:p>
        </p:txBody>
      </p:sp>
      <p:pic>
        <p:nvPicPr>
          <p:cNvPr id="10" name="Picture 9" descr="A large long train on a track with smoke coming out of it&#10;&#10;Description automatically generated">
            <a:extLst>
              <a:ext uri="{FF2B5EF4-FFF2-40B4-BE49-F238E27FC236}">
                <a16:creationId xmlns:a16="http://schemas.microsoft.com/office/drawing/2014/main" id="{AA649075-1ECE-4A32-868F-9F0DA22421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959" y="3632707"/>
            <a:ext cx="4310494" cy="28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64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0660" y="913138"/>
            <a:ext cx="46138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contaminant is a minor substance, material or agent that is unwanted in the environment and may or may not be harmful.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Contaminants can affect water, air and soil.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Contaminants are not necessarily pollutants.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pollutant is a contaminant which, due to its properties or amount or concentration, causes harm to the environment &amp;/or humans. </a:t>
            </a:r>
            <a:endParaRPr lang="en-GB" sz="1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50661" y="266807"/>
            <a:ext cx="4613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What is a contaminant?</a:t>
            </a:r>
          </a:p>
        </p:txBody>
      </p:sp>
      <p:pic>
        <p:nvPicPr>
          <p:cNvPr id="7" name="Picture 6" descr="A factory with smoke coming out of it&#10;&#10;Description automatically generated">
            <a:extLst>
              <a:ext uri="{FF2B5EF4-FFF2-40B4-BE49-F238E27FC236}">
                <a16:creationId xmlns:a16="http://schemas.microsoft.com/office/drawing/2014/main" id="{6F919A80-3043-465A-84F5-0F7F1EB3A3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97220"/>
            <a:ext cx="4022164" cy="586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9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799" y="17297"/>
            <a:ext cx="5941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Possible sources of contamination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53971"/>
              </p:ext>
            </p:extLst>
          </p:nvPr>
        </p:nvGraphicFramePr>
        <p:xfrm>
          <a:off x="1524000" y="1397000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324724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627449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96669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008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223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68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50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679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596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47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4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114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24875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853742"/>
              </p:ext>
            </p:extLst>
          </p:nvPr>
        </p:nvGraphicFramePr>
        <p:xfrm>
          <a:off x="431538" y="548680"/>
          <a:ext cx="8280920" cy="6126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64867">
                  <a:extLst>
                    <a:ext uri="{9D8B030D-6E8A-4147-A177-3AD203B41FA5}">
                      <a16:colId xmlns:a16="http://schemas.microsoft.com/office/drawing/2014/main" val="1914873193"/>
                    </a:ext>
                  </a:extLst>
                </a:gridCol>
                <a:gridCol w="2388571">
                  <a:extLst>
                    <a:ext uri="{9D8B030D-6E8A-4147-A177-3AD203B41FA5}">
                      <a16:colId xmlns:a16="http://schemas.microsoft.com/office/drawing/2014/main" val="2258081609"/>
                    </a:ext>
                  </a:extLst>
                </a:gridCol>
                <a:gridCol w="3627482">
                  <a:extLst>
                    <a:ext uri="{9D8B030D-6E8A-4147-A177-3AD203B41FA5}">
                      <a16:colId xmlns:a16="http://schemas.microsoft.com/office/drawing/2014/main" val="3467462928"/>
                    </a:ext>
                  </a:extLst>
                </a:gridCol>
              </a:tblGrid>
              <a:tr h="61690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Type of industrial brownfield site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F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Possible source</a:t>
                      </a:r>
                    </a:p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F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Contaminant/ pollutant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91149"/>
                  </a:ext>
                </a:extLst>
              </a:tr>
              <a:tr h="616904">
                <a:tc>
                  <a:txBody>
                    <a:bodyPr/>
                    <a:lstStyle/>
                    <a:p>
                      <a:r>
                        <a:rPr lang="en-GB" dirty="0"/>
                        <a:t>Petrol</a:t>
                      </a:r>
                      <a:r>
                        <a:rPr lang="en-GB" baseline="0" dirty="0"/>
                        <a:t> station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Hydrocarbons, benzene, toluene, xylene (BTX)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386928"/>
                  </a:ext>
                </a:extLst>
              </a:tr>
              <a:tr h="616904">
                <a:tc>
                  <a:txBody>
                    <a:bodyPr/>
                    <a:lstStyle/>
                    <a:p>
                      <a:r>
                        <a:rPr lang="en-GB" dirty="0"/>
                        <a:t>Commercial buildings, schools and</a:t>
                      </a:r>
                      <a:r>
                        <a:rPr lang="en-GB" baseline="0" dirty="0"/>
                        <a:t> houses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Heating</a:t>
                      </a:r>
                      <a:r>
                        <a:rPr lang="en-GB" baseline="0" dirty="0"/>
                        <a:t> oil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Hydrocarbons, benzene, toluene, xylene (BTX)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273490"/>
                  </a:ext>
                </a:extLst>
              </a:tr>
              <a:tr h="616904">
                <a:tc>
                  <a:txBody>
                    <a:bodyPr/>
                    <a:lstStyle/>
                    <a:p>
                      <a:r>
                        <a:rPr lang="en-GB" dirty="0"/>
                        <a:t>Dry</a:t>
                      </a:r>
                      <a:r>
                        <a:rPr lang="en-GB" baseline="0" dirty="0"/>
                        <a:t> cleaners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Cleaning solvents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Tetrachloroethylene, trichloroethane trichloroethylene (TCE),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75500"/>
                  </a:ext>
                </a:extLst>
              </a:tr>
              <a:tr h="1145680">
                <a:tc>
                  <a:txBody>
                    <a:bodyPr/>
                    <a:lstStyle/>
                    <a:p>
                      <a:r>
                        <a:rPr lang="en-GB" dirty="0"/>
                        <a:t>Machine shops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Cleaning solvents, metal debris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Solvents</a:t>
                      </a:r>
                      <a:r>
                        <a:rPr lang="en-GB" baseline="0" dirty="0"/>
                        <a:t> e.g. </a:t>
                      </a:r>
                      <a:r>
                        <a:rPr lang="en-GB" dirty="0"/>
                        <a:t>Tetrachloroethylene, </a:t>
                      </a:r>
                    </a:p>
                    <a:p>
                      <a:r>
                        <a:rPr lang="en-GB" dirty="0"/>
                        <a:t>trichloroethylene, trichloroethane, Metals e.g. copper, nickel, iron,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zinc, cadmium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88240"/>
                  </a:ext>
                </a:extLst>
              </a:tr>
              <a:tr h="1674455">
                <a:tc>
                  <a:txBody>
                    <a:bodyPr/>
                    <a:lstStyle/>
                    <a:p>
                      <a:r>
                        <a:rPr lang="en-GB" dirty="0"/>
                        <a:t>Metal</a:t>
                      </a:r>
                      <a:r>
                        <a:rPr lang="en-GB" baseline="0" dirty="0"/>
                        <a:t> finishing/ p</a:t>
                      </a:r>
                      <a:r>
                        <a:rPr lang="en-GB" dirty="0"/>
                        <a:t>lating shops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Plating solutions, cleaning solvents, acids &amp; bases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Metals e.g. chromium, cadmium, tin,</a:t>
                      </a:r>
                      <a:r>
                        <a:rPr lang="en-GB" baseline="0" dirty="0"/>
                        <a:t> zinc, nickel, copper, lead</a:t>
                      </a:r>
                    </a:p>
                    <a:p>
                      <a:r>
                        <a:rPr lang="en-GB" baseline="0" dirty="0"/>
                        <a:t>Acids &amp; bases e.g. sulphuric acid, nitric acid, hydrochloric acid, sodium hydroxide</a:t>
                      </a:r>
                    </a:p>
                    <a:p>
                      <a:r>
                        <a:rPr lang="en-GB" baseline="0" dirty="0"/>
                        <a:t>Solvents e.g. TCE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244018"/>
                  </a:ext>
                </a:extLst>
              </a:tr>
              <a:tr h="616904">
                <a:tc>
                  <a:txBody>
                    <a:bodyPr/>
                    <a:lstStyle/>
                    <a:p>
                      <a:r>
                        <a:rPr lang="en-GB" dirty="0"/>
                        <a:t>Landfills &amp; dumps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Solvents, paints, batteries, metal 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Almost anything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410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37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156711"/>
              </p:ext>
            </p:extLst>
          </p:nvPr>
        </p:nvGraphicFramePr>
        <p:xfrm>
          <a:off x="1519194" y="818671"/>
          <a:ext cx="6096000" cy="1212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2600748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3650673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040968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38369416"/>
                    </a:ext>
                  </a:extLst>
                </a:gridCol>
              </a:tblGrid>
              <a:tr h="12128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72649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994" y="877422"/>
            <a:ext cx="1105561" cy="10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068" y="870766"/>
            <a:ext cx="1145263" cy="1082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335" y="877422"/>
            <a:ext cx="1081964" cy="1062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846" y="112821"/>
            <a:ext cx="833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Benzene and benzene derivatives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750" y="1933336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Benzene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Increases the risk of cancer and other illnesses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Affects liver, kidney, lung, heart and the brain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 cause of bone marrow failure and abnormalities</a:t>
            </a:r>
            <a:endParaRPr lang="en-GB" sz="2000" dirty="0"/>
          </a:p>
          <a:p>
            <a:r>
              <a:rPr lang="en-GB" sz="2800" u="sng" dirty="0"/>
              <a:t>Xylene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Causes loss of balance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Reduces coordination and reaction times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Irritates the skin &amp; strips the skin of its oils</a:t>
            </a:r>
            <a:endParaRPr lang="en-GB" sz="2000" dirty="0"/>
          </a:p>
          <a:p>
            <a:r>
              <a:rPr lang="en-GB" sz="2800" u="sng" dirty="0"/>
              <a:t>BTX (mixtures of benzene &amp; toluene)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Toluene is much less toxic than benzene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320" y="876462"/>
            <a:ext cx="1113863" cy="107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9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1742</Words>
  <Application>Microsoft Office PowerPoint</Application>
  <PresentationFormat>On-screen Show (4:3)</PresentationFormat>
  <Paragraphs>222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Maggie</dc:creator>
  <cp:lastModifiedBy>Margaret Williams</cp:lastModifiedBy>
  <cp:revision>59</cp:revision>
  <cp:lastPrinted>2020-08-03T14:18:45Z</cp:lastPrinted>
  <dcterms:created xsi:type="dcterms:W3CDTF">2020-07-27T13:39:17Z</dcterms:created>
  <dcterms:modified xsi:type="dcterms:W3CDTF">2022-01-14T14:01:13Z</dcterms:modified>
</cp:coreProperties>
</file>